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slides/slide99.xml" ContentType="application/vnd.openxmlformats-officedocument.presentationml.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slides/slide7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notesSlides/notesSlide37.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notesSlides/notesSlide3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10"/>
  </p:notesMasterIdLst>
  <p:sldIdLst>
    <p:sldId id="326" r:id="rId2"/>
    <p:sldId id="264" r:id="rId3"/>
    <p:sldId id="379" r:id="rId4"/>
    <p:sldId id="493" r:id="rId5"/>
    <p:sldId id="568" r:id="rId6"/>
    <p:sldId id="494" r:id="rId7"/>
    <p:sldId id="569" r:id="rId8"/>
    <p:sldId id="570" r:id="rId9"/>
    <p:sldId id="495" r:id="rId10"/>
    <p:sldId id="571" r:id="rId11"/>
    <p:sldId id="496" r:id="rId12"/>
    <p:sldId id="572" r:id="rId13"/>
    <p:sldId id="573" r:id="rId14"/>
    <p:sldId id="497" r:id="rId15"/>
    <p:sldId id="574" r:id="rId16"/>
    <p:sldId id="575" r:id="rId17"/>
    <p:sldId id="576" r:id="rId18"/>
    <p:sldId id="498" r:id="rId19"/>
    <p:sldId id="577" r:id="rId20"/>
    <p:sldId id="578" r:id="rId21"/>
    <p:sldId id="499" r:id="rId22"/>
    <p:sldId id="579" r:id="rId23"/>
    <p:sldId id="580" r:id="rId24"/>
    <p:sldId id="581" r:id="rId25"/>
    <p:sldId id="582" r:id="rId26"/>
    <p:sldId id="583" r:id="rId27"/>
    <p:sldId id="584" r:id="rId28"/>
    <p:sldId id="585" r:id="rId29"/>
    <p:sldId id="586" r:id="rId30"/>
    <p:sldId id="587" r:id="rId31"/>
    <p:sldId id="588" r:id="rId32"/>
    <p:sldId id="589" r:id="rId33"/>
    <p:sldId id="590" r:id="rId34"/>
    <p:sldId id="563" r:id="rId35"/>
    <p:sldId id="591" r:id="rId36"/>
    <p:sldId id="592" r:id="rId37"/>
    <p:sldId id="566" r:id="rId38"/>
    <p:sldId id="567" r:id="rId39"/>
    <p:sldId id="656" r:id="rId40"/>
    <p:sldId id="658" r:id="rId41"/>
    <p:sldId id="660" r:id="rId42"/>
    <p:sldId id="663" r:id="rId43"/>
    <p:sldId id="665" r:id="rId44"/>
    <p:sldId id="667" r:id="rId45"/>
    <p:sldId id="669" r:id="rId46"/>
    <p:sldId id="671" r:id="rId47"/>
    <p:sldId id="673" r:id="rId48"/>
    <p:sldId id="675" r:id="rId49"/>
    <p:sldId id="677" r:id="rId50"/>
    <p:sldId id="678" r:id="rId51"/>
    <p:sldId id="679" r:id="rId52"/>
    <p:sldId id="609" r:id="rId53"/>
    <p:sldId id="610" r:id="rId54"/>
    <p:sldId id="611" r:id="rId55"/>
    <p:sldId id="612" r:id="rId56"/>
    <p:sldId id="613" r:id="rId57"/>
    <p:sldId id="614" r:id="rId58"/>
    <p:sldId id="615" r:id="rId59"/>
    <p:sldId id="616" r:id="rId60"/>
    <p:sldId id="617" r:id="rId61"/>
    <p:sldId id="618" r:id="rId62"/>
    <p:sldId id="619" r:id="rId63"/>
    <p:sldId id="620" r:id="rId64"/>
    <p:sldId id="621" r:id="rId65"/>
    <p:sldId id="622" r:id="rId66"/>
    <p:sldId id="623" r:id="rId67"/>
    <p:sldId id="624" r:id="rId68"/>
    <p:sldId id="625" r:id="rId69"/>
    <p:sldId id="626" r:id="rId70"/>
    <p:sldId id="627" r:id="rId71"/>
    <p:sldId id="628" r:id="rId72"/>
    <p:sldId id="629" r:id="rId73"/>
    <p:sldId id="630" r:id="rId74"/>
    <p:sldId id="631" r:id="rId75"/>
    <p:sldId id="632" r:id="rId76"/>
    <p:sldId id="633" r:id="rId77"/>
    <p:sldId id="634" r:id="rId78"/>
    <p:sldId id="635" r:id="rId79"/>
    <p:sldId id="636" r:id="rId80"/>
    <p:sldId id="637" r:id="rId81"/>
    <p:sldId id="638" r:id="rId82"/>
    <p:sldId id="639" r:id="rId83"/>
    <p:sldId id="640" r:id="rId84"/>
    <p:sldId id="641" r:id="rId85"/>
    <p:sldId id="642" r:id="rId86"/>
    <p:sldId id="643" r:id="rId87"/>
    <p:sldId id="644" r:id="rId88"/>
    <p:sldId id="645" r:id="rId89"/>
    <p:sldId id="646" r:id="rId90"/>
    <p:sldId id="647" r:id="rId91"/>
    <p:sldId id="648" r:id="rId92"/>
    <p:sldId id="649" r:id="rId93"/>
    <p:sldId id="650" r:id="rId94"/>
    <p:sldId id="651" r:id="rId95"/>
    <p:sldId id="652" r:id="rId96"/>
    <p:sldId id="653" r:id="rId97"/>
    <p:sldId id="654" r:id="rId98"/>
    <p:sldId id="655" r:id="rId99"/>
    <p:sldId id="531" r:id="rId100"/>
    <p:sldId id="532" r:id="rId101"/>
    <p:sldId id="533" r:id="rId102"/>
    <p:sldId id="534" r:id="rId103"/>
    <p:sldId id="535" r:id="rId104"/>
    <p:sldId id="536" r:id="rId105"/>
    <p:sldId id="608" r:id="rId106"/>
    <p:sldId id="537" r:id="rId107"/>
    <p:sldId id="538" r:id="rId108"/>
    <p:sldId id="539" r:id="rId10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33FF"/>
    <a:srgbClr val="A50021"/>
    <a:srgbClr val="990000"/>
    <a:srgbClr val="000000"/>
    <a:srgbClr val="3366FF"/>
    <a:srgbClr val="FFFFCC"/>
    <a:srgbClr val="FFFFFF"/>
    <a:srgbClr val="0033CC"/>
    <a:srgbClr val="CC0000"/>
  </p:clrMru>
</p:presentationPr>
</file>

<file path=ppt/tableStyles.xml><?xml version="1.0" encoding="utf-8"?>
<a:tblStyleLst xmlns:a="http://schemas.openxmlformats.org/drawingml/2006/main" def="{5C22544A-7EE6-4342-B048-85BDC9FD1C3A}">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09" autoAdjust="0"/>
    <p:restoredTop sz="93555" autoAdjust="0"/>
  </p:normalViewPr>
  <p:slideViewPr>
    <p:cSldViewPr>
      <p:cViewPr>
        <p:scale>
          <a:sx n="90" d="100"/>
          <a:sy n="90" d="100"/>
        </p:scale>
        <p:origin x="-1020" y="186"/>
      </p:cViewPr>
      <p:guideLst>
        <p:guide orient="horz" pos="2160"/>
        <p:guide pos="2880"/>
      </p:guideLst>
    </p:cSldViewPr>
  </p:slideViewPr>
  <p:outlineViewPr>
    <p:cViewPr>
      <p:scale>
        <a:sx n="33" d="100"/>
        <a:sy n="33" d="100"/>
      </p:scale>
      <p:origin x="0" y="1554"/>
    </p:cViewPr>
  </p:outlineViewPr>
  <p:notesTextViewPr>
    <p:cViewPr>
      <p:scale>
        <a:sx n="100" d="100"/>
        <a:sy n="100" d="100"/>
      </p:scale>
      <p:origin x="0" y="0"/>
    </p:cViewPr>
  </p:notesTextViewPr>
  <p:sorterViewPr>
    <p:cViewPr>
      <p:scale>
        <a:sx n="66" d="100"/>
        <a:sy n="66" d="100"/>
      </p:scale>
      <p:origin x="0" y="690"/>
    </p:cViewPr>
  </p:sorterViewPr>
  <p:notesViewPr>
    <p:cSldViewPr>
      <p:cViewPr varScale="1">
        <p:scale>
          <a:sx n="69" d="100"/>
          <a:sy n="69" d="100"/>
        </p:scale>
        <p:origin x="-3270"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C77662-C632-401C-8DFD-8B70BE58A341}" type="datetimeFigureOut">
              <a:rPr lang="en-US" smtClean="0"/>
              <a:pPr/>
              <a:t>4/16/2017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7D1E56-D126-4C10-9A72-A78066A0142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07D1E56-D126-4C10-9A72-A78066A01425}"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7D1E56-D126-4C10-9A72-A78066A01425}" type="slidenum">
              <a:rPr lang="en-US" smtClean="0"/>
              <a:pPr/>
              <a:t>80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7D1E56-D126-4C10-9A72-A78066A01425}" type="slidenum">
              <a:rPr lang="en-US" smtClean="0"/>
              <a:pPr/>
              <a:t>81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7D1E56-D126-4C10-9A72-A78066A01425}" type="slidenum">
              <a:rPr lang="en-US" smtClean="0"/>
              <a:pPr/>
              <a:t>82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7D1E56-D126-4C10-9A72-A78066A01425}" type="slidenum">
              <a:rPr lang="en-US" smtClean="0"/>
              <a:pPr/>
              <a:t>83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7D1E56-D126-4C10-9A72-A78066A01425}" type="slidenum">
              <a:rPr lang="en-US" smtClean="0"/>
              <a:pPr/>
              <a:t>84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7D1E56-D126-4C10-9A72-A78066A01425}" type="slidenum">
              <a:rPr lang="en-US" smtClean="0"/>
              <a:pPr/>
              <a:t>85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7D1E56-D126-4C10-9A72-A78066A01425}" type="slidenum">
              <a:rPr lang="en-US" smtClean="0"/>
              <a:pPr/>
              <a:t>86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7D1E56-D126-4C10-9A72-A78066A01425}" type="slidenum">
              <a:rPr lang="en-US" smtClean="0"/>
              <a:pPr/>
              <a:t>87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07D1E56-D126-4C10-9A72-A78066A01425}" type="slidenum">
              <a:rPr lang="en-US" smtClean="0"/>
              <a:pPr/>
              <a:t>88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07D1E56-D126-4C10-9A72-A78066A01425}" type="slidenum">
              <a:rPr lang="en-US" smtClean="0"/>
              <a:pPr/>
              <a:t>89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7D1E56-D126-4C10-9A72-A78066A01425}" type="slidenum">
              <a:rPr lang="en-US" smtClean="0"/>
              <a:pPr/>
              <a:t>9</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07D1E56-D126-4C10-9A72-A78066A01425}" type="slidenum">
              <a:rPr lang="en-US" smtClean="0"/>
              <a:pPr/>
              <a:t>90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7D1E56-D126-4C10-9A72-A78066A01425}" type="slidenum">
              <a:rPr lang="en-US" smtClean="0"/>
              <a:pPr/>
              <a:t>91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7D1E56-D126-4C10-9A72-A78066A01425}" type="slidenum">
              <a:rPr lang="en-US" smtClean="0"/>
              <a:pPr/>
              <a:t>92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07D1E56-D126-4C10-9A72-A78066A01425}" type="slidenum">
              <a:rPr lang="en-US" smtClean="0"/>
              <a:pPr/>
              <a:t>93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07D1E56-D126-4C10-9A72-A78066A01425}" type="slidenum">
              <a:rPr lang="en-US" smtClean="0"/>
              <a:pPr/>
              <a:t>94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07D1E56-D126-4C10-9A72-A78066A01425}" type="slidenum">
              <a:rPr lang="en-US" smtClean="0"/>
              <a:pPr/>
              <a:t>95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7D1E56-D126-4C10-9A72-A78066A01425}" type="slidenum">
              <a:rPr lang="en-US" smtClean="0"/>
              <a:pPr/>
              <a:t>96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7D1E56-D126-4C10-9A72-A78066A01425}" type="slidenum">
              <a:rPr lang="en-US" smtClean="0"/>
              <a:pPr/>
              <a:t>97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7D1E56-D126-4C10-9A72-A78066A01425}" type="slidenum">
              <a:rPr lang="en-US" smtClean="0"/>
              <a:pPr/>
              <a:t>98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7D1E56-D126-4C10-9A72-A78066A01425}" type="slidenum">
              <a:rPr lang="en-US" smtClean="0"/>
              <a:pPr/>
              <a:t>99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7D1E56-D126-4C10-9A72-A78066A01425}" type="slidenum">
              <a:rPr lang="en-US" smtClean="0"/>
              <a:pPr/>
              <a:t>10</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7D1E56-D126-4C10-9A72-A78066A01425}" type="slidenum">
              <a:rPr lang="en-US" smtClean="0"/>
              <a:pPr/>
              <a:t>100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7D1E56-D126-4C10-9A72-A78066A01425}" type="slidenum">
              <a:rPr lang="en-US" smtClean="0"/>
              <a:pPr/>
              <a:t>101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07D1E56-D126-4C10-9A72-A78066A01425}" type="slidenum">
              <a:rPr lang="en-US" smtClean="0"/>
              <a:pPr/>
              <a:t>102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7D1E56-D126-4C10-9A72-A78066A01425}" type="slidenum">
              <a:rPr lang="en-US" smtClean="0"/>
              <a:pPr/>
              <a:t>103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7D1E56-D126-4C10-9A72-A78066A01425}" type="slidenum">
              <a:rPr lang="en-US" smtClean="0"/>
              <a:pPr/>
              <a:t>104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7D1E56-D126-4C10-9A72-A78066A01425}" type="slidenum">
              <a:rPr lang="en-US" smtClean="0"/>
              <a:pPr/>
              <a:t>105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7D1E56-D126-4C10-9A72-A78066A01425}" type="slidenum">
              <a:rPr lang="en-US" smtClean="0"/>
              <a:pPr/>
              <a:t>106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7D1E56-D126-4C10-9A72-A78066A01425}" type="slidenum">
              <a:rPr lang="en-US" smtClean="0"/>
              <a:pPr/>
              <a:t>107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07D1E56-D126-4C10-9A72-A78066A01425}" type="slidenum">
              <a:rPr lang="en-US" smtClean="0"/>
              <a:pPr/>
              <a:t>108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7D1E56-D126-4C10-9A72-A78066A01425}" type="slidenum">
              <a:rPr lang="en-US" smtClean="0"/>
              <a:pPr/>
              <a:t>18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7D1E56-D126-4C10-9A72-A78066A01425}" type="slidenum">
              <a:rPr lang="en-US" smtClean="0"/>
              <a:pPr/>
              <a:t>19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7D1E56-D126-4C10-9A72-A78066A01425}" type="slidenum">
              <a:rPr lang="en-US" smtClean="0"/>
              <a:pPr/>
              <a:t>20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7D1E56-D126-4C10-9A72-A78066A01425}" type="slidenum">
              <a:rPr lang="en-US" smtClean="0"/>
              <a:pPr/>
              <a:t>77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7D1E56-D126-4C10-9A72-A78066A01425}" type="slidenum">
              <a:rPr lang="en-US" smtClean="0"/>
              <a:pPr/>
              <a:t>78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07D1E56-D126-4C10-9A72-A78066A01425}" type="slidenum">
              <a:rPr lang="en-US" smtClean="0"/>
              <a:pPr/>
              <a:t>79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4/16/2017</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4/16/2017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4/16/2017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4/16/2017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4/16/2017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4/16/2017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4/16/2017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4/16/2017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4/16/2017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4/16/2017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4/16/2017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4/16/2017</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1026" name="Picture 2" descr="C:\Users\admindatacenter\Desktop\لوگو نهایی تائید شده.jpg"/>
          <p:cNvPicPr>
            <a:picLocks noChangeAspect="1" noChangeArrowheads="1"/>
          </p:cNvPicPr>
          <p:nvPr/>
        </p:nvPicPr>
        <p:blipFill>
          <a:blip r:embed="rId3" cstate="print"/>
          <a:srcRect/>
          <a:stretch>
            <a:fillRect/>
          </a:stretch>
        </p:blipFill>
        <p:spPr bwMode="auto">
          <a:xfrm>
            <a:off x="2693988" y="1447799"/>
            <a:ext cx="3754437" cy="4114801"/>
          </a:xfrm>
          <a:prstGeom prst="rect">
            <a:avLst/>
          </a:prstGeom>
          <a:noFill/>
        </p:spPr>
      </p:pic>
    </p:spTree>
  </p:cSld>
  <p:clrMapOvr>
    <a:masterClrMapping/>
  </p:clrMapOvr>
  <p:transition spd="slow">
    <p:wheel spokes="8"/>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52400" y="533400"/>
          <a:ext cx="8763000" cy="5608320"/>
        </p:xfrm>
        <a:graphic>
          <a:graphicData uri="http://schemas.openxmlformats.org/drawingml/2006/table">
            <a:tbl>
              <a:tblPr firstRow="1" bandRow="1">
                <a:tableStyleId>{5C22544A-7EE6-4342-B048-85BDC9FD1C3A}</a:tableStyleId>
              </a:tblPr>
              <a:tblGrid>
                <a:gridCol w="593784"/>
                <a:gridCol w="1142282"/>
                <a:gridCol w="6602801"/>
                <a:gridCol w="424133"/>
              </a:tblGrid>
              <a:tr h="228600">
                <a:tc gridSpan="4">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fa-IR" sz="2000" b="1" kern="1200" dirty="0" smtClean="0">
                          <a:ln>
                            <a:solidFill>
                              <a:schemeClr val="tx1"/>
                            </a:solidFill>
                          </a:ln>
                          <a:solidFill>
                            <a:srgbClr val="C00000"/>
                          </a:solidFill>
                          <a:latin typeface="+mn-lt"/>
                          <a:ea typeface="+mn-ea"/>
                          <a:cs typeface="+mn-cs"/>
                        </a:rPr>
                        <a:t>نقش قرارگاههای عمده، یگان‌های رزمی، پشتیبانی رزمی و پشتیبانی خدمات رزمی نیروهای مسلح در هشت سال دفاع مقدس(177 عنوان)  </a:t>
                      </a:r>
                      <a:endParaRPr kumimoji="0" lang="en-US" sz="2000" b="1" kern="1200" dirty="0" smtClean="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289560">
                <a:tc gridSpan="4">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1400" b="1" dirty="0" smtClean="0">
                          <a:solidFill>
                            <a:srgbClr val="FF0000"/>
                          </a:solidFill>
                          <a:cs typeface="B Zar" pitchFamily="2" charset="-78"/>
                        </a:rPr>
                        <a:t>نقش قرارگاه‌های عمده، یگان</a:t>
                      </a:r>
                      <a:r>
                        <a:rPr lang="fa-IR" sz="1400" b="1" baseline="0" dirty="0" smtClean="0">
                          <a:solidFill>
                            <a:srgbClr val="FF0000"/>
                          </a:solidFill>
                          <a:cs typeface="B Zar" pitchFamily="2" charset="-78"/>
                        </a:rPr>
                        <a:t>‌های رزمی، پشتیبانی رزمی و پشتیبانی خدمات رزمی ارتش جمهوری اسلامی ایران در 8سال دفاع مقدس</a:t>
                      </a:r>
                      <a:r>
                        <a:rPr kumimoji="0" lang="fa-IR" sz="1400" kern="1200" dirty="0" smtClean="0">
                          <a:ln>
                            <a:solidFill>
                              <a:schemeClr val="tx1"/>
                            </a:solidFill>
                          </a:ln>
                          <a:solidFill>
                            <a:srgbClr val="00B050"/>
                          </a:solidFill>
                          <a:latin typeface="+mn-lt"/>
                          <a:ea typeface="+mn-ea"/>
                          <a:cs typeface="B Zar" pitchFamily="2" charset="-78"/>
                        </a:rPr>
                        <a:t> </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b="1" kern="1200" dirty="0" smtClean="0">
                          <a:ln>
                            <a:solidFill>
                              <a:schemeClr val="tx1"/>
                            </a:solidFill>
                          </a:ln>
                          <a:solidFill>
                            <a:srgbClr val="00B050"/>
                          </a:solidFill>
                          <a:latin typeface="+mn-lt"/>
                          <a:ea typeface="+mn-ea"/>
                          <a:cs typeface="B Zar" pitchFamily="2" charset="-78"/>
                        </a:rPr>
                        <a:t>(نیروی زمینی ارتش جمهوری اسلامی ایران)</a:t>
                      </a:r>
                    </a:p>
                  </a:txBody>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tcPr>
                </a:tc>
              </a:tr>
              <a:tr h="289560">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گروه رزمی هوانیروز کرمان  ارتش جمهوری اسلامی ایران  در دوران 8 ساله دفاع مقدس.</a:t>
                      </a:r>
                      <a:endParaRPr lang="fa-IR" sz="1400" dirty="0" smtClean="0">
                        <a:cs typeface="B Z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گروه رزمی هوانیروز کرمان  ارتش جمهوری اسلامی ایران  در </a:t>
                      </a:r>
                      <a:r>
                        <a:rPr lang="fa-IR" sz="1400" dirty="0" smtClean="0">
                          <a:cs typeface="B Zar" pitchFamily="2" charset="-78"/>
                        </a:rPr>
                        <a:t>هریک از عملیات های عمده </a:t>
                      </a:r>
                      <a:r>
                        <a:rPr lang="ar-SA" sz="1400" dirty="0" smtClean="0">
                          <a:cs typeface="B Zar" pitchFamily="2" charset="-78"/>
                        </a:rPr>
                        <a:t>دوران 8 ساله دفاع مقدس.</a:t>
                      </a:r>
                      <a:endParaRPr lang="fa-IR"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31</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a:t>
                      </a:r>
                      <a:r>
                        <a:rPr lang="fa-IR" sz="1400" dirty="0" smtClean="0">
                          <a:cs typeface="B Zar" pitchFamily="2" charset="-78"/>
                        </a:rPr>
                        <a:t> </a:t>
                      </a:r>
                      <a:r>
                        <a:rPr lang="ar-SA" sz="1400" dirty="0" smtClean="0">
                          <a:cs typeface="B Zar" pitchFamily="2" charset="-78"/>
                        </a:rPr>
                        <a:t>و نقش گروه رزمی هوانیروز کرمانشاه  ارتش جمهوری اسلامی ایران  در دوران 8 ساله دفاع مقدس.</a:t>
                      </a:r>
                      <a:endParaRPr lang="fa-IR" sz="1400" dirty="0" smtClean="0">
                        <a:cs typeface="B Z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a:t>
                      </a:r>
                      <a:r>
                        <a:rPr lang="fa-IR" sz="1400" dirty="0" smtClean="0">
                          <a:cs typeface="B Zar" pitchFamily="2" charset="-78"/>
                        </a:rPr>
                        <a:t> </a:t>
                      </a:r>
                      <a:r>
                        <a:rPr lang="ar-SA" sz="1400" dirty="0" smtClean="0">
                          <a:cs typeface="B Zar" pitchFamily="2" charset="-78"/>
                        </a:rPr>
                        <a:t>و نقش گروه رزمی هوانیروز کرمانشاه  ارتش جمهوری اسلامی ایران  در </a:t>
                      </a:r>
                      <a:r>
                        <a:rPr lang="fa-IR" sz="1400" dirty="0" smtClean="0">
                          <a:cs typeface="B Zar" pitchFamily="2" charset="-78"/>
                        </a:rPr>
                        <a:t>هریک از عملیات های عمده</a:t>
                      </a:r>
                      <a:r>
                        <a:rPr lang="en-US" sz="1400" dirty="0" smtClean="0">
                          <a:cs typeface="B Zar" pitchFamily="2" charset="-78"/>
                        </a:rPr>
                        <a:t> </a:t>
                      </a:r>
                      <a:r>
                        <a:rPr lang="ar-SA" sz="1400" dirty="0" smtClean="0">
                          <a:cs typeface="B Zar" pitchFamily="2" charset="-78"/>
                        </a:rPr>
                        <a:t>دوران 8 ساله دفاع مقدس.</a:t>
                      </a:r>
                      <a:r>
                        <a:rPr lang="fa-IR" sz="1400" dirty="0" smtClean="0">
                          <a:cs typeface="B Zar" pitchFamily="2" charset="-78"/>
                        </a:rPr>
                        <a:t> </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32</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گروه رزمی هوانیروز مسجدسلیمان ارتش</a:t>
                      </a:r>
                      <a:r>
                        <a:rPr lang="fa-IR" sz="1400" dirty="0" smtClean="0">
                          <a:cs typeface="B Zar" pitchFamily="2" charset="-78"/>
                        </a:rPr>
                        <a:t>‌</a:t>
                      </a:r>
                      <a:r>
                        <a:rPr lang="ar-SA" sz="1400" dirty="0" smtClean="0">
                          <a:cs typeface="B Zar" pitchFamily="2" charset="-78"/>
                        </a:rPr>
                        <a:t>جمهوری</a:t>
                      </a:r>
                      <a:r>
                        <a:rPr lang="fa-IR" sz="1400" dirty="0" smtClean="0">
                          <a:cs typeface="B Zar" pitchFamily="2" charset="-78"/>
                        </a:rPr>
                        <a:t>‌</a:t>
                      </a:r>
                      <a:r>
                        <a:rPr lang="ar-SA" sz="1400" dirty="0" smtClean="0">
                          <a:cs typeface="B Zar" pitchFamily="2" charset="-78"/>
                        </a:rPr>
                        <a:t>اسلامی</a:t>
                      </a:r>
                      <a:r>
                        <a:rPr lang="fa-IR" sz="1400" dirty="0" smtClean="0">
                          <a:cs typeface="B Zar" pitchFamily="2" charset="-78"/>
                        </a:rPr>
                        <a:t>‌</a:t>
                      </a:r>
                      <a:r>
                        <a:rPr lang="ar-SA" sz="1400" dirty="0" smtClean="0">
                          <a:cs typeface="B Zar" pitchFamily="2" charset="-78"/>
                        </a:rPr>
                        <a:t>ایران در دوران 8</a:t>
                      </a:r>
                      <a:r>
                        <a:rPr lang="fa-IR" sz="1400" dirty="0" smtClean="0">
                          <a:cs typeface="B Zar" pitchFamily="2" charset="-78"/>
                        </a:rPr>
                        <a:t>‌</a:t>
                      </a:r>
                      <a:r>
                        <a:rPr lang="ar-SA" sz="1400" dirty="0" smtClean="0">
                          <a:cs typeface="B Zar" pitchFamily="2" charset="-78"/>
                        </a:rPr>
                        <a:t>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a:t>
                      </a:r>
                      <a:r>
                        <a:rPr lang="fa-IR" sz="1400" dirty="0" smtClean="0">
                          <a:cs typeface="B Zar" pitchFamily="2" charset="-78"/>
                        </a:rPr>
                        <a:t> </a:t>
                      </a:r>
                      <a:r>
                        <a:rPr lang="ar-SA" sz="1400" dirty="0" smtClean="0">
                          <a:cs typeface="B Zar" pitchFamily="2" charset="-78"/>
                        </a:rPr>
                        <a:t>و نقش گروه رزمی  هوانیروز مسجدسلیمان  ارتش جمهوری اسلامی ایران  در </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33</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007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گروه پشتیبانی عمومی هوانیروز</a:t>
                      </a:r>
                      <a:r>
                        <a:rPr lang="fa-IR" sz="1400" dirty="0" smtClean="0">
                          <a:cs typeface="B Zar" pitchFamily="2" charset="-78"/>
                        </a:rPr>
                        <a:t>‌</a:t>
                      </a:r>
                      <a:r>
                        <a:rPr lang="ar-SA" sz="1400" dirty="0" smtClean="0">
                          <a:cs typeface="B Zar" pitchFamily="2" charset="-78"/>
                        </a:rPr>
                        <a:t>اصفهان</a:t>
                      </a:r>
                      <a:r>
                        <a:rPr lang="fa-IR" sz="1400" dirty="0" smtClean="0">
                          <a:cs typeface="B Zar" pitchFamily="2" charset="-78"/>
                        </a:rPr>
                        <a:t>‌</a:t>
                      </a:r>
                      <a:r>
                        <a:rPr lang="ar-SA" sz="1400" dirty="0" smtClean="0">
                          <a:cs typeface="B Zar" pitchFamily="2" charset="-78"/>
                        </a:rPr>
                        <a:t>ارتش جمهوری</a:t>
                      </a:r>
                      <a:r>
                        <a:rPr lang="fa-IR" sz="1400" dirty="0" smtClean="0">
                          <a:cs typeface="B Zar" pitchFamily="2" charset="-78"/>
                        </a:rPr>
                        <a:t>‌</a:t>
                      </a:r>
                      <a:r>
                        <a:rPr lang="ar-SA" sz="1400" dirty="0" smtClean="0">
                          <a:cs typeface="B Zar" pitchFamily="2" charset="-78"/>
                        </a:rPr>
                        <a:t>اسلامی</a:t>
                      </a:r>
                      <a:r>
                        <a:rPr lang="fa-IR" sz="1400" dirty="0" smtClean="0">
                          <a:cs typeface="B Zar" pitchFamily="2" charset="-78"/>
                        </a:rPr>
                        <a:t>‌</a:t>
                      </a:r>
                      <a:r>
                        <a:rPr lang="ar-SA" sz="1400" dirty="0" smtClean="0">
                          <a:cs typeface="B Zar" pitchFamily="2" charset="-78"/>
                        </a:rPr>
                        <a:t>ایران در دوران 8</a:t>
                      </a:r>
                      <a:r>
                        <a:rPr lang="fa-IR" sz="1400" dirty="0" smtClean="0">
                          <a:cs typeface="B Zar" pitchFamily="2" charset="-78"/>
                        </a:rPr>
                        <a:t>‌</a:t>
                      </a:r>
                      <a:r>
                        <a:rPr lang="ar-SA" sz="1400" dirty="0" smtClean="0">
                          <a:cs typeface="B Zar" pitchFamily="2" charset="-78"/>
                        </a:rPr>
                        <a:t>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a:t>
                      </a:r>
                      <a:r>
                        <a:rPr lang="fa-IR" sz="1400" dirty="0" smtClean="0">
                          <a:cs typeface="B Zar" pitchFamily="2" charset="-78"/>
                        </a:rPr>
                        <a:t> </a:t>
                      </a:r>
                      <a:r>
                        <a:rPr lang="ar-SA" sz="1400" dirty="0" smtClean="0">
                          <a:cs typeface="B Zar" pitchFamily="2" charset="-78"/>
                        </a:rPr>
                        <a:t>و نقش گروه پشتیبانی عمومی هوانیروز اصفهان ارتش جمهوری اسلامی ایران  در</a:t>
                      </a:r>
                      <a:r>
                        <a:rPr lang="fa-IR" sz="1400" dirty="0" smtClean="0">
                          <a:cs typeface="B Zar" pitchFamily="2" charset="-78"/>
                        </a:rPr>
                        <a:t>هریک از عملیات‌های عمده</a:t>
                      </a:r>
                      <a:r>
                        <a:rPr lang="ar-SA" sz="1400" dirty="0" smtClean="0">
                          <a:cs typeface="B Zar" pitchFamily="2" charset="-78"/>
                        </a:rPr>
                        <a:t> 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34</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531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گروه پشتیبانی اطلاعات رزمی</a:t>
                      </a:r>
                      <a:r>
                        <a:rPr lang="ar-SA" sz="1400" dirty="0" smtClean="0">
                          <a:cs typeface="B Zar" pitchFamily="2" charset="-78"/>
                        </a:rPr>
                        <a:t> نیروی زمینی </a:t>
                      </a:r>
                      <a:r>
                        <a:rPr lang="fa-IR" sz="1400" dirty="0" smtClean="0">
                          <a:cs typeface="B Zar" pitchFamily="2" charset="-78"/>
                        </a:rPr>
                        <a:t>( گُپار نزاجا) </a:t>
                      </a:r>
                      <a:r>
                        <a:rPr lang="ar-SA" sz="1400" dirty="0" smtClean="0">
                          <a:cs typeface="B Zar" pitchFamily="2" charset="-78"/>
                        </a:rPr>
                        <a:t>ارتش  جمهوری اسلامی ایران  در دوران 8 ساله دفاع مقدس.</a:t>
                      </a:r>
                      <a:endParaRPr lang="en-US" sz="1400" dirty="0" smtClean="0">
                        <a:cs typeface="B Z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گروه پشتیبانی اطلاعات رزمی </a:t>
                      </a:r>
                      <a:r>
                        <a:rPr lang="ar-SA" sz="1400" dirty="0" smtClean="0">
                          <a:cs typeface="B Zar" pitchFamily="2" charset="-78"/>
                        </a:rPr>
                        <a:t>نیروی زمینی </a:t>
                      </a:r>
                      <a:r>
                        <a:rPr lang="fa-IR" sz="1400" dirty="0" smtClean="0">
                          <a:cs typeface="B Zar" pitchFamily="2" charset="-78"/>
                        </a:rPr>
                        <a:t>(گُپار نزاجا) </a:t>
                      </a:r>
                      <a:r>
                        <a:rPr lang="ar-SA" sz="1400" dirty="0" smtClean="0">
                          <a:cs typeface="B Zar" pitchFamily="2" charset="-78"/>
                        </a:rPr>
                        <a:t>ارتش  جمهوری اسلامی ایران  در </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35</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801" y="533400"/>
          <a:ext cx="8610599" cy="5486400"/>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588234"/>
                <a:gridCol w="1131606"/>
                <a:gridCol w="6470591"/>
                <a:gridCol w="420168"/>
              </a:tblGrid>
              <a:tr h="304797">
                <a:tc gridSpan="4">
                  <a:txBody>
                    <a:bodyPr/>
                    <a:lstStyle/>
                    <a:p>
                      <a:pPr algn="ctr"/>
                      <a:r>
                        <a:rPr kumimoji="0" lang="ar-SA" sz="2000" b="1" kern="1200" dirty="0" smtClean="0">
                          <a:ln>
                            <a:solidFill>
                              <a:schemeClr val="tx1"/>
                            </a:solidFill>
                          </a:ln>
                          <a:solidFill>
                            <a:srgbClr val="C00000"/>
                          </a:solidFill>
                          <a:latin typeface="+mn-lt"/>
                          <a:ea typeface="+mn-ea"/>
                          <a:cs typeface="+mn-cs"/>
                        </a:rPr>
                        <a:t>ابعاد کلی جنگ ایران و عراق (7</a:t>
                      </a:r>
                      <a:r>
                        <a:rPr kumimoji="0" lang="fa-IR" sz="2000" b="1" kern="1200" dirty="0" smtClean="0">
                          <a:ln>
                            <a:solidFill>
                              <a:schemeClr val="tx1"/>
                            </a:solidFill>
                          </a:ln>
                          <a:solidFill>
                            <a:srgbClr val="C00000"/>
                          </a:solidFill>
                          <a:latin typeface="+mn-lt"/>
                          <a:ea typeface="+mn-ea"/>
                          <a:cs typeface="+mn-cs"/>
                        </a:rPr>
                        <a:t>4</a:t>
                      </a:r>
                      <a:r>
                        <a:rPr kumimoji="0" lang="ar-SA" sz="2000" b="1" kern="1200" dirty="0" smtClean="0">
                          <a:ln>
                            <a:solidFill>
                              <a:schemeClr val="tx1"/>
                            </a:solidFill>
                          </a:ln>
                          <a:solidFill>
                            <a:srgbClr val="C00000"/>
                          </a:solidFill>
                          <a:latin typeface="+mn-lt"/>
                          <a:ea typeface="+mn-ea"/>
                          <a:cs typeface="+mn-cs"/>
                        </a:rPr>
                        <a:t> عنوان)</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441957">
                <a:tc>
                  <a:txBody>
                    <a:bodyPr/>
                    <a:lstStyle/>
                    <a:p>
                      <a:r>
                        <a:rPr lang="fa-IR" sz="1400" dirty="0" smtClean="0">
                          <a:ln>
                            <a:solidFill>
                              <a:schemeClr val="tx1"/>
                            </a:solidFill>
                          </a:ln>
                          <a:cs typeface="B Zar" pitchFamily="2" charset="-78"/>
                        </a:rPr>
                        <a:t>سطح دکترا</a:t>
                      </a:r>
                      <a:endParaRPr lang="en-US" sz="140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عنوان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ردیف</a:t>
                      </a:r>
                      <a:endParaRPr lang="en-US" sz="140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7213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بررسی نقش اتحادیه عرب در روند صلح ایران و عراق  در دوران</a:t>
                      </a:r>
                      <a:r>
                        <a:rPr lang="fa-IR" sz="1400" baseline="0" dirty="0" smtClean="0">
                          <a:cs typeface="B Zar" pitchFamily="2" charset="-78"/>
                        </a:rPr>
                        <a:t> جنگ</a:t>
                      </a:r>
                      <a:r>
                        <a:rPr lang="fa-IR" sz="1400" dirty="0" smtClean="0">
                          <a:cs typeface="B Zar" pitchFamily="2" charset="-78"/>
                        </a:rPr>
                        <a:t> تحمیلی</a:t>
                      </a:r>
                      <a:r>
                        <a:rPr lang="ar-SA" sz="1400" dirty="0" smtClean="0">
                          <a:cs typeface="B Zar" pitchFamily="2" charset="-78"/>
                        </a:rPr>
                        <a:t>  عراق</a:t>
                      </a:r>
                      <a:r>
                        <a:rPr lang="fa-IR" sz="1400" dirty="0" smtClean="0">
                          <a:cs typeface="B Zar" pitchFamily="2" charset="-78"/>
                        </a:rPr>
                        <a:t> علیه </a:t>
                      </a:r>
                      <a:r>
                        <a:rPr lang="ar-SA" sz="1400" dirty="0" smtClean="0">
                          <a:cs typeface="B Zar" pitchFamily="2" charset="-78"/>
                        </a:rPr>
                        <a:t>ایران</a:t>
                      </a:r>
                      <a:r>
                        <a:rPr lang="fa-IR" sz="1400" dirty="0" smtClean="0">
                          <a:cs typeface="B Zar" pitchFamily="2" charset="-78"/>
                        </a:rPr>
                        <a:t>..</a:t>
                      </a:r>
                      <a:endParaRPr lang="en-US" sz="1300" dirty="0" smtClean="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16</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388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نقش شورای همکاری خلیج فارس در روند جنگ تحمیلی</a:t>
                      </a:r>
                      <a:r>
                        <a:rPr lang="ar-SA" sz="1400" dirty="0" smtClean="0">
                          <a:cs typeface="B Zar" pitchFamily="2" charset="-78"/>
                        </a:rPr>
                        <a:t>  عراق</a:t>
                      </a:r>
                      <a:r>
                        <a:rPr lang="fa-IR" sz="1400" dirty="0" smtClean="0">
                          <a:cs typeface="B Zar" pitchFamily="2" charset="-78"/>
                        </a:rPr>
                        <a:t> علیه </a:t>
                      </a:r>
                      <a:r>
                        <a:rPr lang="ar-SA" sz="1400" dirty="0" smtClean="0">
                          <a:cs typeface="B Zar" pitchFamily="2" charset="-78"/>
                        </a:rPr>
                        <a:t>ایران</a:t>
                      </a:r>
                      <a:r>
                        <a:rPr lang="fa-IR" sz="1400" dirty="0" smtClean="0">
                          <a:cs typeface="B Zar" pitchFamily="2" charset="-78"/>
                        </a:rPr>
                        <a:t>..</a:t>
                      </a:r>
                      <a:endParaRPr lang="en-US" sz="13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17</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نقش بسیج مستضعفین در دفاع مقدس .</a:t>
                      </a:r>
                      <a:endParaRPr lang="en-US" sz="13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14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جنگ تحمیلی و دستاوردهای آن در عرصه بین المللی</a:t>
                      </a:r>
                      <a:r>
                        <a:rPr lang="fa-IR" sz="1400" baseline="0" dirty="0" smtClean="0">
                          <a:cs typeface="B Zar" pitchFamily="2" charset="-78"/>
                        </a:rPr>
                        <a:t> .</a:t>
                      </a:r>
                      <a:endParaRPr lang="en-US" sz="13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19</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62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جنگ تحمیلی و دستاوردهای آن در عرصه نظامی و امنیتی.</a:t>
                      </a:r>
                      <a:endParaRPr lang="en-US" sz="13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20</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1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جنگ تحمیلی و دستاوردهای آن در عرصه تربیت مدیران.</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21</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جنگ تحمیلی و دستاوردهای آن در عرصه فرهنگی.</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22</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جنگ تحمیلی و دستاوردهای آن در عرصه سیاسی. </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23</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جنگ تحمیلی و پیامدهای انسانی آن ( شهید ، مجروح ،اسیر و آوارگان )</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24</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49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جنگ تحمیلی و پیامدهای اقتصادی آن.</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25</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جنگ تحمیلی و پیامدهای اجتماعی آن.</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26</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قبول قطعنامه 598 ، دستاوردها و پیامدهای آن بر جمهوری اسلامی ایران در پایان جنگ تحمیلی.</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27</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قبول قطعنامه 598 ، دستاوردها و پیامدهای آن بر عراق در پایان جنگ تحمیلی بر</a:t>
                      </a:r>
                      <a:r>
                        <a:rPr lang="fa-IR" sz="1400" baseline="0" dirty="0" smtClean="0">
                          <a:cs typeface="B Zar" pitchFamily="2" charset="-78"/>
                        </a:rPr>
                        <a:t> ایران </a:t>
                      </a:r>
                      <a:r>
                        <a:rPr lang="fa-IR" sz="1400" dirty="0" smtClean="0">
                          <a:cs typeface="B Zar" pitchFamily="2" charset="-78"/>
                        </a:rPr>
                        <a:t>.</a:t>
                      </a:r>
                      <a:endParaRPr lang="en-US" sz="13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جنگ تحمیلی، دستاوردها و پیامدهای آن برای کشور عراق .</a:t>
                      </a:r>
                      <a:endParaRPr lang="en-US" sz="13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29</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جنگ تحمیلی، دستاوردها و پیامدهای آن برای جمهوری اسلامی ایران .</a:t>
                      </a:r>
                      <a:endParaRPr lang="en-US"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30</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799" y="396240"/>
          <a:ext cx="8610601" cy="5699760"/>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588235"/>
                <a:gridCol w="1131606"/>
                <a:gridCol w="6470592"/>
                <a:gridCol w="420168"/>
              </a:tblGrid>
              <a:tr h="304797">
                <a:tc gridSpan="4">
                  <a:txBody>
                    <a:bodyPr/>
                    <a:lstStyle/>
                    <a:p>
                      <a:pPr algn="ctr"/>
                      <a:r>
                        <a:rPr kumimoji="0" lang="ar-SA" sz="2000" b="1" kern="1200" dirty="0" smtClean="0">
                          <a:ln>
                            <a:solidFill>
                              <a:schemeClr val="tx1"/>
                            </a:solidFill>
                          </a:ln>
                          <a:solidFill>
                            <a:srgbClr val="C00000"/>
                          </a:solidFill>
                          <a:latin typeface="+mn-lt"/>
                          <a:ea typeface="+mn-ea"/>
                          <a:cs typeface="+mn-cs"/>
                        </a:rPr>
                        <a:t>ابعاد کلی جنگ ایران و عراق (7</a:t>
                      </a:r>
                      <a:r>
                        <a:rPr kumimoji="0" lang="fa-IR" sz="2000" b="1" kern="1200" dirty="0" smtClean="0">
                          <a:ln>
                            <a:solidFill>
                              <a:schemeClr val="tx1"/>
                            </a:solidFill>
                          </a:ln>
                          <a:solidFill>
                            <a:srgbClr val="C00000"/>
                          </a:solidFill>
                          <a:latin typeface="+mn-lt"/>
                          <a:ea typeface="+mn-ea"/>
                          <a:cs typeface="+mn-cs"/>
                        </a:rPr>
                        <a:t>4</a:t>
                      </a:r>
                      <a:r>
                        <a:rPr kumimoji="0" lang="ar-SA" sz="2000" b="1" kern="1200" dirty="0" smtClean="0">
                          <a:ln>
                            <a:solidFill>
                              <a:schemeClr val="tx1"/>
                            </a:solidFill>
                          </a:ln>
                          <a:solidFill>
                            <a:srgbClr val="C00000"/>
                          </a:solidFill>
                          <a:latin typeface="+mn-lt"/>
                          <a:ea typeface="+mn-ea"/>
                          <a:cs typeface="+mn-cs"/>
                        </a:rPr>
                        <a:t> عنوان)</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441957">
                <a:tc>
                  <a:txBody>
                    <a:bodyPr/>
                    <a:lstStyle/>
                    <a:p>
                      <a:r>
                        <a:rPr lang="fa-IR" sz="1400" dirty="0" smtClean="0">
                          <a:ln>
                            <a:solidFill>
                              <a:schemeClr val="tx1"/>
                            </a:solidFill>
                          </a:ln>
                          <a:cs typeface="B Zar" pitchFamily="2" charset="-78"/>
                        </a:rPr>
                        <a:t>سطح دکترا</a:t>
                      </a:r>
                      <a:endParaRPr lang="en-US" sz="140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عنوان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ردیف</a:t>
                      </a:r>
                      <a:endParaRPr lang="en-US" sz="140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7213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بازپس‌گیری مناطق اشغالی و بازتاب آن در رسانه‌های غربی با تاکید بر عملیات فتح المبین .</a:t>
                      </a:r>
                      <a:endParaRPr lang="en-US" sz="1300" dirty="0" smtClean="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31</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388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بازپس‌گیری مناطق اشغالی و بازتاب آن در رسانه‌های غربی با تاکید بر عملیات بیت المقدس .</a:t>
                      </a:r>
                      <a:endParaRPr lang="en-US" sz="13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32</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بازپس‌گیری مناطق اشغالی و بازتاب آن در رسانه‌های غربی با تاکید بر عملیات کربلای 5 .</a:t>
                      </a:r>
                      <a:endParaRPr lang="en-US" sz="13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33</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14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بازپس‌گیری مناطق اشغالی و بازتاب آن در رسانه‌های غربی با تاکید بر عملیات والفجر 8 .</a:t>
                      </a:r>
                      <a:endParaRPr lang="en-US" sz="13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34</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62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بازپس‌گیری مناطق اشغالی و بازتاب آن در رسانه‌های غربی با تاکید بر عملیات ثامن الائمه(ع) .</a:t>
                      </a:r>
                      <a:endParaRPr lang="en-US" sz="13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35</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1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بازپس‌گیری مناطق اشغالی و بازتاب آن در رسانه‌های غربی با تاکید بر عملیات طریق القدس .</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36</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عملیات مرصاد، پیامدها و دستاوردها و بازتاب آن در رسانه‌های بین المللی .</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37</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حمله رزم ناو آمریکا به هواپیمای مسافربری ایران در روزهای پایانی</a:t>
                      </a:r>
                      <a:r>
                        <a:rPr lang="fa-IR" sz="1400" baseline="0" dirty="0" smtClean="0">
                          <a:cs typeface="B Zar" pitchFamily="2" charset="-78"/>
                        </a:rPr>
                        <a:t> جنگ تحمیلی عراق بر علیه ایران </a:t>
                      </a:r>
                      <a:r>
                        <a:rPr lang="fa-IR" sz="1400" dirty="0" smtClean="0">
                          <a:cs typeface="B Zar" pitchFamily="2" charset="-78"/>
                        </a:rPr>
                        <a:t>و اقدامات شورای امنیت سازمان ملل متحد .</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38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نقش نیروهای نامنظم درشروع، ادامه و انتهای جنگ تحمیلی</a:t>
                      </a:r>
                      <a:r>
                        <a:rPr lang="ar-SA" sz="1400" dirty="0" smtClean="0">
                          <a:cs typeface="B Zar" pitchFamily="2" charset="-78"/>
                        </a:rPr>
                        <a:t>  عراق</a:t>
                      </a:r>
                      <a:r>
                        <a:rPr lang="fa-IR" sz="1400" dirty="0" smtClean="0">
                          <a:cs typeface="B Zar" pitchFamily="2" charset="-78"/>
                        </a:rPr>
                        <a:t> علیه </a:t>
                      </a:r>
                      <a:r>
                        <a:rPr lang="ar-SA" sz="1400" dirty="0" smtClean="0">
                          <a:cs typeface="B Zar" pitchFamily="2" charset="-78"/>
                        </a:rPr>
                        <a:t>ایران</a:t>
                      </a:r>
                      <a:r>
                        <a:rPr lang="fa-IR" sz="1400" dirty="0" smtClean="0">
                          <a:cs typeface="B Zar" pitchFamily="2" charset="-78"/>
                        </a:rPr>
                        <a:t>..</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39</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49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انتصاب و عزل بنی‌صدر به عنوان فرمانده کل قوا و پیامد های آن در دفاع مقدس .</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40</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نقش سپاه در سازماندهی و بکارگیری توان نیروهای بسیج مردمی در جنگ تحمیلی با تأکید بر اصناف بازار.</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41</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نقش سپاه در سازماندهی و بکارگیری توان نیروهای بسیج مردمی در جنگ تحمیلی با تأکید بر جامعه کارگری.</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42</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بررسی نقش سپاه در سازماندهی وبکارگیری توان نیروهای بسیج مردمی در جنگ تحمیلی با تأکید بر جامعه دانش‌آموزی.</a:t>
                      </a:r>
                      <a:endParaRPr lang="en-US" sz="13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43</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بررسی نقش سپاه در سازماندهی و بکارگیری توان نیروهای بسیج مردمی در جنگ تحمیلی با تأکید بر جامعه ادارات.</a:t>
                      </a:r>
                      <a:endParaRPr lang="en-US" sz="13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44</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بررسی نقش سپاه در سازماندهی و بکارگیری توان نیروهای بسیج مردمی در جنگ تحمیلی با تأکید بر جامعه دانشجویی.</a:t>
                      </a:r>
                      <a:endParaRPr lang="en-US"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45</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 y="381000"/>
          <a:ext cx="8686800" cy="6096000"/>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593440"/>
                <a:gridCol w="1141620"/>
                <a:gridCol w="6527853"/>
                <a:gridCol w="423887"/>
              </a:tblGrid>
              <a:tr h="304797">
                <a:tc gridSpan="4">
                  <a:txBody>
                    <a:bodyPr/>
                    <a:lstStyle/>
                    <a:p>
                      <a:pPr algn="ctr"/>
                      <a:r>
                        <a:rPr kumimoji="0" lang="ar-SA" sz="2000" b="1" kern="1200" dirty="0" smtClean="0">
                          <a:ln>
                            <a:solidFill>
                              <a:schemeClr val="tx1"/>
                            </a:solidFill>
                          </a:ln>
                          <a:solidFill>
                            <a:srgbClr val="C00000"/>
                          </a:solidFill>
                          <a:latin typeface="+mn-lt"/>
                          <a:ea typeface="+mn-ea"/>
                          <a:cs typeface="+mn-cs"/>
                        </a:rPr>
                        <a:t>ابعاد کلی جنگ ایران و عراق (7</a:t>
                      </a:r>
                      <a:r>
                        <a:rPr kumimoji="0" lang="fa-IR" sz="2000" b="1" kern="1200" dirty="0" smtClean="0">
                          <a:ln>
                            <a:solidFill>
                              <a:schemeClr val="tx1"/>
                            </a:solidFill>
                          </a:ln>
                          <a:solidFill>
                            <a:srgbClr val="C00000"/>
                          </a:solidFill>
                          <a:latin typeface="+mn-lt"/>
                          <a:ea typeface="+mn-ea"/>
                          <a:cs typeface="+mn-cs"/>
                        </a:rPr>
                        <a:t>4</a:t>
                      </a:r>
                      <a:r>
                        <a:rPr kumimoji="0" lang="ar-SA" sz="2000" b="1" kern="1200" dirty="0" smtClean="0">
                          <a:ln>
                            <a:solidFill>
                              <a:schemeClr val="tx1"/>
                            </a:solidFill>
                          </a:ln>
                          <a:solidFill>
                            <a:srgbClr val="C00000"/>
                          </a:solidFill>
                          <a:latin typeface="+mn-lt"/>
                          <a:ea typeface="+mn-ea"/>
                          <a:cs typeface="+mn-cs"/>
                        </a:rPr>
                        <a:t> عنوان)</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441957">
                <a:tc>
                  <a:txBody>
                    <a:bodyPr/>
                    <a:lstStyle/>
                    <a:p>
                      <a:pPr algn="ctr"/>
                      <a:r>
                        <a:rPr lang="fa-IR" sz="1400" dirty="0" smtClean="0">
                          <a:ln>
                            <a:solidFill>
                              <a:schemeClr val="tx1"/>
                            </a:solidFill>
                          </a:ln>
                          <a:cs typeface="B Zar" pitchFamily="2" charset="-78"/>
                        </a:rPr>
                        <a:t>سطح دکترا</a:t>
                      </a:r>
                      <a:endParaRPr lang="en-US" sz="140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عنوان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ردیف</a:t>
                      </a:r>
                      <a:endParaRPr lang="en-US" sz="140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7213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بررسی نقش مراجع و روحانیت در دفاع مقدس .</a:t>
                      </a:r>
                      <a:endParaRPr lang="en-US" sz="1300" dirty="0" smtClean="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46</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388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نقش مساجد در دفاع مقدس .</a:t>
                      </a:r>
                      <a:endParaRPr lang="en-US" sz="13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47</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نقش ناوگان حمل و نقل زمینی در دفاع مقدس .</a:t>
                      </a:r>
                      <a:endParaRPr lang="en-US" sz="13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48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14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نقش ناوگان حمل و نقل هوائی در دفاع مقدس .</a:t>
                      </a:r>
                      <a:endParaRPr lang="en-US" sz="13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49</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62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نقش ناوگان حمل و نقل دریائی در دفاع مقدس .</a:t>
                      </a:r>
                      <a:endParaRPr lang="en-US" sz="13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50</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1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نقش جامعه پزشکی کشور در دفاع مقدس .</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51</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نقش بهداری کشوری در تامین بهداشت و سلامت رزمندگان در دفاع مقدس .</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52</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نقش بهداری رزمی  در تامین درمان و سلامت رزمندگان در دفاع مقدس .</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53</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نقش هنر (سینما ، تئاتر ، شعر ، نقاشی و ...) در دفاع مقدس .</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54</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49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علل پیروزی انقلاب اسلامی ایران بر رژیم ستم‌شاهی .</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55</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نقش رهبری حضرت امام (ره) در پیروزی انقلاب اسلامی .</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56</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نقش ضدانقلاب درپشتیبانی از ارتش عراق درطول دفاع مقدس .</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57</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بررسی نقش سازمان مجاهدین خلق ایران (منافقین)، در پشتیبانی از ارتش عراق در طول دفاع مقدس .</a:t>
                      </a:r>
                      <a:endParaRPr lang="en-US" sz="13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58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بررسی نقش ضدانقلاب در پشتیبانی از ارتش عراق درطول دفاع مقدس با تاکید بر کردستانات . </a:t>
                      </a:r>
                      <a:endParaRPr lang="en-US" sz="1300" dirty="0" smtClean="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59</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نقش ضدانقلاب در پشتیبانی از ارتش عراق درطول دفاع مقدس با تاکید بر استان خوزستان .</a:t>
                      </a:r>
                      <a:endParaRPr lang="en-US" sz="13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60</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نقش مهندسی جهادسازندگی در دفاع مقدس از منظر جاده‌سازی . </a:t>
                      </a:r>
                      <a:r>
                        <a:rPr lang="fa-IR" sz="1200" dirty="0" smtClean="0">
                          <a:cs typeface="B Zar" pitchFamily="2" charset="-78"/>
                        </a:rPr>
                        <a:t>سنگرسازی و خاکریز زنی. احداث پل .</a:t>
                      </a:r>
                      <a:endParaRPr lang="en-US" sz="13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61</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نقش عملیات‌های مقابله به مثل در دفاع مقدس با تأکید بر عوامل محدود کننده . </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62</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800" y="838200"/>
          <a:ext cx="8534401" cy="4968240"/>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583029"/>
                <a:gridCol w="1121592"/>
                <a:gridCol w="6413330"/>
                <a:gridCol w="416450"/>
              </a:tblGrid>
              <a:tr h="304797">
                <a:tc gridSpan="4">
                  <a:txBody>
                    <a:bodyPr/>
                    <a:lstStyle/>
                    <a:p>
                      <a:pPr algn="ctr"/>
                      <a:r>
                        <a:rPr kumimoji="0" lang="ar-SA" sz="2000" b="1" kern="1200" dirty="0" smtClean="0">
                          <a:ln>
                            <a:solidFill>
                              <a:schemeClr val="tx1"/>
                            </a:solidFill>
                          </a:ln>
                          <a:solidFill>
                            <a:srgbClr val="C00000"/>
                          </a:solidFill>
                          <a:latin typeface="+mn-lt"/>
                          <a:ea typeface="+mn-ea"/>
                          <a:cs typeface="+mn-cs"/>
                        </a:rPr>
                        <a:t>ابعاد کلی جنگ ایران و عراق (7</a:t>
                      </a:r>
                      <a:r>
                        <a:rPr kumimoji="0" lang="fa-IR" sz="2000" b="1" kern="1200" dirty="0" smtClean="0">
                          <a:ln>
                            <a:solidFill>
                              <a:schemeClr val="tx1"/>
                            </a:solidFill>
                          </a:ln>
                          <a:solidFill>
                            <a:srgbClr val="C00000"/>
                          </a:solidFill>
                          <a:latin typeface="+mn-lt"/>
                          <a:ea typeface="+mn-ea"/>
                          <a:cs typeface="+mn-cs"/>
                        </a:rPr>
                        <a:t>4</a:t>
                      </a:r>
                      <a:r>
                        <a:rPr kumimoji="0" lang="ar-SA" sz="2000" b="1" kern="1200" dirty="0" smtClean="0">
                          <a:ln>
                            <a:solidFill>
                              <a:schemeClr val="tx1"/>
                            </a:solidFill>
                          </a:ln>
                          <a:solidFill>
                            <a:srgbClr val="C00000"/>
                          </a:solidFill>
                          <a:latin typeface="+mn-lt"/>
                          <a:ea typeface="+mn-ea"/>
                          <a:cs typeface="+mn-cs"/>
                        </a:rPr>
                        <a:t> عنوان)</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441957">
                <a:tc>
                  <a:txBody>
                    <a:bodyPr/>
                    <a:lstStyle/>
                    <a:p>
                      <a:r>
                        <a:rPr lang="fa-IR" sz="1400" dirty="0" smtClean="0">
                          <a:ln>
                            <a:solidFill>
                              <a:schemeClr val="tx1"/>
                            </a:solidFill>
                          </a:ln>
                          <a:cs typeface="B Zar" pitchFamily="2" charset="-78"/>
                        </a:rPr>
                        <a:t>سطح دکترا</a:t>
                      </a:r>
                      <a:endParaRPr lang="en-US" sz="140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عنوان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ردیف</a:t>
                      </a:r>
                      <a:endParaRPr lang="en-US" sz="140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1524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سیر بکارگیری عوامل شیمیایی، توسط عراق در عملیات‌های مختلف .</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63</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اثرات بمباران شیمیایی شهرهای ایران و عراق توسط رژیم بعثی در طول دفاع مقدس .</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64</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49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شیوه برخورد سازمان‌های بین المللی نسبت به بکارگیری عوامل شیمیایی توسط عراق .</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65</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شیوه درمان مصدومین شیمیایی از بدو مجروحیت تا پایان دوره .</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66</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نقش باورها وعقاید مذهبی در ایجاد و تقویت روحیه رزمندگان .</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67</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بررسی تاثیر آیات قرآن و احادیث دفاعی، در دفاع مقدس.</a:t>
                      </a:r>
                      <a:endParaRPr lang="en-US"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68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2000" b="1" dirty="0" smtClean="0">
                          <a:cs typeface="B Zar" pitchFamily="2" charset="-78"/>
                        </a:rPr>
                        <a:t>                                        </a:t>
                      </a:r>
                      <a:r>
                        <a:rPr lang="fa-IR" sz="2000" b="1" dirty="0" smtClean="0">
                          <a:solidFill>
                            <a:srgbClr val="00B050"/>
                          </a:solidFill>
                          <a:cs typeface="B Zar" pitchFamily="2" charset="-78"/>
                        </a:rPr>
                        <a:t>عناوین فرا ابعادی </a:t>
                      </a:r>
                      <a:endParaRPr lang="en-US" sz="2000" b="1" dirty="0" smtClean="0">
                        <a:solidFill>
                          <a:srgbClr val="00B050"/>
                        </a:solidFill>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ضرورت</a:t>
                      </a:r>
                      <a:r>
                        <a:rPr lang="fa-IR" sz="1400" dirty="0" smtClean="0">
                          <a:cs typeface="B Zar" pitchFamily="2" charset="-78"/>
                        </a:rPr>
                        <a:t>‌</a:t>
                      </a:r>
                      <a:r>
                        <a:rPr lang="ar-SA" sz="1400" dirty="0" smtClean="0">
                          <a:cs typeface="B Zar" pitchFamily="2" charset="-78"/>
                        </a:rPr>
                        <a:t>ها و شيوه</a:t>
                      </a:r>
                      <a:r>
                        <a:rPr lang="fa-IR" sz="1400" dirty="0" smtClean="0">
                          <a:cs typeface="B Zar" pitchFamily="2" charset="-78"/>
                        </a:rPr>
                        <a:t>‌</a:t>
                      </a:r>
                      <a:r>
                        <a:rPr lang="ar-SA" sz="1400" dirty="0" smtClean="0">
                          <a:cs typeface="B Zar" pitchFamily="2" charset="-78"/>
                        </a:rPr>
                        <a:t>هاي ذخيره</a:t>
                      </a:r>
                      <a:r>
                        <a:rPr lang="fa-IR" sz="1400" dirty="0" smtClean="0">
                          <a:cs typeface="B Zar" pitchFamily="2" charset="-78"/>
                        </a:rPr>
                        <a:t>‌</a:t>
                      </a:r>
                      <a:r>
                        <a:rPr lang="ar-SA" sz="1400" dirty="0" smtClean="0">
                          <a:cs typeface="B Zar" pitchFamily="2" charset="-78"/>
                        </a:rPr>
                        <a:t>سازي و بازتوليد</a:t>
                      </a:r>
                      <a:r>
                        <a:rPr lang="fa-IR" sz="1400" dirty="0" smtClean="0">
                          <a:cs typeface="B Zar" pitchFamily="2" charset="-78"/>
                        </a:rPr>
                        <a:t> معارف، آموزه‌ها و دستاوردهای</a:t>
                      </a:r>
                      <a:r>
                        <a:rPr lang="ar-SA" sz="1400" dirty="0" smtClean="0">
                          <a:cs typeface="B Zar" pitchFamily="2" charset="-78"/>
                        </a:rPr>
                        <a:t> دفاع مقدس.</a:t>
                      </a:r>
                      <a:r>
                        <a:rPr lang="fa-IR" sz="1400" dirty="0" smtClean="0">
                          <a:solidFill>
                            <a:srgbClr val="FF0000"/>
                          </a:solidFill>
                          <a:cs typeface="B Zar" pitchFamily="2" charset="-78"/>
                        </a:rPr>
                        <a:t> </a:t>
                      </a:r>
                      <a:endParaRPr lang="en-US"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چالش</a:t>
                      </a:r>
                      <a:r>
                        <a:rPr lang="fa-IR" sz="1400" dirty="0" smtClean="0">
                          <a:cs typeface="B Zar" pitchFamily="2" charset="-78"/>
                        </a:rPr>
                        <a:t>‌</a:t>
                      </a:r>
                      <a:r>
                        <a:rPr lang="ar-SA" sz="1400" dirty="0" smtClean="0">
                          <a:cs typeface="B Zar" pitchFamily="2" charset="-78"/>
                        </a:rPr>
                        <a:t>ها پير</a:t>
                      </a:r>
                      <a:r>
                        <a:rPr lang="fa-IR" sz="1400" dirty="0" smtClean="0">
                          <a:cs typeface="B Zar" pitchFamily="2" charset="-78"/>
                        </a:rPr>
                        <a:t>ا</a:t>
                      </a:r>
                      <a:r>
                        <a:rPr lang="ar-SA" sz="1400" dirty="0" smtClean="0">
                          <a:cs typeface="B Zar" pitchFamily="2" charset="-78"/>
                        </a:rPr>
                        <a:t>مون </a:t>
                      </a:r>
                      <a:r>
                        <a:rPr lang="fa-IR" sz="1400" dirty="0" smtClean="0">
                          <a:cs typeface="B Zar" pitchFamily="2" charset="-78"/>
                        </a:rPr>
                        <a:t>معارف، </a:t>
                      </a:r>
                      <a:r>
                        <a:rPr lang="ar-SA" sz="1400" dirty="0" smtClean="0">
                          <a:cs typeface="B Zar" pitchFamily="2" charset="-78"/>
                        </a:rPr>
                        <a:t>ارزش</a:t>
                      </a:r>
                      <a:r>
                        <a:rPr lang="fa-IR" sz="1400" dirty="0" smtClean="0">
                          <a:cs typeface="B Zar" pitchFamily="2" charset="-78"/>
                        </a:rPr>
                        <a:t>‌</a:t>
                      </a:r>
                      <a:r>
                        <a:rPr lang="ar-SA" sz="1400" dirty="0" smtClean="0">
                          <a:cs typeface="B Zar" pitchFamily="2" charset="-78"/>
                        </a:rPr>
                        <a:t>ها</a:t>
                      </a:r>
                      <a:r>
                        <a:rPr lang="fa-IR" sz="1400" baseline="0" dirty="0" smtClean="0">
                          <a:cs typeface="B Zar" pitchFamily="2" charset="-78"/>
                        </a:rPr>
                        <a:t> و دستاوردهای</a:t>
                      </a:r>
                      <a:r>
                        <a:rPr lang="ar-SA" sz="1400" dirty="0" smtClean="0">
                          <a:cs typeface="B Zar" pitchFamily="2" charset="-78"/>
                        </a:rPr>
                        <a:t> دفاع مقدس.</a:t>
                      </a:r>
                      <a:endParaRPr lang="en-US"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امام</a:t>
                      </a:r>
                      <a:r>
                        <a:rPr lang="fa-IR" sz="1400" dirty="0" smtClean="0">
                          <a:cs typeface="B Zar" pitchFamily="2" charset="-78"/>
                        </a:rPr>
                        <a:t>(ره)</a:t>
                      </a:r>
                      <a:r>
                        <a:rPr lang="ar-SA" sz="1400" dirty="0" smtClean="0">
                          <a:cs typeface="B Zar" pitchFamily="2" charset="-78"/>
                        </a:rPr>
                        <a:t>، جوانان و دفاع مقدس.</a:t>
                      </a:r>
                      <a:r>
                        <a:rPr lang="fa-IR" sz="1400" dirty="0" smtClean="0">
                          <a:solidFill>
                            <a:srgbClr val="FF0000"/>
                          </a:solidFill>
                          <a:cs typeface="B Zar" pitchFamily="2" charset="-78"/>
                        </a:rPr>
                        <a:t> </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3</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شكل</a:t>
                      </a:r>
                      <a:r>
                        <a:rPr lang="fa-IR" sz="1400" dirty="0" smtClean="0">
                          <a:cs typeface="B Zar" pitchFamily="2" charset="-78"/>
                        </a:rPr>
                        <a:t>‌</a:t>
                      </a:r>
                      <a:r>
                        <a:rPr lang="ar-SA" sz="1400" dirty="0" smtClean="0">
                          <a:cs typeface="B Zar" pitchFamily="2" charset="-78"/>
                        </a:rPr>
                        <a:t>گيري و رشد مفاهيم و ارزش</a:t>
                      </a:r>
                      <a:r>
                        <a:rPr lang="fa-IR" sz="1400" dirty="0" smtClean="0">
                          <a:cs typeface="B Zar" pitchFamily="2" charset="-78"/>
                        </a:rPr>
                        <a:t>‌</a:t>
                      </a:r>
                      <a:r>
                        <a:rPr lang="ar-SA" sz="1400" dirty="0" smtClean="0">
                          <a:cs typeface="B Zar" pitchFamily="2" charset="-78"/>
                        </a:rPr>
                        <a:t>ها در دفاع مقدس.</a:t>
                      </a:r>
                      <a:r>
                        <a:rPr lang="fa-IR" sz="1400" dirty="0" smtClean="0">
                          <a:solidFill>
                            <a:srgbClr val="FF0000"/>
                          </a:solidFill>
                          <a:cs typeface="B Zar" pitchFamily="2" charset="-78"/>
                        </a:rPr>
                        <a:t> </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4</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بررسی عبرت هاي بزرگ جنگ</a:t>
                      </a:r>
                      <a:r>
                        <a:rPr lang="fa-IR" sz="1400" dirty="0" smtClean="0">
                          <a:cs typeface="B Zar" pitchFamily="2" charset="-78"/>
                        </a:rPr>
                        <a:t> تحمیلی</a:t>
                      </a:r>
                      <a:r>
                        <a:rPr lang="ar-SA" sz="1400" dirty="0" smtClean="0">
                          <a:cs typeface="B Zar" pitchFamily="2" charset="-78"/>
                        </a:rPr>
                        <a:t> عراق</a:t>
                      </a:r>
                      <a:r>
                        <a:rPr lang="fa-IR" sz="1400" dirty="0" smtClean="0">
                          <a:cs typeface="B Zar" pitchFamily="2" charset="-78"/>
                        </a:rPr>
                        <a:t> علیه </a:t>
                      </a:r>
                      <a:r>
                        <a:rPr lang="ar-SA" sz="1400" dirty="0" smtClean="0">
                          <a:cs typeface="B Zar" pitchFamily="2" charset="-78"/>
                        </a:rPr>
                        <a:t>ايران </a:t>
                      </a:r>
                      <a:r>
                        <a:rPr lang="fa-IR" sz="1400" dirty="0" smtClean="0">
                          <a:cs typeface="B Zar" pitchFamily="2" charset="-78"/>
                        </a:rPr>
                        <a:t>.</a:t>
                      </a:r>
                      <a:endParaRPr lang="en-US" sz="1400" dirty="0" smtClean="0">
                        <a:solidFill>
                          <a:srgbClr val="00B050"/>
                        </a:solidFill>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5</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بررسی نقش اقشار( دانشجو، کارگر، ...) </a:t>
                      </a:r>
                      <a:r>
                        <a:rPr lang="fa-IR" sz="1400" smtClean="0">
                          <a:cs typeface="B Zar" pitchFamily="2" charset="-78"/>
                        </a:rPr>
                        <a:t>و اصناف (</a:t>
                      </a:r>
                      <a:r>
                        <a:rPr lang="fa-IR" sz="1400" dirty="0" smtClean="0">
                          <a:cs typeface="B Zar" pitchFamily="2" charset="-78"/>
                        </a:rPr>
                        <a:t>بازاری،</a:t>
                      </a:r>
                      <a:r>
                        <a:rPr lang="fa-IR" sz="1400" baseline="0" dirty="0" smtClean="0">
                          <a:cs typeface="B Zar" pitchFamily="2" charset="-78"/>
                        </a:rPr>
                        <a:t> تعمیرکار، ... )</a:t>
                      </a:r>
                      <a:r>
                        <a:rPr lang="fa-IR" sz="1400" dirty="0" smtClean="0">
                          <a:cs typeface="B Zar" pitchFamily="2" charset="-78"/>
                        </a:rPr>
                        <a:t> در دفاع مقدس .</a:t>
                      </a:r>
                      <a:endParaRPr lang="en-US"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6</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 y="1046434"/>
          <a:ext cx="8534399" cy="4820966"/>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591492"/>
                <a:gridCol w="1098488"/>
                <a:gridCol w="6421924"/>
                <a:gridCol w="422495"/>
              </a:tblGrid>
              <a:tr h="393645">
                <a:tc gridSpan="4">
                  <a:txBody>
                    <a:bodyPr/>
                    <a:lstStyle/>
                    <a:p>
                      <a:pPr algn="ctr"/>
                      <a:r>
                        <a:rPr kumimoji="0" lang="fa-IR" sz="2000" b="1" kern="1200" dirty="0" smtClean="0">
                          <a:ln>
                            <a:solidFill>
                              <a:schemeClr val="tx1"/>
                            </a:solidFill>
                          </a:ln>
                          <a:solidFill>
                            <a:srgbClr val="C00000"/>
                          </a:solidFill>
                          <a:latin typeface="+mn-lt"/>
                          <a:ea typeface="+mn-ea"/>
                          <a:cs typeface="+mn-cs"/>
                        </a:rPr>
                        <a:t>ابعاد عملیاتی جنگ</a:t>
                      </a:r>
                      <a:r>
                        <a:rPr kumimoji="0" lang="fa-IR" sz="2000" b="1" kern="1200" baseline="0" dirty="0" smtClean="0">
                          <a:ln>
                            <a:solidFill>
                              <a:schemeClr val="tx1"/>
                            </a:solidFill>
                          </a:ln>
                          <a:solidFill>
                            <a:srgbClr val="C00000"/>
                          </a:solidFill>
                          <a:latin typeface="+mn-lt"/>
                          <a:ea typeface="+mn-ea"/>
                          <a:cs typeface="+mn-cs"/>
                        </a:rPr>
                        <a:t> ایران و عراق</a:t>
                      </a:r>
                      <a:r>
                        <a:rPr kumimoji="0" lang="fa-IR" sz="2000" b="1" kern="1200" dirty="0" smtClean="0">
                          <a:ln>
                            <a:solidFill>
                              <a:schemeClr val="tx1"/>
                            </a:solidFill>
                          </a:ln>
                          <a:solidFill>
                            <a:srgbClr val="C00000"/>
                          </a:solidFill>
                          <a:latin typeface="+mn-lt"/>
                          <a:ea typeface="+mn-ea"/>
                          <a:cs typeface="+mn-cs"/>
                        </a:rPr>
                        <a:t> </a:t>
                      </a:r>
                      <a:r>
                        <a:rPr kumimoji="0" lang="ar-SA" sz="2000" b="1" kern="1200" dirty="0" smtClean="0">
                          <a:ln>
                            <a:solidFill>
                              <a:schemeClr val="tx1"/>
                            </a:solidFill>
                          </a:ln>
                          <a:solidFill>
                            <a:srgbClr val="C00000"/>
                          </a:solidFill>
                          <a:latin typeface="+mn-lt"/>
                          <a:ea typeface="+mn-ea"/>
                          <a:cs typeface="+mn-cs"/>
                        </a:rPr>
                        <a:t>(</a:t>
                      </a:r>
                      <a:r>
                        <a:rPr kumimoji="0" lang="fa-IR" sz="2000" b="1" kern="1200" dirty="0" smtClean="0">
                          <a:ln>
                            <a:solidFill>
                              <a:schemeClr val="tx1"/>
                            </a:solidFill>
                          </a:ln>
                          <a:solidFill>
                            <a:srgbClr val="C00000"/>
                          </a:solidFill>
                          <a:latin typeface="+mn-lt"/>
                          <a:ea typeface="+mn-ea"/>
                          <a:cs typeface="+mn-cs"/>
                        </a:rPr>
                        <a:t> 51</a:t>
                      </a:r>
                      <a:r>
                        <a:rPr kumimoji="0" lang="ar-SA" sz="2000" b="1" kern="1200" dirty="0" smtClean="0">
                          <a:ln>
                            <a:solidFill>
                              <a:schemeClr val="tx1"/>
                            </a:solidFill>
                          </a:ln>
                          <a:solidFill>
                            <a:srgbClr val="C00000"/>
                          </a:solidFill>
                          <a:latin typeface="+mn-lt"/>
                          <a:ea typeface="+mn-ea"/>
                          <a:cs typeface="+mn-cs"/>
                        </a:rPr>
                        <a:t>عنوان)</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365760">
                <a:tc>
                  <a:txBody>
                    <a:bodyPr/>
                    <a:lstStyle/>
                    <a:p>
                      <a:r>
                        <a:rPr lang="fa-IR" sz="1400" dirty="0" smtClean="0">
                          <a:ln>
                            <a:solidFill>
                              <a:schemeClr val="tx1"/>
                            </a:solidFill>
                          </a:ln>
                          <a:cs typeface="B Zar" pitchFamily="2" charset="-78"/>
                        </a:rPr>
                        <a:t>سطح دکترا</a:t>
                      </a:r>
                      <a:endParaRPr lang="en-US" sz="140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عنوان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ردیف</a:t>
                      </a:r>
                      <a:endParaRPr lang="en-US" sz="140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401032">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نقش واحد تعاون سپاه پاسداران در دوران جنگ تحمیلی</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1</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346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نقش واحد تعاون سپاه پاسداران در دوران بعد از جنگ تحمیلی</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2</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442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نقش معراج شهدا در دوران 8 ساله دفاع مقدس </a:t>
                      </a:r>
                      <a:endParaRPr kumimoji="0" lang="en-US" sz="1400" kern="1200" dirty="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3</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68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نقش یگان دژبان در یگان</a:t>
                      </a:r>
                      <a:r>
                        <a:rPr kumimoji="0" lang="fa-IR" sz="1400" kern="1200" baseline="0" dirty="0" smtClean="0">
                          <a:solidFill>
                            <a:schemeClr val="dk1"/>
                          </a:solidFill>
                          <a:latin typeface="+mn-lt"/>
                          <a:ea typeface="+mn-ea"/>
                          <a:cs typeface="B Zar" pitchFamily="2" charset="-78"/>
                        </a:rPr>
                        <a:t> های </a:t>
                      </a:r>
                      <a:r>
                        <a:rPr kumimoji="0" lang="fa-IR" sz="1400" kern="1200" dirty="0" smtClean="0">
                          <a:solidFill>
                            <a:schemeClr val="dk1"/>
                          </a:solidFill>
                          <a:latin typeface="+mn-lt"/>
                          <a:ea typeface="+mn-ea"/>
                          <a:cs typeface="B Zar" pitchFamily="2" charset="-78"/>
                        </a:rPr>
                        <a:t>نیروی زمینی ارتش جمهوری اسلامی ایران در 8 سال حنگ تحمیلی</a:t>
                      </a:r>
                      <a:endParaRPr kumimoji="0" lang="en-US" sz="1400" kern="1200" dirty="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4</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2803">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نقش یگان دژبان در قرارگاههای جنوب، غرب و شمالغرب سپاه پاسداران انقلاب اسلامی در 8 سال جنگ تحمیلی .</a:t>
                      </a:r>
                      <a:endParaRPr kumimoji="0" lang="en-US" sz="1400" kern="1200" dirty="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5</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549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نقش گروه تفحص شهدا در دوران پس ازپایان جنگ تحمیلی .</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6</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2803">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تأثیر تشییع پیکرهای پاک شهدا ی جنگ تحمیلی در شهرها .</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7</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792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نقش ایجاد یادمان ها در مناطق عملیاتی و شهرها .</a:t>
                      </a: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2803">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تأثیر نقش مقبره شهدای گمنام در مراکز فرهنگی، دانشگاهی</a:t>
                      </a:r>
                      <a:r>
                        <a:rPr kumimoji="0" lang="fa-IR" sz="1400" kern="1200" baseline="0" dirty="0" smtClean="0">
                          <a:solidFill>
                            <a:schemeClr val="dk1"/>
                          </a:solidFill>
                          <a:latin typeface="+mn-lt"/>
                          <a:ea typeface="+mn-ea"/>
                          <a:cs typeface="B Zar" pitchFamily="2" charset="-78"/>
                        </a:rPr>
                        <a:t> و</a:t>
                      </a:r>
                      <a:r>
                        <a:rPr kumimoji="0" lang="fa-IR" sz="1400" kern="1200" dirty="0" smtClean="0">
                          <a:solidFill>
                            <a:schemeClr val="dk1"/>
                          </a:solidFill>
                          <a:latin typeface="+mn-lt"/>
                          <a:ea typeface="+mn-ea"/>
                          <a:cs typeface="B Zar" pitchFamily="2" charset="-78"/>
                        </a:rPr>
                        <a:t> شهری  .</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9</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2803">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نحوه خط شکنی در 8 سال دفاع مقدس .</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10</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2803">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نحوه عبور از هور در 8 سال دفاع مقدس .</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11</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 y="152400"/>
          <a:ext cx="8534399" cy="6599520"/>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591492"/>
                <a:gridCol w="1098488"/>
                <a:gridCol w="6421924"/>
                <a:gridCol w="422495"/>
              </a:tblGrid>
              <a:tr h="393645">
                <a:tc gridSpan="4">
                  <a:txBody>
                    <a:bodyPr/>
                    <a:lstStyle/>
                    <a:p>
                      <a:pPr algn="ctr"/>
                      <a:r>
                        <a:rPr kumimoji="0" lang="fa-IR" sz="2000" b="1" kern="1200" dirty="0" smtClean="0">
                          <a:ln>
                            <a:solidFill>
                              <a:schemeClr val="tx1"/>
                            </a:solidFill>
                          </a:ln>
                          <a:solidFill>
                            <a:srgbClr val="C00000"/>
                          </a:solidFill>
                          <a:latin typeface="+mn-lt"/>
                          <a:ea typeface="+mn-ea"/>
                          <a:cs typeface="+mn-cs"/>
                        </a:rPr>
                        <a:t>ابعاد عملیاتی جنگ</a:t>
                      </a:r>
                      <a:r>
                        <a:rPr kumimoji="0" lang="fa-IR" sz="2000" b="1" kern="1200" baseline="0" dirty="0" smtClean="0">
                          <a:ln>
                            <a:solidFill>
                              <a:schemeClr val="tx1"/>
                            </a:solidFill>
                          </a:ln>
                          <a:solidFill>
                            <a:srgbClr val="C00000"/>
                          </a:solidFill>
                          <a:latin typeface="+mn-lt"/>
                          <a:ea typeface="+mn-ea"/>
                          <a:cs typeface="+mn-cs"/>
                        </a:rPr>
                        <a:t> ایران و عراق</a:t>
                      </a:r>
                      <a:r>
                        <a:rPr kumimoji="0" lang="fa-IR" sz="2000" b="1" kern="1200" dirty="0" smtClean="0">
                          <a:ln>
                            <a:solidFill>
                              <a:schemeClr val="tx1"/>
                            </a:solidFill>
                          </a:ln>
                          <a:solidFill>
                            <a:srgbClr val="C00000"/>
                          </a:solidFill>
                          <a:latin typeface="+mn-lt"/>
                          <a:ea typeface="+mn-ea"/>
                          <a:cs typeface="+mn-cs"/>
                        </a:rPr>
                        <a:t> </a:t>
                      </a:r>
                      <a:r>
                        <a:rPr kumimoji="0" lang="ar-SA" sz="2000" b="1" kern="1200" dirty="0" smtClean="0">
                          <a:ln>
                            <a:solidFill>
                              <a:schemeClr val="tx1"/>
                            </a:solidFill>
                          </a:ln>
                          <a:solidFill>
                            <a:srgbClr val="C00000"/>
                          </a:solidFill>
                          <a:latin typeface="+mn-lt"/>
                          <a:ea typeface="+mn-ea"/>
                          <a:cs typeface="+mn-cs"/>
                        </a:rPr>
                        <a:t>(</a:t>
                      </a:r>
                      <a:r>
                        <a:rPr kumimoji="0" lang="fa-IR" sz="2000" b="1" kern="1200" dirty="0" smtClean="0">
                          <a:ln>
                            <a:solidFill>
                              <a:schemeClr val="tx1"/>
                            </a:solidFill>
                          </a:ln>
                          <a:solidFill>
                            <a:srgbClr val="C00000"/>
                          </a:solidFill>
                          <a:latin typeface="+mn-lt"/>
                          <a:ea typeface="+mn-ea"/>
                          <a:cs typeface="+mn-cs"/>
                        </a:rPr>
                        <a:t> 51</a:t>
                      </a:r>
                      <a:r>
                        <a:rPr kumimoji="0" lang="ar-SA" sz="2000" b="1" kern="1200" dirty="0" smtClean="0">
                          <a:ln>
                            <a:solidFill>
                              <a:schemeClr val="tx1"/>
                            </a:solidFill>
                          </a:ln>
                          <a:solidFill>
                            <a:srgbClr val="C00000"/>
                          </a:solidFill>
                          <a:latin typeface="+mn-lt"/>
                          <a:ea typeface="+mn-ea"/>
                          <a:cs typeface="+mn-cs"/>
                        </a:rPr>
                        <a:t>عنوان)</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365760">
                <a:tc>
                  <a:txBody>
                    <a:bodyPr/>
                    <a:lstStyle/>
                    <a:p>
                      <a:pPr algn="ctr"/>
                      <a:r>
                        <a:rPr lang="fa-IR" sz="1400" dirty="0" smtClean="0">
                          <a:ln>
                            <a:solidFill>
                              <a:schemeClr val="tx1"/>
                            </a:solidFill>
                          </a:ln>
                          <a:cs typeface="B Zar" pitchFamily="2" charset="-78"/>
                        </a:rPr>
                        <a:t>سطح دکترا</a:t>
                      </a:r>
                      <a:endParaRPr lang="en-US" sz="140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عنوان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ردیف</a:t>
                      </a:r>
                      <a:endParaRPr lang="en-US" sz="140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401032">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نحوه عبور از موانع آب در 8 سال دفاع مقدس .</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12</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346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جنگ آب در 8 سال دفاع مقدس .</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13</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442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fa-IR" sz="1400" kern="1200" dirty="0" smtClean="0">
                        <a:ln>
                          <a:solidFill>
                            <a:schemeClr val="tx1"/>
                          </a:solidFill>
                        </a:ln>
                        <a:solidFill>
                          <a:schemeClr val="dk1"/>
                        </a:solidFill>
                        <a:latin typeface="+mn-lt"/>
                        <a:ea typeface="+mn-ea"/>
                        <a:cs typeface="B Zar" pitchFamily="2" charset="-78"/>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fa-IR" sz="1400" kern="1200" dirty="0" smtClean="0">
                        <a:ln>
                          <a:solidFill>
                            <a:schemeClr val="tx1"/>
                          </a:solidFill>
                        </a:ln>
                        <a:solidFill>
                          <a:schemeClr val="dk1"/>
                        </a:solidFill>
                        <a:latin typeface="+mn-lt"/>
                        <a:ea typeface="+mn-ea"/>
                        <a:cs typeface="B Zar" pitchFamily="2" charset="-78"/>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fa-IR" sz="1400" kern="1200" dirty="0" smtClean="0">
                        <a:ln>
                          <a:solidFill>
                            <a:schemeClr val="tx1"/>
                          </a:solidFill>
                        </a:ln>
                        <a:solidFill>
                          <a:schemeClr val="dk1"/>
                        </a:solidFill>
                        <a:latin typeface="+mn-lt"/>
                        <a:ea typeface="+mn-ea"/>
                        <a:cs typeface="B Zar" pitchFamily="2" charset="-78"/>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fa-IR" sz="1400" kern="1200" dirty="0" smtClean="0">
                        <a:ln>
                          <a:solidFill>
                            <a:schemeClr val="tx1"/>
                          </a:solidFill>
                        </a:ln>
                        <a:solidFill>
                          <a:schemeClr val="dk1"/>
                        </a:solidFill>
                        <a:latin typeface="+mn-lt"/>
                        <a:ea typeface="+mn-ea"/>
                        <a:cs typeface="B Zar" pitchFamily="2" charset="-78"/>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fa-IR" sz="1400" kern="1200" dirty="0" smtClean="0">
                        <a:ln>
                          <a:solidFill>
                            <a:schemeClr val="tx1"/>
                          </a:solidFill>
                        </a:ln>
                        <a:solidFill>
                          <a:schemeClr val="dk1"/>
                        </a:solidFill>
                        <a:latin typeface="+mn-lt"/>
                        <a:ea typeface="+mn-ea"/>
                        <a:cs typeface="B Zar" pitchFamily="2" charset="-78"/>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fa-IR"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و تشریح عملیات های دوران 8 ساله دفاع مقدس (هر کدام از 374 عملیات انجام شده  - هر عملیات یک عنوان تحقیقی منظور می‌شود):</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1- بررسی و تشریح عملیات‌های گسترده و مشترک در دوران 8 ساله دفاع مقدس (هر عملیات یک عنوان تحقیقی منظور می‌شود)</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2- بررسی و تشریح عملیات‌های متوسط و مشترک در دوران 8 ساله دفاع مقدس (هر عملیات یک عنوان تحقیقی منظور می‌شود)</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3- بررسی و تشریح عملیات‌های محدود و تک سازمانی (ارتش – سپاه) در دوران 8 ساله دفاع مقدس (هر عملیات یک عنوان تحقیقی منظور می‌شود)</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4- بررسی و تشریح عملیات های نامنظم (سپاه – ارتش) در دوران 8 ساله دفاع مقدس (هر عملیات یک عنوان تحقیقی منظور می‌شود)</a:t>
                      </a: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14</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68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نحوه آمادگی یگان‌های رزمی برای اجرای عملیات آفندی(در حوزه‌های مختلف آمادگی یگانی، آموزش، لجستیک، ...)</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15</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2803">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و شیوه عملیات</a:t>
                      </a:r>
                      <a:r>
                        <a:rPr kumimoji="0" lang="fa-IR" sz="1400" kern="1200" baseline="0" dirty="0" smtClean="0">
                          <a:solidFill>
                            <a:schemeClr val="dk1"/>
                          </a:solidFill>
                          <a:latin typeface="+mn-lt"/>
                          <a:ea typeface="+mn-ea"/>
                          <a:cs typeface="B Zar" pitchFamily="2" charset="-78"/>
                        </a:rPr>
                        <a:t> </a:t>
                      </a:r>
                      <a:r>
                        <a:rPr kumimoji="0" lang="fa-IR" sz="1400" kern="1200" dirty="0" smtClean="0">
                          <a:solidFill>
                            <a:schemeClr val="dk1"/>
                          </a:solidFill>
                          <a:latin typeface="+mn-lt"/>
                          <a:ea typeface="+mn-ea"/>
                          <a:cs typeface="B Zar" pitchFamily="2" charset="-78"/>
                        </a:rPr>
                        <a:t>پدافندی نیروهای مسلح(سپاه و ارتش) در دوران 8 ساله دفاع مقدس .</a:t>
                      </a:r>
                      <a:endParaRPr kumimoji="0" lang="en-US" sz="1400" kern="1200" dirty="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16</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549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تبیین</a:t>
                      </a:r>
                      <a:r>
                        <a:rPr kumimoji="0" lang="fa-IR" sz="1400" kern="1200" baseline="0" dirty="0" smtClean="0">
                          <a:solidFill>
                            <a:schemeClr val="dk1"/>
                          </a:solidFill>
                          <a:latin typeface="+mn-lt"/>
                          <a:ea typeface="+mn-ea"/>
                          <a:cs typeface="B Zar" pitchFamily="2" charset="-78"/>
                        </a:rPr>
                        <a:t> </a:t>
                      </a:r>
                      <a:r>
                        <a:rPr kumimoji="0" lang="fa-IR" sz="1400" kern="1200" dirty="0" smtClean="0">
                          <a:solidFill>
                            <a:schemeClr val="dk1"/>
                          </a:solidFill>
                          <a:latin typeface="+mn-lt"/>
                          <a:ea typeface="+mn-ea"/>
                          <a:cs typeface="B Zar" pitchFamily="2" charset="-78"/>
                        </a:rPr>
                        <a:t>دکترین رزم سپاه پاسداران در 8 سال دفاع مقدس .</a:t>
                      </a: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17</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2803">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تبیین</a:t>
                      </a:r>
                      <a:r>
                        <a:rPr kumimoji="0" lang="fa-IR" sz="1400" kern="1200" baseline="0" dirty="0" smtClean="0">
                          <a:solidFill>
                            <a:schemeClr val="dk1"/>
                          </a:solidFill>
                          <a:latin typeface="+mn-lt"/>
                          <a:ea typeface="+mn-ea"/>
                          <a:cs typeface="B Zar" pitchFamily="2" charset="-78"/>
                        </a:rPr>
                        <a:t> </a:t>
                      </a:r>
                      <a:r>
                        <a:rPr kumimoji="0" lang="fa-IR" sz="1400" kern="1200" dirty="0" smtClean="0">
                          <a:solidFill>
                            <a:schemeClr val="dk1"/>
                          </a:solidFill>
                          <a:latin typeface="+mn-lt"/>
                          <a:ea typeface="+mn-ea"/>
                          <a:cs typeface="B Zar" pitchFamily="2" charset="-78"/>
                        </a:rPr>
                        <a:t>دکترین رزم ارتش جمهوری اسلامی در 8 سال دفاع مقدس .</a:t>
                      </a: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792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تاکتیک‌های جنگ‌های نامنظم ( شهید چمران ) در اوایل جنگ تحمیلی .</a:t>
                      </a: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19</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2803">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نقش شهید چمران در راه اندازی</a:t>
                      </a:r>
                      <a:r>
                        <a:rPr kumimoji="0" lang="fa-IR" sz="1400" kern="1200" baseline="0" dirty="0" smtClean="0">
                          <a:solidFill>
                            <a:schemeClr val="dk1"/>
                          </a:solidFill>
                          <a:latin typeface="+mn-lt"/>
                          <a:ea typeface="+mn-ea"/>
                          <a:cs typeface="B Zar" pitchFamily="2" charset="-78"/>
                        </a:rPr>
                        <a:t> </a:t>
                      </a:r>
                      <a:r>
                        <a:rPr kumimoji="0" lang="fa-IR" sz="1400" kern="1200" dirty="0" smtClean="0">
                          <a:solidFill>
                            <a:schemeClr val="dk1"/>
                          </a:solidFill>
                          <a:latin typeface="+mn-lt"/>
                          <a:ea typeface="+mn-ea"/>
                          <a:cs typeface="B Zar" pitchFamily="2" charset="-78"/>
                        </a:rPr>
                        <a:t>گروه جنگ‌های نامنظم دراوایل جنگ تحمیلی .</a:t>
                      </a: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20</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2803">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نحوه دفاع از شهر آبادان در جنگ تحمیلی .</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21</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2803">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مقاومت 34 روزه مردم</a:t>
                      </a:r>
                      <a:r>
                        <a:rPr kumimoji="0" lang="fa-IR" sz="1400" kern="1200" baseline="0" dirty="0" smtClean="0">
                          <a:solidFill>
                            <a:schemeClr val="dk1"/>
                          </a:solidFill>
                          <a:latin typeface="+mn-lt"/>
                          <a:ea typeface="+mn-ea"/>
                          <a:cs typeface="B Zar" pitchFamily="2" charset="-78"/>
                        </a:rPr>
                        <a:t> و نیروهای مسلح در شهر خرمشهر</a:t>
                      </a:r>
                      <a:r>
                        <a:rPr kumimoji="0" lang="fa-IR" sz="1400" kern="1200" dirty="0" smtClean="0">
                          <a:solidFill>
                            <a:schemeClr val="dk1"/>
                          </a:solidFill>
                          <a:latin typeface="+mn-lt"/>
                          <a:ea typeface="+mn-ea"/>
                          <a:cs typeface="B Zar" pitchFamily="2" charset="-78"/>
                        </a:rPr>
                        <a:t> دراوایل جنگ تحمیلی .</a:t>
                      </a: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22</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800" y="762000"/>
          <a:ext cx="8534400" cy="4968240"/>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723255"/>
                <a:gridCol w="1012556"/>
                <a:gridCol w="6373849"/>
                <a:gridCol w="424740"/>
              </a:tblGrid>
              <a:tr h="304797">
                <a:tc gridSpan="4">
                  <a:txBody>
                    <a:bodyPr/>
                    <a:lstStyle/>
                    <a:p>
                      <a:pPr algn="ctr"/>
                      <a:r>
                        <a:rPr kumimoji="0" lang="fa-IR" sz="2000" b="1" kern="1200" dirty="0" smtClean="0">
                          <a:ln>
                            <a:solidFill>
                              <a:schemeClr val="tx1"/>
                            </a:solidFill>
                          </a:ln>
                          <a:solidFill>
                            <a:srgbClr val="C00000"/>
                          </a:solidFill>
                          <a:latin typeface="+mn-lt"/>
                          <a:ea typeface="+mn-ea"/>
                          <a:cs typeface="+mn-cs"/>
                        </a:rPr>
                        <a:t>ابعاد عملیاتی جنگ ایران و عراق</a:t>
                      </a:r>
                      <a:r>
                        <a:rPr kumimoji="0" lang="ar-SA" sz="2000" b="1" kern="1200" dirty="0" smtClean="0">
                          <a:ln>
                            <a:solidFill>
                              <a:schemeClr val="tx1"/>
                            </a:solidFill>
                          </a:ln>
                          <a:solidFill>
                            <a:srgbClr val="C00000"/>
                          </a:solidFill>
                          <a:latin typeface="+mn-lt"/>
                          <a:ea typeface="+mn-ea"/>
                          <a:cs typeface="+mn-cs"/>
                        </a:rPr>
                        <a:t>(</a:t>
                      </a:r>
                      <a:r>
                        <a:rPr kumimoji="0" lang="fa-IR" sz="2000" b="1" kern="1200" dirty="0" smtClean="0">
                          <a:ln>
                            <a:solidFill>
                              <a:schemeClr val="tx1"/>
                            </a:solidFill>
                          </a:ln>
                          <a:solidFill>
                            <a:srgbClr val="C00000"/>
                          </a:solidFill>
                          <a:latin typeface="+mn-lt"/>
                          <a:ea typeface="+mn-ea"/>
                          <a:cs typeface="+mn-cs"/>
                        </a:rPr>
                        <a:t> 51 </a:t>
                      </a:r>
                      <a:r>
                        <a:rPr kumimoji="0" lang="ar-SA" sz="2000" b="1" kern="1200" dirty="0" smtClean="0">
                          <a:ln>
                            <a:solidFill>
                              <a:schemeClr val="tx1"/>
                            </a:solidFill>
                          </a:ln>
                          <a:solidFill>
                            <a:srgbClr val="C00000"/>
                          </a:solidFill>
                          <a:latin typeface="+mn-lt"/>
                          <a:ea typeface="+mn-ea"/>
                          <a:cs typeface="+mn-cs"/>
                        </a:rPr>
                        <a:t>عنوان)</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441957">
                <a:tc>
                  <a:txBody>
                    <a:bodyPr/>
                    <a:lstStyle/>
                    <a:p>
                      <a:r>
                        <a:rPr lang="fa-IR" sz="1400" dirty="0" smtClean="0">
                          <a:ln>
                            <a:solidFill>
                              <a:schemeClr val="tx1"/>
                            </a:solidFill>
                          </a:ln>
                          <a:cs typeface="B Zar" pitchFamily="2" charset="-78"/>
                        </a:rPr>
                        <a:t>سطح دکترا</a:t>
                      </a:r>
                      <a:endParaRPr lang="en-US" sz="140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عنوان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ردیف</a:t>
                      </a:r>
                      <a:endParaRPr lang="en-US" sz="140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نقش وزارت سپاه در دوران دفاع مقدس</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23</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نقش وزارت دفاع در دوران دفاع مقدس</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24</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solidFill>
                            <a:schemeClr val="dk1"/>
                          </a:solidFill>
                          <a:latin typeface="+mn-lt"/>
                          <a:ea typeface="+mn-ea"/>
                          <a:cs typeface="B Zar" pitchFamily="2" charset="-78"/>
                        </a:rPr>
                        <a:t>بررسی نقش وزارت خانه ها (نفت، جهاد سازندگی، نیرو، صنایع، راه و ترابری، پست و تلگراف و تلفن، آموزش</a:t>
                      </a:r>
                      <a:r>
                        <a:rPr kumimoji="0" lang="fa-IR" sz="1400" kern="1200" baseline="0" dirty="0" smtClean="0">
                          <a:solidFill>
                            <a:schemeClr val="dk1"/>
                          </a:solidFill>
                          <a:latin typeface="+mn-lt"/>
                          <a:ea typeface="+mn-ea"/>
                          <a:cs typeface="B Zar" pitchFamily="2" charset="-78"/>
                        </a:rPr>
                        <a:t> و پرورش، آموزش عالی، بهداری، امور خارجه، کشور، بازرگانی) در دوران جنگ تحمیلی </a:t>
                      </a:r>
                      <a:r>
                        <a:rPr kumimoji="0" lang="fa-IR" sz="1400" kern="1200" baseline="0" dirty="0" smtClean="0">
                          <a:solidFill>
                            <a:srgbClr val="00B050"/>
                          </a:solidFill>
                          <a:latin typeface="+mn-lt"/>
                          <a:ea typeface="+mn-ea"/>
                          <a:cs typeface="B Zar" pitchFamily="2" charset="-78"/>
                        </a:rPr>
                        <a:t>(هر وزارت‌خانه یک عنوان تحقیقی )</a:t>
                      </a:r>
                      <a:endParaRPr kumimoji="0" lang="en-US" sz="1400" kern="1200" dirty="0" smtClean="0">
                        <a:solidFill>
                          <a:srgbClr val="00B050"/>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25</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49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fa-IR" sz="1400" kern="1200" baseline="0" dirty="0" smtClean="0">
                          <a:solidFill>
                            <a:schemeClr val="dk1"/>
                          </a:solidFill>
                          <a:latin typeface="+mn-lt"/>
                          <a:ea typeface="+mn-ea"/>
                          <a:cs typeface="B Zar" pitchFamily="2" charset="-78"/>
                        </a:rPr>
                        <a:t>بررسی نقش ستاد پشتیبانی جنگ در دوران دفاع مقدس .</a:t>
                      </a:r>
                      <a:endParaRPr kumimoji="0" lang="en-US" sz="1400" kern="1200" baseline="0" dirty="0" smtClean="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26</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baseline="0" dirty="0" smtClean="0">
                          <a:solidFill>
                            <a:schemeClr val="dk1"/>
                          </a:solidFill>
                          <a:latin typeface="+mn-lt"/>
                          <a:ea typeface="+mn-ea"/>
                          <a:cs typeface="B Zar" pitchFamily="2" charset="-78"/>
                        </a:rPr>
                        <a:t>بررسی نقش سازمان تبلیغات جنگ در دوران دفاع مقدس .</a:t>
                      </a:r>
                      <a:endParaRPr kumimoji="0" lang="en-US" sz="1400" kern="1200" baseline="0" dirty="0" smtClean="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27</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baseline="0" dirty="0" smtClean="0">
                          <a:solidFill>
                            <a:schemeClr val="dk1"/>
                          </a:solidFill>
                          <a:latin typeface="+mn-lt"/>
                          <a:ea typeface="+mn-ea"/>
                          <a:cs typeface="B Zar" pitchFamily="2" charset="-78"/>
                        </a:rPr>
                        <a:t>بررسی نقش شهرداری‌ها در دوران دفاع مقدس . </a:t>
                      </a:r>
                      <a:r>
                        <a:rPr kumimoji="0" lang="fa-IR" sz="1400" kern="1200" baseline="0" dirty="0" smtClean="0">
                          <a:solidFill>
                            <a:srgbClr val="00B050"/>
                          </a:solidFill>
                          <a:latin typeface="+mn-lt"/>
                          <a:ea typeface="+mn-ea"/>
                          <a:cs typeface="B Zar" pitchFamily="2" charset="-78"/>
                        </a:rPr>
                        <a:t>(هر کلان شهر یک موضوع تحقیقی)</a:t>
                      </a:r>
                      <a:endParaRPr kumimoji="0" lang="en-US" sz="1400" kern="1200" baseline="0" dirty="0" smtClean="0">
                        <a:solidFill>
                          <a:srgbClr val="00B050"/>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نقش جهادسازندگی ( جهاد استان‌ها ) در پشتیبانی فنی و تخصصی جنگ در 8 سال دفاع مقدس . </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29</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بررسی عوامل مؤثر بر مکان و زمان کلیه عملیات‌های دوران</a:t>
                      </a:r>
                      <a:r>
                        <a:rPr lang="fa-IR" sz="1400" baseline="0" dirty="0" smtClean="0">
                          <a:cs typeface="B Zar" pitchFamily="2" charset="-78"/>
                        </a:rPr>
                        <a:t> دفاع مقدس .( برحسب تعداد یگان شرکت کننده، وسعت منطقه عملیاتی، دستاوردها، ... )</a:t>
                      </a:r>
                      <a:endParaRPr lang="en-US"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30</a:t>
                      </a:r>
                      <a:endParaRPr kumimoji="0" lang="en-US" sz="1400" kern="1200" dirty="0" smtClean="0">
                        <a:ln>
                          <a:solidFill>
                            <a:schemeClr val="tx1"/>
                          </a:solidFill>
                        </a:ln>
                        <a:solidFill>
                          <a:schemeClr val="dk1"/>
                        </a:solidFill>
                        <a:latin typeface="+mn-lt"/>
                        <a:ea typeface="+mn-ea"/>
                        <a:cs typeface="B Zar" pitchFamily="2" charset="-78"/>
                      </a:endParaRPr>
                    </a:p>
                    <a:p>
                      <a:endParaRPr lang="en-US" dirty="0"/>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b="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b="0" kern="1200" dirty="0" smtClean="0">
                          <a:ln>
                            <a:solidFill>
                              <a:schemeClr val="tx1"/>
                            </a:solidFill>
                          </a:ln>
                          <a:solidFill>
                            <a:schemeClr val="dk1"/>
                          </a:solidFill>
                          <a:latin typeface="+mn-lt"/>
                          <a:ea typeface="+mn-ea"/>
                          <a:cs typeface="B Zar" pitchFamily="2" charset="-78"/>
                        </a:rPr>
                        <a:t>+</a:t>
                      </a:r>
                      <a:endParaRPr kumimoji="0" lang="en-US" sz="1400" b="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نقش استان‌ها در جنگ ، در دوران دفاع مقدس .( هراستان یک عنوان تحقیقی منظور می‌شود )</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b="0" dirty="0" smtClean="0">
                          <a:ln>
                            <a:solidFill>
                              <a:schemeClr val="tx1"/>
                            </a:solidFill>
                          </a:ln>
                          <a:cs typeface="B Zar" pitchFamily="2" charset="-78"/>
                        </a:rPr>
                        <a:t>31</a:t>
                      </a:r>
                      <a:endParaRPr lang="en-US" sz="1400" b="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b="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b="0" kern="1200" dirty="0" smtClean="0">
                          <a:ln>
                            <a:solidFill>
                              <a:schemeClr val="tx1"/>
                            </a:solidFill>
                          </a:ln>
                          <a:solidFill>
                            <a:schemeClr val="dk1"/>
                          </a:solidFill>
                          <a:latin typeface="+mn-lt"/>
                          <a:ea typeface="+mn-ea"/>
                          <a:cs typeface="B Zar" pitchFamily="2" charset="-78"/>
                        </a:rPr>
                        <a:t>+</a:t>
                      </a:r>
                      <a:endParaRPr kumimoji="0" lang="en-US" sz="1400" b="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تشریح نقش و وضعیت قرارگاه رمضان در 8 سال دفاع مقدس .</a:t>
                      </a: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b="0" dirty="0" smtClean="0">
                          <a:ln>
                            <a:solidFill>
                              <a:schemeClr val="tx1"/>
                            </a:solidFill>
                          </a:ln>
                          <a:cs typeface="B Zar" pitchFamily="2" charset="-78"/>
                        </a:rPr>
                        <a:t>32</a:t>
                      </a:r>
                      <a:endParaRPr lang="en-US" sz="1400" b="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b="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b="0" kern="1200" dirty="0" smtClean="0">
                          <a:ln>
                            <a:solidFill>
                              <a:schemeClr val="tx1"/>
                            </a:solidFill>
                          </a:ln>
                          <a:solidFill>
                            <a:schemeClr val="dk1"/>
                          </a:solidFill>
                          <a:latin typeface="+mn-lt"/>
                          <a:ea typeface="+mn-ea"/>
                          <a:cs typeface="B Zar" pitchFamily="2" charset="-78"/>
                        </a:rPr>
                        <a:t>+</a:t>
                      </a:r>
                      <a:endParaRPr kumimoji="0" lang="en-US" sz="1400" b="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تشریح نقش و وضعیت قرارگاه نصرت در 8 سال دفاع مقدس .</a:t>
                      </a: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b="0" kern="1200" dirty="0" smtClean="0">
                          <a:ln>
                            <a:solidFill>
                              <a:schemeClr val="tx1"/>
                            </a:solidFill>
                          </a:ln>
                          <a:solidFill>
                            <a:schemeClr val="dk1"/>
                          </a:solidFill>
                          <a:latin typeface="+mn-lt"/>
                          <a:ea typeface="+mn-ea"/>
                          <a:cs typeface="B Zar" pitchFamily="2" charset="-78"/>
                        </a:rPr>
                        <a:t>33</a:t>
                      </a:r>
                      <a:endParaRPr kumimoji="0" lang="en-US" sz="1400" b="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81000" y="1280160"/>
          <a:ext cx="8534400" cy="4206240"/>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588775"/>
                <a:gridCol w="1132646"/>
                <a:gridCol w="6392425"/>
                <a:gridCol w="420554"/>
              </a:tblGrid>
              <a:tr h="304797">
                <a:tc gridSpan="4">
                  <a:txBody>
                    <a:bodyPr/>
                    <a:lstStyle/>
                    <a:p>
                      <a:pPr algn="ctr"/>
                      <a:r>
                        <a:rPr kumimoji="0" lang="fa-IR" sz="1400" b="1" kern="1200" dirty="0" smtClean="0">
                          <a:ln>
                            <a:solidFill>
                              <a:schemeClr val="tx1"/>
                            </a:solidFill>
                          </a:ln>
                          <a:solidFill>
                            <a:srgbClr val="C00000"/>
                          </a:solidFill>
                          <a:latin typeface="+mn-lt"/>
                          <a:ea typeface="+mn-ea"/>
                          <a:cs typeface="B Zar" pitchFamily="2" charset="-78"/>
                        </a:rPr>
                        <a:t>ابعاد عملیاتی جنگ ایران و عراق</a:t>
                      </a:r>
                      <a:r>
                        <a:rPr kumimoji="0" lang="ar-SA" sz="1400" b="1" kern="1200" dirty="0" smtClean="0">
                          <a:ln>
                            <a:solidFill>
                              <a:schemeClr val="tx1"/>
                            </a:solidFill>
                          </a:ln>
                          <a:solidFill>
                            <a:srgbClr val="C00000"/>
                          </a:solidFill>
                          <a:latin typeface="+mn-lt"/>
                          <a:ea typeface="+mn-ea"/>
                          <a:cs typeface="B Zar" pitchFamily="2" charset="-78"/>
                        </a:rPr>
                        <a:t>(</a:t>
                      </a:r>
                      <a:r>
                        <a:rPr kumimoji="0" lang="fa-IR" sz="1400" b="1" kern="1200" dirty="0" smtClean="0">
                          <a:ln>
                            <a:solidFill>
                              <a:schemeClr val="tx1"/>
                            </a:solidFill>
                          </a:ln>
                          <a:solidFill>
                            <a:srgbClr val="C00000"/>
                          </a:solidFill>
                          <a:latin typeface="+mn-lt"/>
                          <a:ea typeface="+mn-ea"/>
                          <a:cs typeface="B Zar" pitchFamily="2" charset="-78"/>
                        </a:rPr>
                        <a:t>  51  </a:t>
                      </a:r>
                      <a:r>
                        <a:rPr kumimoji="0" lang="ar-SA" sz="1400" b="1" kern="1200" dirty="0" smtClean="0">
                          <a:ln>
                            <a:solidFill>
                              <a:schemeClr val="tx1"/>
                            </a:solidFill>
                          </a:ln>
                          <a:solidFill>
                            <a:srgbClr val="C00000"/>
                          </a:solidFill>
                          <a:latin typeface="+mn-lt"/>
                          <a:ea typeface="+mn-ea"/>
                          <a:cs typeface="B Zar" pitchFamily="2" charset="-78"/>
                        </a:rPr>
                        <a:t>عنوان)</a:t>
                      </a:r>
                      <a:endParaRPr kumimoji="0" lang="en-US" sz="1400" b="1" kern="1200" dirty="0">
                        <a:ln>
                          <a:solidFill>
                            <a:schemeClr val="tx1"/>
                          </a:solidFill>
                        </a:ln>
                        <a:solidFill>
                          <a:srgbClr val="C00000"/>
                        </a:solidFill>
                        <a:latin typeface="+mn-lt"/>
                        <a:ea typeface="+mn-ea"/>
                        <a:cs typeface="B Zar" pitchFamily="2" charset="-78"/>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441957">
                <a:tc>
                  <a:txBody>
                    <a:bodyPr/>
                    <a:lstStyle/>
                    <a:p>
                      <a:r>
                        <a:rPr lang="fa-IR" sz="1400" b="0" dirty="0" smtClean="0">
                          <a:ln>
                            <a:solidFill>
                              <a:schemeClr val="tx1"/>
                            </a:solidFill>
                          </a:ln>
                          <a:cs typeface="B Zar" pitchFamily="2" charset="-78"/>
                        </a:rPr>
                        <a:t>سطح دکترا</a:t>
                      </a:r>
                      <a:endParaRPr lang="en-US" sz="1400" b="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fa-IR" sz="1400" b="0" dirty="0" smtClean="0">
                          <a:ln>
                            <a:solidFill>
                              <a:schemeClr val="tx1"/>
                            </a:solidFill>
                          </a:ln>
                          <a:cs typeface="B Zar" pitchFamily="2" charset="-78"/>
                        </a:rPr>
                        <a:t>عنوان</a:t>
                      </a:r>
                      <a:endParaRPr lang="en-US" sz="1400" b="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cs typeface="B Zar" pitchFamily="2" charset="-78"/>
                        </a:rPr>
                        <a:t>ردیف</a:t>
                      </a:r>
                      <a:endParaRPr lang="en-US" sz="1400" b="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19714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b="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b="0" kern="1200" dirty="0" smtClean="0">
                          <a:ln>
                            <a:solidFill>
                              <a:schemeClr val="tx1"/>
                            </a:solidFill>
                          </a:ln>
                          <a:solidFill>
                            <a:schemeClr val="dk1"/>
                          </a:solidFill>
                          <a:latin typeface="+mn-lt"/>
                          <a:ea typeface="+mn-ea"/>
                          <a:cs typeface="B Zar" pitchFamily="2" charset="-78"/>
                        </a:rPr>
                        <a:t>+</a:t>
                      </a:r>
                      <a:endParaRPr kumimoji="0" lang="en-US" sz="1400" b="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نقش جغرافیای نظامی استان‌های مرزی درگیر جنگ در 8 سال دفاع مقدس ( هر استان یک عنوان تحقیق منظور می‌شود )</a:t>
                      </a:r>
                      <a:endParaRPr kumimoji="0" lang="en-US" sz="1400" kern="1200" dirty="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b="0" kern="1200" dirty="0" smtClean="0">
                          <a:ln>
                            <a:solidFill>
                              <a:schemeClr val="tx1"/>
                            </a:solidFill>
                          </a:ln>
                          <a:solidFill>
                            <a:schemeClr val="dk1"/>
                          </a:solidFill>
                          <a:latin typeface="+mn-lt"/>
                          <a:ea typeface="+mn-ea"/>
                          <a:cs typeface="B Zar" pitchFamily="2" charset="-78"/>
                        </a:rPr>
                        <a:t>34</a:t>
                      </a:r>
                      <a:endParaRPr kumimoji="0" lang="en-US" sz="1400" b="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8768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b="0" kern="1200" dirty="0" smtClean="0">
                          <a:ln>
                            <a:solidFill>
                              <a:schemeClr val="tx1"/>
                            </a:solidFill>
                          </a:ln>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b="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b="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تبیین مقطع تأسیس و نحوه‌</a:t>
                      </a:r>
                      <a:r>
                        <a:rPr kumimoji="0" lang="fa-IR" sz="1400" kern="1200" baseline="0" dirty="0" smtClean="0">
                          <a:solidFill>
                            <a:schemeClr val="dk1"/>
                          </a:solidFill>
                          <a:latin typeface="+mn-lt"/>
                          <a:ea typeface="+mn-ea"/>
                          <a:cs typeface="B Zar" pitchFamily="2" charset="-78"/>
                        </a:rPr>
                        <a:t> </a:t>
                      </a:r>
                      <a:r>
                        <a:rPr kumimoji="0" lang="fa-IR" sz="1400" kern="1200" dirty="0" smtClean="0">
                          <a:solidFill>
                            <a:schemeClr val="dk1"/>
                          </a:solidFill>
                          <a:latin typeface="+mn-lt"/>
                          <a:ea typeface="+mn-ea"/>
                          <a:cs typeface="B Zar" pitchFamily="2" charset="-78"/>
                        </a:rPr>
                        <a:t>توسعه‌ یگان‌های پشتیبانی رزمی (توپخانه</a:t>
                      </a:r>
                      <a:r>
                        <a:rPr kumimoji="0" lang="fa-IR" sz="1400" kern="1200" baseline="0" dirty="0" smtClean="0">
                          <a:solidFill>
                            <a:schemeClr val="dk1"/>
                          </a:solidFill>
                          <a:latin typeface="+mn-lt"/>
                          <a:ea typeface="+mn-ea"/>
                          <a:cs typeface="B Zar" pitchFamily="2" charset="-78"/>
                        </a:rPr>
                        <a:t>، مهندسی، پدافند هوائی، مخابرات، ش‌م‌هـ، جنگال و ... ) سپاه پاسداران د</a:t>
                      </a:r>
                      <a:r>
                        <a:rPr kumimoji="0" lang="fa-IR" sz="1400" kern="1200" dirty="0" smtClean="0">
                          <a:solidFill>
                            <a:schemeClr val="dk1"/>
                          </a:solidFill>
                          <a:latin typeface="+mn-lt"/>
                          <a:ea typeface="+mn-ea"/>
                          <a:cs typeface="B Zar" pitchFamily="2" charset="-78"/>
                        </a:rPr>
                        <a:t>ر 8سال دفاع مقدس .</a:t>
                      </a: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b="0" kern="1200" dirty="0" smtClean="0">
                          <a:ln>
                            <a:solidFill>
                              <a:schemeClr val="tx1"/>
                            </a:solidFill>
                          </a:ln>
                          <a:solidFill>
                            <a:schemeClr val="dk1"/>
                          </a:solidFill>
                          <a:latin typeface="+mn-lt"/>
                          <a:ea typeface="+mn-ea"/>
                          <a:cs typeface="B Zar" pitchFamily="2" charset="-78"/>
                        </a:rPr>
                        <a:t>35</a:t>
                      </a: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62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b="0" kern="1200" dirty="0" smtClean="0">
                          <a:ln>
                            <a:solidFill>
                              <a:schemeClr val="tx1"/>
                            </a:solidFill>
                          </a:ln>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b="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b="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تبیین مقطع تأسیس و نحوه‌ توسعه‌ یگان‌های پشتیبانی خدمات رزم (ترابری، بهداری، نگهداری</a:t>
                      </a:r>
                      <a:r>
                        <a:rPr kumimoji="0" lang="fa-IR" sz="1400" kern="1200" baseline="0" dirty="0" smtClean="0">
                          <a:solidFill>
                            <a:schemeClr val="dk1"/>
                          </a:solidFill>
                          <a:latin typeface="+mn-lt"/>
                          <a:ea typeface="+mn-ea"/>
                          <a:cs typeface="B Zar" pitchFamily="2" charset="-78"/>
                        </a:rPr>
                        <a:t> و تعمیرات و ... ) سپاه پاسداران د</a:t>
                      </a:r>
                      <a:r>
                        <a:rPr kumimoji="0" lang="fa-IR" sz="1400" kern="1200" dirty="0" smtClean="0">
                          <a:solidFill>
                            <a:schemeClr val="dk1"/>
                          </a:solidFill>
                          <a:latin typeface="+mn-lt"/>
                          <a:ea typeface="+mn-ea"/>
                          <a:cs typeface="B Zar" pitchFamily="2" charset="-78"/>
                        </a:rPr>
                        <a:t>ر 8سال دفاع مقدس .</a:t>
                      </a: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b="0" kern="1200" dirty="0" smtClean="0">
                          <a:ln>
                            <a:solidFill>
                              <a:schemeClr val="tx1"/>
                            </a:solidFill>
                          </a:ln>
                          <a:solidFill>
                            <a:schemeClr val="dk1"/>
                          </a:solidFill>
                          <a:latin typeface="+mn-lt"/>
                          <a:ea typeface="+mn-ea"/>
                          <a:cs typeface="B Zar" pitchFamily="2" charset="-78"/>
                        </a:rPr>
                        <a:t>36</a:t>
                      </a:r>
                      <a:endParaRPr kumimoji="0" lang="en-US" sz="1400" b="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62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b="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b="0" kern="1200" dirty="0" smtClean="0">
                          <a:ln>
                            <a:solidFill>
                              <a:schemeClr val="tx1"/>
                            </a:solidFill>
                          </a:ln>
                          <a:solidFill>
                            <a:schemeClr val="dk1"/>
                          </a:solidFill>
                          <a:latin typeface="+mn-lt"/>
                          <a:ea typeface="+mn-ea"/>
                          <a:cs typeface="B Zar" pitchFamily="2" charset="-78"/>
                        </a:rPr>
                        <a:t>+</a:t>
                      </a:r>
                      <a:endParaRPr kumimoji="0" lang="en-US" sz="1400" b="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تبیین مقطع تأسیس و نحوه‌ توسعه‌ جهادسازندگی مرکز و استان‌ها </a:t>
                      </a:r>
                      <a:r>
                        <a:rPr kumimoji="0" lang="fa-IR" sz="1400" kern="1200" baseline="0" dirty="0" smtClean="0">
                          <a:solidFill>
                            <a:schemeClr val="dk1"/>
                          </a:solidFill>
                          <a:latin typeface="+mn-lt"/>
                          <a:ea typeface="+mn-ea"/>
                          <a:cs typeface="B Zar" pitchFamily="2" charset="-78"/>
                        </a:rPr>
                        <a:t>د</a:t>
                      </a:r>
                      <a:r>
                        <a:rPr kumimoji="0" lang="fa-IR" sz="1400" kern="1200" dirty="0" smtClean="0">
                          <a:solidFill>
                            <a:schemeClr val="dk1"/>
                          </a:solidFill>
                          <a:latin typeface="+mn-lt"/>
                          <a:ea typeface="+mn-ea"/>
                          <a:cs typeface="B Zar" pitchFamily="2" charset="-78"/>
                        </a:rPr>
                        <a:t>ر 8سال دفاع مقدس.</a:t>
                      </a: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b="0" kern="1200" dirty="0" smtClean="0">
                          <a:ln>
                            <a:solidFill>
                              <a:schemeClr val="tx1"/>
                            </a:solidFill>
                          </a:ln>
                          <a:solidFill>
                            <a:schemeClr val="dk1"/>
                          </a:solidFill>
                          <a:latin typeface="+mn-lt"/>
                          <a:ea typeface="+mn-ea"/>
                          <a:cs typeface="B Zar" pitchFamily="2" charset="-78"/>
                        </a:rPr>
                        <a:t>37</a:t>
                      </a:r>
                      <a:endParaRPr kumimoji="0" lang="en-US" sz="1400" b="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1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b="0" kern="1200" dirty="0" smtClean="0">
                          <a:ln>
                            <a:solidFill>
                              <a:schemeClr val="tx1"/>
                            </a:solidFill>
                          </a:ln>
                          <a:solidFill>
                            <a:schemeClr val="dk1"/>
                          </a:solidFill>
                          <a:latin typeface="+mn-lt"/>
                          <a:ea typeface="+mn-ea"/>
                          <a:cs typeface="B Zar" pitchFamily="2" charset="-78"/>
                        </a:rPr>
                        <a:t>+</a:t>
                      </a:r>
                      <a:endParaRPr kumimoji="0" lang="en-US" sz="1400" b="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b="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tx1"/>
                          </a:solidFill>
                          <a:latin typeface="+mn-lt"/>
                          <a:ea typeface="+mn-ea"/>
                          <a:cs typeface="B Zar" pitchFamily="2" charset="-78"/>
                        </a:rPr>
                        <a:t>تبیین</a:t>
                      </a:r>
                      <a:r>
                        <a:rPr kumimoji="0" lang="fa-IR" sz="1400" kern="1200" baseline="0" dirty="0" smtClean="0">
                          <a:solidFill>
                            <a:schemeClr val="tx1"/>
                          </a:solidFill>
                          <a:latin typeface="+mn-lt"/>
                          <a:ea typeface="+mn-ea"/>
                          <a:cs typeface="B Zar" pitchFamily="2" charset="-78"/>
                        </a:rPr>
                        <a:t> نقش قرارگاههای مرکزی کلیه رسته های پشتیبانی رزم سپاه پاسداران د</a:t>
                      </a:r>
                      <a:r>
                        <a:rPr kumimoji="0" lang="fa-IR" sz="1400" kern="1200" dirty="0" smtClean="0">
                          <a:solidFill>
                            <a:schemeClr val="tx1"/>
                          </a:solidFill>
                          <a:latin typeface="+mn-lt"/>
                          <a:ea typeface="+mn-ea"/>
                          <a:cs typeface="B Zar" pitchFamily="2" charset="-78"/>
                        </a:rPr>
                        <a:t>ر 8سال دفاع مقدس .</a:t>
                      </a:r>
                      <a:endParaRPr kumimoji="0" lang="en-US" sz="1400" kern="1200" dirty="0" smtClean="0">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b="0" kern="1200" dirty="0" smtClean="0">
                          <a:ln>
                            <a:solidFill>
                              <a:schemeClr val="tx1"/>
                            </a:solidFill>
                          </a:ln>
                          <a:solidFill>
                            <a:schemeClr val="dk1"/>
                          </a:solidFill>
                          <a:latin typeface="+mn-lt"/>
                          <a:ea typeface="+mn-ea"/>
                          <a:cs typeface="B Zar" pitchFamily="2" charset="-78"/>
                        </a:rPr>
                        <a:t>38</a:t>
                      </a:r>
                      <a:endParaRPr kumimoji="0" lang="en-US" sz="1400" b="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b="0" kern="1200" dirty="0" smtClean="0">
                          <a:ln>
                            <a:solidFill>
                              <a:schemeClr val="tx1"/>
                            </a:solidFill>
                          </a:ln>
                          <a:solidFill>
                            <a:schemeClr val="dk1"/>
                          </a:solidFill>
                          <a:latin typeface="+mn-lt"/>
                          <a:ea typeface="+mn-ea"/>
                          <a:cs typeface="B Zar" pitchFamily="2" charset="-78"/>
                        </a:rPr>
                        <a:t>+</a:t>
                      </a:r>
                      <a:endParaRPr kumimoji="0" lang="en-US" sz="1400" b="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b="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tx1"/>
                          </a:solidFill>
                          <a:latin typeface="+mn-lt"/>
                          <a:ea typeface="+mn-ea"/>
                          <a:cs typeface="B Zar" pitchFamily="2" charset="-78"/>
                        </a:rPr>
                        <a:t>تبیین</a:t>
                      </a:r>
                      <a:r>
                        <a:rPr kumimoji="0" lang="fa-IR" sz="1400" kern="1200" baseline="0" dirty="0" smtClean="0">
                          <a:solidFill>
                            <a:schemeClr val="tx1"/>
                          </a:solidFill>
                          <a:latin typeface="+mn-lt"/>
                          <a:ea typeface="+mn-ea"/>
                          <a:cs typeface="B Zar" pitchFamily="2" charset="-78"/>
                        </a:rPr>
                        <a:t> نقش قرارگاههای مرکزی کلیه رسته های پشتیبانی خدمات رزم سپاه پاسداران د</a:t>
                      </a:r>
                      <a:r>
                        <a:rPr kumimoji="0" lang="fa-IR" sz="1400" kern="1200" dirty="0" smtClean="0">
                          <a:solidFill>
                            <a:schemeClr val="tx1"/>
                          </a:solidFill>
                          <a:latin typeface="+mn-lt"/>
                          <a:ea typeface="+mn-ea"/>
                          <a:cs typeface="B Zar" pitchFamily="2" charset="-78"/>
                        </a:rPr>
                        <a:t>ر 8سال دفاع مقدس .</a:t>
                      </a:r>
                      <a:endParaRPr kumimoji="0" lang="en-US" sz="1400" kern="1200" dirty="0" smtClean="0">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b="0" kern="1200" dirty="0" smtClean="0">
                          <a:ln>
                            <a:solidFill>
                              <a:schemeClr val="tx1"/>
                            </a:solidFill>
                          </a:ln>
                          <a:solidFill>
                            <a:schemeClr val="dk1"/>
                          </a:solidFill>
                          <a:latin typeface="+mn-lt"/>
                          <a:ea typeface="+mn-ea"/>
                          <a:cs typeface="B Zar" pitchFamily="2" charset="-78"/>
                        </a:rPr>
                        <a:t>39</a:t>
                      </a:r>
                      <a:endParaRPr kumimoji="0" lang="en-US" sz="1400" b="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b="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b="0" kern="1200" dirty="0" smtClean="0">
                          <a:ln>
                            <a:solidFill>
                              <a:schemeClr val="tx1"/>
                            </a:solidFill>
                          </a:ln>
                          <a:solidFill>
                            <a:schemeClr val="dk1"/>
                          </a:solidFill>
                          <a:latin typeface="+mn-lt"/>
                          <a:ea typeface="+mn-ea"/>
                          <a:cs typeface="B Zar" pitchFamily="2" charset="-78"/>
                        </a:rPr>
                        <a:t>+</a:t>
                      </a:r>
                      <a:endParaRPr kumimoji="0" lang="en-US" sz="1400" b="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نقش تخریب در عملیات‌های دوران دفاع مقدس .</a:t>
                      </a:r>
                      <a:endParaRPr kumimoji="0" lang="en-US" sz="1400" kern="1200" dirty="0" smtClean="0">
                        <a:solidFill>
                          <a:srgbClr val="FF0000"/>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b="0" kern="1200" dirty="0" smtClean="0">
                          <a:ln>
                            <a:solidFill>
                              <a:schemeClr val="tx1"/>
                            </a:solidFill>
                          </a:ln>
                          <a:solidFill>
                            <a:schemeClr val="dk1"/>
                          </a:solidFill>
                          <a:latin typeface="+mn-lt"/>
                          <a:ea typeface="+mn-ea"/>
                          <a:cs typeface="B Zar" pitchFamily="2" charset="-78"/>
                        </a:rPr>
                        <a:t>40</a:t>
                      </a:r>
                      <a:endParaRPr kumimoji="0" lang="en-US" sz="1400" b="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b="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b="0" kern="1200" dirty="0" smtClean="0">
                          <a:ln>
                            <a:solidFill>
                              <a:schemeClr val="tx1"/>
                            </a:solidFill>
                          </a:ln>
                          <a:solidFill>
                            <a:schemeClr val="dk1"/>
                          </a:solidFill>
                          <a:latin typeface="+mn-lt"/>
                          <a:ea typeface="+mn-ea"/>
                          <a:cs typeface="B Zar" pitchFamily="2" charset="-78"/>
                        </a:rPr>
                        <a:t>+</a:t>
                      </a:r>
                      <a:endParaRPr kumimoji="0" lang="en-US" sz="1400" b="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نقش دیدبانی در عملیات‌های دوران دفاع مقدس .</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fa-IR" sz="1400" b="0" kern="1200" dirty="0" smtClean="0">
                          <a:ln>
                            <a:solidFill>
                              <a:schemeClr val="tx1"/>
                            </a:solidFill>
                          </a:ln>
                          <a:solidFill>
                            <a:schemeClr val="dk1"/>
                          </a:solidFill>
                          <a:latin typeface="+mn-lt"/>
                          <a:ea typeface="+mn-ea"/>
                          <a:cs typeface="B Zar" pitchFamily="2" charset="-78"/>
                        </a:rPr>
                        <a:t>41</a:t>
                      </a:r>
                      <a:endParaRPr kumimoji="0" lang="en-US" sz="1400" b="0" kern="1200" dirty="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49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b="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b="0" kern="1200" dirty="0" smtClean="0">
                          <a:ln>
                            <a:solidFill>
                              <a:schemeClr val="tx1"/>
                            </a:solidFill>
                          </a:ln>
                          <a:solidFill>
                            <a:schemeClr val="dk1"/>
                          </a:solidFill>
                          <a:latin typeface="+mn-lt"/>
                          <a:ea typeface="+mn-ea"/>
                          <a:cs typeface="B Zar" pitchFamily="2" charset="-78"/>
                        </a:rPr>
                        <a:t>+</a:t>
                      </a:r>
                      <a:endParaRPr kumimoji="0" lang="en-US" sz="1400" b="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نقش حفاظت اطلاعات در عملیات‌های دوران دفاع مقدس .</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fa-IR" sz="1400" b="0" kern="1200" dirty="0" smtClean="0">
                          <a:ln>
                            <a:solidFill>
                              <a:schemeClr val="tx1"/>
                            </a:solidFill>
                          </a:ln>
                          <a:solidFill>
                            <a:schemeClr val="dk1"/>
                          </a:solidFill>
                          <a:latin typeface="+mn-lt"/>
                          <a:ea typeface="+mn-ea"/>
                          <a:cs typeface="B Zar" pitchFamily="2" charset="-78"/>
                        </a:rPr>
                        <a:t>42</a:t>
                      </a:r>
                      <a:endParaRPr kumimoji="0" lang="en-US" sz="1400" b="0" kern="1200" dirty="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81000" y="1203960"/>
          <a:ext cx="8458200" cy="4358640"/>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577823"/>
                <a:gridCol w="1111577"/>
                <a:gridCol w="6356068"/>
                <a:gridCol w="412732"/>
              </a:tblGrid>
              <a:tr h="304797">
                <a:tc gridSpan="4">
                  <a:txBody>
                    <a:bodyPr/>
                    <a:lstStyle/>
                    <a:p>
                      <a:pPr algn="ctr"/>
                      <a:r>
                        <a:rPr kumimoji="0" lang="fa-IR" sz="2000" b="1" kern="1200" dirty="0" smtClean="0">
                          <a:ln>
                            <a:solidFill>
                              <a:schemeClr val="tx1"/>
                            </a:solidFill>
                          </a:ln>
                          <a:solidFill>
                            <a:srgbClr val="C00000"/>
                          </a:solidFill>
                          <a:latin typeface="+mn-lt"/>
                          <a:ea typeface="+mn-ea"/>
                          <a:cs typeface="+mn-cs"/>
                        </a:rPr>
                        <a:t>ابعاد عملیاتی جنگ ایران و عراق</a:t>
                      </a:r>
                      <a:r>
                        <a:rPr kumimoji="0" lang="ar-SA" sz="2000" b="1" kern="1200" dirty="0" smtClean="0">
                          <a:ln>
                            <a:solidFill>
                              <a:schemeClr val="tx1"/>
                            </a:solidFill>
                          </a:ln>
                          <a:solidFill>
                            <a:srgbClr val="C00000"/>
                          </a:solidFill>
                          <a:latin typeface="+mn-lt"/>
                          <a:ea typeface="+mn-ea"/>
                          <a:cs typeface="+mn-cs"/>
                        </a:rPr>
                        <a:t>(</a:t>
                      </a:r>
                      <a:r>
                        <a:rPr kumimoji="0" lang="fa-IR" sz="2000" b="1" kern="1200" dirty="0" smtClean="0">
                          <a:ln>
                            <a:solidFill>
                              <a:schemeClr val="tx1"/>
                            </a:solidFill>
                          </a:ln>
                          <a:solidFill>
                            <a:srgbClr val="C00000"/>
                          </a:solidFill>
                          <a:latin typeface="+mn-lt"/>
                          <a:ea typeface="+mn-ea"/>
                          <a:cs typeface="+mn-cs"/>
                        </a:rPr>
                        <a:t>51</a:t>
                      </a:r>
                      <a:r>
                        <a:rPr kumimoji="0" lang="ar-SA" sz="2000" b="1" kern="1200" dirty="0" smtClean="0">
                          <a:ln>
                            <a:solidFill>
                              <a:schemeClr val="tx1"/>
                            </a:solidFill>
                          </a:ln>
                          <a:solidFill>
                            <a:srgbClr val="C00000"/>
                          </a:solidFill>
                          <a:latin typeface="+mn-lt"/>
                          <a:ea typeface="+mn-ea"/>
                          <a:cs typeface="+mn-cs"/>
                        </a:rPr>
                        <a:t>عنوان)</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441957">
                <a:tc>
                  <a:txBody>
                    <a:bodyPr/>
                    <a:lstStyle/>
                    <a:p>
                      <a:r>
                        <a:rPr lang="fa-IR" sz="1400" dirty="0" smtClean="0">
                          <a:ln>
                            <a:solidFill>
                              <a:schemeClr val="tx1"/>
                            </a:solidFill>
                          </a:ln>
                          <a:cs typeface="B Zar" pitchFamily="2" charset="-78"/>
                        </a:rPr>
                        <a:t>سطح دکترا</a:t>
                      </a:r>
                      <a:endParaRPr lang="en-US" sz="140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عنوان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ردیف</a:t>
                      </a:r>
                      <a:endParaRPr lang="en-US" sz="140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16388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نقش تأمین و توزیع کمک‌های مردمی در 8سال دفاع مقدس .</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43</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نقش شورای‌عالی دفاع در دوران 8 ساله دفاع مقدس .</a:t>
                      </a:r>
                      <a:endParaRPr kumimoji="0" lang="en-US" sz="1400" kern="1200" dirty="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44</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14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نقش شورای‌عالی امنیت ملی در دوران 8 ساله دفاع مقدس .</a:t>
                      </a:r>
                      <a:endParaRPr kumimoji="0" lang="en-US" sz="1400" kern="1200" dirty="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45</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62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نقش قوای سه‌گانه در دوران 8 ساله دفاع مقدس(</a:t>
                      </a:r>
                      <a:r>
                        <a:rPr kumimoji="0" lang="fa-IR" sz="1400" kern="1200" baseline="0" dirty="0" smtClean="0">
                          <a:solidFill>
                            <a:schemeClr val="dk1"/>
                          </a:solidFill>
                          <a:latin typeface="+mn-lt"/>
                          <a:ea typeface="+mn-ea"/>
                          <a:cs typeface="B Zar" pitchFamily="2" charset="-78"/>
                        </a:rPr>
                        <a:t> </a:t>
                      </a:r>
                      <a:r>
                        <a:rPr kumimoji="0" lang="fa-IR" sz="1400" kern="1200" dirty="0" smtClean="0">
                          <a:solidFill>
                            <a:schemeClr val="dk1"/>
                          </a:solidFill>
                          <a:latin typeface="+mn-lt"/>
                          <a:ea typeface="+mn-ea"/>
                          <a:cs typeface="B Zar" pitchFamily="2" charset="-78"/>
                        </a:rPr>
                        <a:t>مجریه، مقننه و قضاییه ) .</a:t>
                      </a:r>
                      <a:endParaRPr kumimoji="0" lang="en-US" sz="1400" kern="1200" dirty="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46</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1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فرماندهی</a:t>
                      </a:r>
                      <a:r>
                        <a:rPr kumimoji="0" lang="fa-IR" sz="1400" kern="1200" baseline="0" dirty="0" smtClean="0">
                          <a:solidFill>
                            <a:schemeClr val="dk1"/>
                          </a:solidFill>
                          <a:latin typeface="+mn-lt"/>
                          <a:ea typeface="+mn-ea"/>
                          <a:cs typeface="B Zar" pitchFamily="2" charset="-78"/>
                        </a:rPr>
                        <a:t> و مدیریت</a:t>
                      </a:r>
                      <a:r>
                        <a:rPr kumimoji="0" lang="fa-IR" sz="1400" kern="1200" dirty="0" smtClean="0">
                          <a:solidFill>
                            <a:schemeClr val="dk1"/>
                          </a:solidFill>
                          <a:latin typeface="+mn-lt"/>
                          <a:ea typeface="+mn-ea"/>
                          <a:cs typeface="B Zar" pitchFamily="2" charset="-78"/>
                        </a:rPr>
                        <a:t> در دوران 8 ساله دفاع مقدس ( سطح راهبردی، عملیاتی و تاکتیکی ) .</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47</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solidFill>
                            <a:schemeClr val="dk1"/>
                          </a:solidFill>
                          <a:latin typeface="+mn-lt"/>
                          <a:ea typeface="+mn-ea"/>
                          <a:cs typeface="B Zar" pitchFamily="2" charset="-78"/>
                        </a:rPr>
                        <a:t>بررسی سامانه طرح‌ریزی عملیات‌های آفندی مشترک (ارتش و سپاه) در دوران 8 ساله دفاع مقدس( سطح راهبردی، عملیاتی و تاکتیکی ) .</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48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سیستم طرح‌ریزی عملیات‌های آفندی تک سازمانی(ارتش - سپاه) در دوران 8 ساله دفاع مقدس( سطح راهبردی، عملیاتی و تاکتیکی ) .</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49</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algn="r" rtl="1" eaLnBrk="1" latinLnBrk="0" hangingPunct="1"/>
                      <a:r>
                        <a:rPr kumimoji="0" lang="fa-IR" sz="1400" kern="1200" dirty="0" smtClean="0">
                          <a:solidFill>
                            <a:schemeClr val="dk1"/>
                          </a:solidFill>
                          <a:latin typeface="+mn-lt"/>
                          <a:ea typeface="+mn-ea"/>
                          <a:cs typeface="B Zar" pitchFamily="2" charset="-78"/>
                        </a:rPr>
                        <a:t>بررسی نقش سازمان‌ها و نهادها در دوران 8 ساله دفاع مقدس ( صدا و سیما، بنیاد شهید و امور ایثارگران،</a:t>
                      </a:r>
                      <a:r>
                        <a:rPr kumimoji="0" lang="fa-IR" sz="1400" kern="1200" baseline="0" dirty="0" smtClean="0">
                          <a:solidFill>
                            <a:schemeClr val="dk1"/>
                          </a:solidFill>
                          <a:latin typeface="+mn-lt"/>
                          <a:ea typeface="+mn-ea"/>
                          <a:cs typeface="B Zar" pitchFamily="2" charset="-78"/>
                        </a:rPr>
                        <a:t> بنیاد مستضعفان، </a:t>
                      </a:r>
                      <a:r>
                        <a:rPr kumimoji="0" lang="fa-IR" sz="1400" kern="1200" dirty="0" smtClean="0">
                          <a:solidFill>
                            <a:schemeClr val="dk1"/>
                          </a:solidFill>
                          <a:latin typeface="+mn-lt"/>
                          <a:ea typeface="+mn-ea"/>
                          <a:cs typeface="B Zar" pitchFamily="2" charset="-78"/>
                        </a:rPr>
                        <a:t>کمیته امداد و ... ) .</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50</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4974">
                <a:tc>
                  <a:txBody>
                    <a:bodyPr/>
                    <a:lstStyle/>
                    <a:p>
                      <a:pPr algn="ctr"/>
                      <a:endParaRPr lang="en-US"/>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dirty="0" smtClean="0"/>
                        <a:t>+</a:t>
                      </a:r>
                      <a:endParaRPr lang="en-US" dirty="0"/>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مقایسه نیروی انسانی رزمی ایران و عراق در طول دوران دفاع مقدس .</a:t>
                      </a:r>
                      <a:endParaRPr lang="en-US"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51</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28600" y="609600"/>
          <a:ext cx="8686800" cy="5394960"/>
        </p:xfrm>
        <a:graphic>
          <a:graphicData uri="http://schemas.openxmlformats.org/drawingml/2006/table">
            <a:tbl>
              <a:tblPr firstRow="1" bandRow="1">
                <a:tableStyleId>{5C22544A-7EE6-4342-B048-85BDC9FD1C3A}</a:tableStyleId>
              </a:tblPr>
              <a:tblGrid>
                <a:gridCol w="588620"/>
                <a:gridCol w="1132349"/>
                <a:gridCol w="6545386"/>
                <a:gridCol w="420445"/>
              </a:tblGrid>
              <a:tr h="228600">
                <a:tc gridSpan="4">
                  <a:txBody>
                    <a:bodyPr/>
                    <a:lstStyle/>
                    <a:p>
                      <a:pPr algn="ctr"/>
                      <a:r>
                        <a:rPr kumimoji="0" lang="fa-IR" sz="2000" b="1" kern="1200" dirty="0" smtClean="0">
                          <a:ln>
                            <a:solidFill>
                              <a:schemeClr val="tx1"/>
                            </a:solidFill>
                          </a:ln>
                          <a:solidFill>
                            <a:srgbClr val="C00000"/>
                          </a:solidFill>
                          <a:latin typeface="+mn-lt"/>
                          <a:ea typeface="+mn-ea"/>
                          <a:cs typeface="+mn-cs"/>
                        </a:rPr>
                        <a:t>نقش قرارگاههای عمده، یگان‌های رزمی، پشتیبانی رزمی و پشتیبانی خدمات رزمی نیروهای مسلح در هشت سال دفاع مقدس(177 عنوان)  </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289560">
                <a:tc gridSpan="4">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1400" b="1" dirty="0" smtClean="0">
                          <a:solidFill>
                            <a:srgbClr val="FF0000"/>
                          </a:solidFill>
                          <a:cs typeface="B Zar" pitchFamily="2" charset="-78"/>
                        </a:rPr>
                        <a:t>نقش قرارگاه‌های عمده، یگان</a:t>
                      </a:r>
                      <a:r>
                        <a:rPr lang="fa-IR" sz="1400" b="1" baseline="0" dirty="0" smtClean="0">
                          <a:solidFill>
                            <a:srgbClr val="FF0000"/>
                          </a:solidFill>
                          <a:cs typeface="B Zar" pitchFamily="2" charset="-78"/>
                        </a:rPr>
                        <a:t>‌های رزمی، پشتیبانی رزمی و پشتیبانی خدمات رزمی ارتش جمهوری اسلامی ایران در 8سال دفاع مقدس</a:t>
                      </a:r>
                      <a:r>
                        <a:rPr kumimoji="0" lang="fa-IR" sz="1400" kern="1200" dirty="0" smtClean="0">
                          <a:ln>
                            <a:solidFill>
                              <a:schemeClr val="tx1"/>
                            </a:solidFill>
                          </a:ln>
                          <a:solidFill>
                            <a:srgbClr val="00B050"/>
                          </a:solidFill>
                          <a:latin typeface="+mn-lt"/>
                          <a:ea typeface="+mn-ea"/>
                          <a:cs typeface="B Zar" pitchFamily="2" charset="-78"/>
                        </a:rPr>
                        <a:t> </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b="1" kern="1200" dirty="0" smtClean="0">
                          <a:ln>
                            <a:solidFill>
                              <a:schemeClr val="tx1"/>
                            </a:solidFill>
                          </a:ln>
                          <a:solidFill>
                            <a:srgbClr val="00B050"/>
                          </a:solidFill>
                          <a:latin typeface="+mn-lt"/>
                          <a:ea typeface="+mn-ea"/>
                          <a:cs typeface="B Zar" pitchFamily="2" charset="-78"/>
                        </a:rPr>
                        <a:t>(نیروی زمینی ارتش جمهوری اسلامی ایران)</a:t>
                      </a:r>
                    </a:p>
                  </a:txBody>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tcPr>
                </a:tc>
              </a:tr>
              <a:tr h="289560">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325231">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اداره بهداری </a:t>
                      </a:r>
                      <a:r>
                        <a:rPr lang="ar-SA" sz="1400" dirty="0" smtClean="0">
                          <a:cs typeface="B Zar" pitchFamily="2" charset="-78"/>
                        </a:rPr>
                        <a:t>نیروی زمینی ارتش  جمهوری اسلامی ایران  در دوران 8 ساله دفاع مقدس.</a:t>
                      </a:r>
                      <a:endParaRPr lang="en-US" sz="1400" dirty="0" smtClean="0">
                        <a:cs typeface="B Z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اداره بهداری </a:t>
                      </a:r>
                      <a:r>
                        <a:rPr lang="ar-SA" sz="1400" dirty="0" smtClean="0">
                          <a:cs typeface="B Zar" pitchFamily="2" charset="-78"/>
                        </a:rPr>
                        <a:t>نیروی زمینی ارتش  جمهوری اسلامی ایران در </a:t>
                      </a:r>
                      <a:r>
                        <a:rPr lang="fa-IR" sz="1400" dirty="0" smtClean="0">
                          <a:cs typeface="B Zar" pitchFamily="2" charset="-78"/>
                        </a:rPr>
                        <a:t>هریک از عملیات 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36</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5231">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 و نقش سیستم لجستیکی(پشتیبانی آمادی)نیروی زمینی ارتش جمهوری اسلامی ایران در دوران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 و نقش سیستم لجستیکی(پشتیبانی آمادی)نیروی زمینی ارتش جمهوری اسلامی ایران در </a:t>
                      </a:r>
                      <a:r>
                        <a:rPr lang="fa-IR" sz="1400" dirty="0" smtClean="0">
                          <a:cs typeface="B Zar" pitchFamily="2" charset="-78"/>
                        </a:rPr>
                        <a:t>هریک از عملیات های عمده</a:t>
                      </a:r>
                      <a:r>
                        <a:rPr lang="en-US" sz="1400" dirty="0" smtClean="0">
                          <a:cs typeface="B Zar" pitchFamily="2" charset="-78"/>
                        </a:rPr>
                        <a:t> </a:t>
                      </a:r>
                      <a:r>
                        <a:rPr lang="ar-SA" sz="1400" dirty="0" smtClean="0">
                          <a:cs typeface="B Zar" pitchFamily="2" charset="-78"/>
                        </a:rPr>
                        <a:t>دوران دفاع مقدس.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37</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580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پشتیبانی منطقه یک  نیروی زمینی ارتش جمهوری اسلامی ایران  دردوران 8ساله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پشتیبانی منطقه یک  نیروی زمینی ارتش  جمهوری اسلامی ایران  در </a:t>
                      </a:r>
                      <a:r>
                        <a:rPr lang="fa-IR" sz="1400" dirty="0" smtClean="0">
                          <a:cs typeface="B Zar" pitchFamily="2" charset="-78"/>
                        </a:rPr>
                        <a:t>هریک از عملیات 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38</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580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پشتیبانی منطقه دو  نیروی زمینی ارتش جمهوری اسلامی ایران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پشتیبانی منطقه دو  نیروی زمینی ارتش جمهوری اسلامی ایران  در </a:t>
                      </a:r>
                      <a:r>
                        <a:rPr lang="fa-IR" sz="1400" dirty="0" smtClean="0">
                          <a:cs typeface="B Zar" pitchFamily="2" charset="-78"/>
                        </a:rPr>
                        <a:t>هریک از عملیات های عمده</a:t>
                      </a:r>
                      <a:r>
                        <a:rPr lang="en-US" sz="1400" dirty="0" smtClean="0">
                          <a:cs typeface="B Zar" pitchFamily="2" charset="-78"/>
                        </a:rPr>
                        <a:t> </a:t>
                      </a:r>
                      <a:r>
                        <a:rPr lang="ar-SA" sz="1400" dirty="0" smtClean="0">
                          <a:cs typeface="B Zar" pitchFamily="2" charset="-78"/>
                        </a:rPr>
                        <a:t>دوران 8 ساله دفاع مقدس.</a:t>
                      </a:r>
                      <a:endParaRPr lang="fa-IR"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39</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580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پشتیبانی منطقه سه  نیروی زمینی ارتش جمهوری اسلامی ایران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پشتیبانی منطقه سه  نیروی زمینی ارتش جمهوری اسلامی ایران  در </a:t>
                      </a:r>
                      <a:r>
                        <a:rPr lang="fa-IR" sz="1400" dirty="0" smtClean="0">
                          <a:cs typeface="B Zar" pitchFamily="2" charset="-78"/>
                        </a:rPr>
                        <a:t>هریک از عملیات 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40</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28600" y="457200"/>
          <a:ext cx="8686800" cy="5608320"/>
        </p:xfrm>
        <a:graphic>
          <a:graphicData uri="http://schemas.openxmlformats.org/drawingml/2006/table">
            <a:tbl>
              <a:tblPr firstRow="1" bandRow="1">
                <a:tableStyleId>{5C22544A-7EE6-4342-B048-85BDC9FD1C3A}</a:tableStyleId>
              </a:tblPr>
              <a:tblGrid>
                <a:gridCol w="588620"/>
                <a:gridCol w="1132349"/>
                <a:gridCol w="6545386"/>
                <a:gridCol w="420445"/>
              </a:tblGrid>
              <a:tr h="228600">
                <a:tc gridSpan="4">
                  <a:txBody>
                    <a:bodyPr/>
                    <a:lstStyle/>
                    <a:p>
                      <a:pPr algn="ctr"/>
                      <a:r>
                        <a:rPr kumimoji="0" lang="fa-IR" sz="2000" b="1" kern="1200" dirty="0" smtClean="0">
                          <a:ln>
                            <a:solidFill>
                              <a:schemeClr val="tx1"/>
                            </a:solidFill>
                          </a:ln>
                          <a:solidFill>
                            <a:srgbClr val="C00000"/>
                          </a:solidFill>
                          <a:latin typeface="+mn-lt"/>
                          <a:ea typeface="+mn-ea"/>
                          <a:cs typeface="+mn-cs"/>
                        </a:rPr>
                        <a:t>نقش قرارگاههای عمده، یگان‌های رزمی، پشتیبانی رزمی و پشتیبانی خدمات رزمی نیروهای مسلح در هشت سال دفاع مقدس(177 عنوان)  </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289560">
                <a:tc gridSpan="4">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1400" b="1" dirty="0" smtClean="0">
                          <a:solidFill>
                            <a:srgbClr val="FF0000"/>
                          </a:solidFill>
                          <a:cs typeface="B Zar" pitchFamily="2" charset="-78"/>
                        </a:rPr>
                        <a:t>نقش قرارگاه‌های عمده، یگان</a:t>
                      </a:r>
                      <a:r>
                        <a:rPr lang="fa-IR" sz="1400" b="1" baseline="0" dirty="0" smtClean="0">
                          <a:solidFill>
                            <a:srgbClr val="FF0000"/>
                          </a:solidFill>
                          <a:cs typeface="B Zar" pitchFamily="2" charset="-78"/>
                        </a:rPr>
                        <a:t>‌های رزمی، پشتیبانی رزمی و پشتیبانی خدمات رزمی ارتش جمهوری اسلامی ایران در 8سال دفاع مقدس</a:t>
                      </a:r>
                      <a:r>
                        <a:rPr kumimoji="0" lang="fa-IR" sz="1400" kern="1200" dirty="0" smtClean="0">
                          <a:ln>
                            <a:solidFill>
                              <a:schemeClr val="tx1"/>
                            </a:solidFill>
                          </a:ln>
                          <a:solidFill>
                            <a:srgbClr val="00B050"/>
                          </a:solidFill>
                          <a:latin typeface="+mn-lt"/>
                          <a:ea typeface="+mn-ea"/>
                          <a:cs typeface="B Zar" pitchFamily="2" charset="-78"/>
                        </a:rPr>
                        <a:t> </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b="1" kern="1200" dirty="0" smtClean="0">
                          <a:ln>
                            <a:solidFill>
                              <a:schemeClr val="tx1"/>
                            </a:solidFill>
                          </a:ln>
                          <a:solidFill>
                            <a:srgbClr val="00B050"/>
                          </a:solidFill>
                          <a:latin typeface="+mn-lt"/>
                          <a:ea typeface="+mn-ea"/>
                          <a:cs typeface="B Zar" pitchFamily="2" charset="-78"/>
                        </a:rPr>
                        <a:t>(نیروی هوائی ارتش جمهوری اسلامی ایران)</a:t>
                      </a:r>
                    </a:p>
                  </a:txBody>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tcPr>
                </a:tc>
              </a:tr>
              <a:tr h="289560">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fa-IR" sz="1400" kern="1200" dirty="0" smtClean="0">
                        <a:solidFill>
                          <a:schemeClr val="dk1"/>
                        </a:solidFill>
                        <a:latin typeface="+mn-lt"/>
                        <a:ea typeface="+mn-ea"/>
                        <a:cs typeface="B Zar" pitchFamily="2" charset="-78"/>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 و نقش </a:t>
                      </a:r>
                      <a:r>
                        <a:rPr lang="fa-IR" sz="1400" dirty="0" smtClean="0">
                          <a:cs typeface="B Zar" pitchFamily="2" charset="-78"/>
                        </a:rPr>
                        <a:t>قرارگاههای عملیاتی </a:t>
                      </a:r>
                      <a:r>
                        <a:rPr lang="ar-SA" sz="1400" dirty="0" smtClean="0">
                          <a:cs typeface="B Zar" pitchFamily="2" charset="-78"/>
                        </a:rPr>
                        <a:t>نیروی </a:t>
                      </a:r>
                      <a:r>
                        <a:rPr lang="fa-IR" sz="1400" dirty="0" smtClean="0">
                          <a:cs typeface="B Zar" pitchFamily="2" charset="-78"/>
                        </a:rPr>
                        <a:t>هوا</a:t>
                      </a:r>
                      <a:r>
                        <a:rPr lang="ar-SA" sz="1400" dirty="0" smtClean="0">
                          <a:cs typeface="B Zar" pitchFamily="2" charset="-78"/>
                        </a:rPr>
                        <a:t>ئی ارتش جمهوری اسلامی ایران</a:t>
                      </a:r>
                      <a:r>
                        <a:rPr lang="fa-IR" sz="1400" dirty="0" smtClean="0">
                          <a:cs typeface="B Zar" pitchFamily="2" charset="-78"/>
                        </a:rPr>
                        <a:t>(رعد، شهید کشواد، جنوب«پایگاه وحدتی دزفول» )</a:t>
                      </a:r>
                      <a:r>
                        <a:rPr lang="ar-SA" sz="1400" dirty="0" smtClean="0">
                          <a:cs typeface="B Zar" pitchFamily="2" charset="-78"/>
                        </a:rPr>
                        <a:t> در دوران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 و نقش </a:t>
                      </a:r>
                      <a:r>
                        <a:rPr lang="fa-IR" sz="1400" dirty="0" smtClean="0">
                          <a:cs typeface="B Zar" pitchFamily="2" charset="-78"/>
                        </a:rPr>
                        <a:t>قرارگاههای عملیاتی </a:t>
                      </a:r>
                      <a:r>
                        <a:rPr lang="ar-SA" sz="1400" dirty="0" smtClean="0">
                          <a:cs typeface="B Zar" pitchFamily="2" charset="-78"/>
                        </a:rPr>
                        <a:t>نیروی </a:t>
                      </a:r>
                      <a:r>
                        <a:rPr lang="fa-IR" sz="1400" dirty="0" smtClean="0">
                          <a:cs typeface="B Zar" pitchFamily="2" charset="-78"/>
                        </a:rPr>
                        <a:t>هوا</a:t>
                      </a:r>
                      <a:r>
                        <a:rPr lang="ar-SA" sz="1400" dirty="0" smtClean="0">
                          <a:cs typeface="B Zar" pitchFamily="2" charset="-78"/>
                        </a:rPr>
                        <a:t>ئی ارتش جمهوری اسلامی ایران</a:t>
                      </a:r>
                      <a:r>
                        <a:rPr lang="fa-IR" sz="1400" dirty="0" smtClean="0">
                          <a:cs typeface="B Zar" pitchFamily="2" charset="-78"/>
                        </a:rPr>
                        <a:t>(رعد، شهید کشواد، جنوب«پایگاه وحدتی دزفول»</a:t>
                      </a:r>
                      <a:r>
                        <a:rPr lang="ar-SA" sz="1400" dirty="0" smtClean="0">
                          <a:cs typeface="B Zar" pitchFamily="2" charset="-78"/>
                        </a:rPr>
                        <a:t> </a:t>
                      </a:r>
                      <a:r>
                        <a:rPr lang="fa-IR" sz="1400" dirty="0" smtClean="0">
                          <a:cs typeface="B Zar" pitchFamily="2" charset="-78"/>
                        </a:rPr>
                        <a:t>) </a:t>
                      </a:r>
                      <a:r>
                        <a:rPr lang="ar-SA" sz="1400" dirty="0" smtClean="0">
                          <a:cs typeface="B Zar" pitchFamily="2" charset="-78"/>
                        </a:rPr>
                        <a:t>در</a:t>
                      </a:r>
                      <a:r>
                        <a:rPr lang="fa-IR" sz="1400" dirty="0" smtClean="0">
                          <a:cs typeface="B Zar" pitchFamily="2" charset="-78"/>
                        </a:rPr>
                        <a:t> هریک از عملیات های عمده</a:t>
                      </a:r>
                      <a:r>
                        <a:rPr lang="en-US" sz="1400" dirty="0" smtClean="0">
                          <a:cs typeface="B Zar" pitchFamily="2" charset="-78"/>
                        </a:rPr>
                        <a:t> </a:t>
                      </a:r>
                      <a:r>
                        <a:rPr lang="ar-SA" sz="1400" dirty="0" smtClean="0">
                          <a:cs typeface="B Zar" pitchFamily="2" charset="-78"/>
                        </a:rPr>
                        <a:t> دوران </a:t>
                      </a:r>
                      <a:r>
                        <a:rPr lang="fa-IR" sz="1400" dirty="0" smtClean="0">
                          <a:cs typeface="B Zar" pitchFamily="2" charset="-78"/>
                        </a:rPr>
                        <a:t>8 ساله </a:t>
                      </a:r>
                      <a:r>
                        <a:rPr lang="ar-SA" sz="1400" dirty="0" smtClean="0">
                          <a:cs typeface="B Zar" pitchFamily="2" charset="-78"/>
                        </a:rPr>
                        <a:t>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41</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a:t>
                      </a:r>
                      <a:r>
                        <a:rPr lang="fa-IR" sz="1400" dirty="0" smtClean="0">
                          <a:cs typeface="B Zar" pitchFamily="2" charset="-78"/>
                        </a:rPr>
                        <a:t> </a:t>
                      </a:r>
                      <a:r>
                        <a:rPr lang="ar-SA" sz="1400" dirty="0" smtClean="0">
                          <a:cs typeface="B Zar" pitchFamily="2" charset="-78"/>
                        </a:rPr>
                        <a:t>و نقش پایگاه یکم شکاری نیروی هوایی ارتش</a:t>
                      </a:r>
                      <a:r>
                        <a:rPr lang="fa-IR" sz="1400" dirty="0" smtClean="0">
                          <a:cs typeface="B Zar" pitchFamily="2" charset="-78"/>
                        </a:rPr>
                        <a:t>‌</a:t>
                      </a:r>
                      <a:r>
                        <a:rPr lang="ar-SA" sz="1400" dirty="0" smtClean="0">
                          <a:cs typeface="B Zar" pitchFamily="2" charset="-78"/>
                        </a:rPr>
                        <a:t>جمهوری</a:t>
                      </a:r>
                      <a:r>
                        <a:rPr lang="fa-IR" sz="1400" dirty="0" smtClean="0">
                          <a:cs typeface="B Zar" pitchFamily="2" charset="-78"/>
                        </a:rPr>
                        <a:t>‌</a:t>
                      </a:r>
                      <a:r>
                        <a:rPr lang="ar-SA" sz="1400" dirty="0" smtClean="0">
                          <a:cs typeface="B Zar" pitchFamily="2" charset="-78"/>
                        </a:rPr>
                        <a:t>اسلامی ایران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a:t>
                      </a:r>
                      <a:r>
                        <a:rPr lang="fa-IR" sz="1400" dirty="0" smtClean="0">
                          <a:cs typeface="B Zar" pitchFamily="2" charset="-78"/>
                        </a:rPr>
                        <a:t> </a:t>
                      </a:r>
                      <a:r>
                        <a:rPr lang="ar-SA" sz="1400" dirty="0" smtClean="0">
                          <a:cs typeface="B Zar" pitchFamily="2" charset="-78"/>
                        </a:rPr>
                        <a:t>و نقش پایگاه یکم شکاری نیروی هوایی ارتش  جمهوری اسلامی ایران در</a:t>
                      </a:r>
                      <a:r>
                        <a:rPr lang="fa-IR" sz="1400" dirty="0" smtClean="0">
                          <a:cs typeface="B Zar" pitchFamily="2" charset="-78"/>
                        </a:rPr>
                        <a:t>هریک از عملیات‌های عمده</a:t>
                      </a:r>
                      <a:r>
                        <a:rPr lang="ar-SA" sz="1400" dirty="0" smtClean="0">
                          <a:cs typeface="B Zar" pitchFamily="2" charset="-78"/>
                        </a:rPr>
                        <a:t> 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42</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a:t>
                      </a:r>
                      <a:r>
                        <a:rPr lang="fa-IR" sz="1400" dirty="0" smtClean="0">
                          <a:cs typeface="B Zar" pitchFamily="2" charset="-78"/>
                        </a:rPr>
                        <a:t> </a:t>
                      </a:r>
                      <a:r>
                        <a:rPr lang="ar-SA" sz="1400" dirty="0" smtClean="0">
                          <a:cs typeface="B Zar" pitchFamily="2" charset="-78"/>
                        </a:rPr>
                        <a:t>و نقش پایگاه دوم شکاری  نیروی هوایی ارتش</a:t>
                      </a:r>
                      <a:r>
                        <a:rPr lang="fa-IR" sz="1400" dirty="0" smtClean="0">
                          <a:cs typeface="B Zar" pitchFamily="2" charset="-78"/>
                        </a:rPr>
                        <a:t>‌</a:t>
                      </a:r>
                      <a:r>
                        <a:rPr lang="ar-SA" sz="1400" dirty="0" smtClean="0">
                          <a:cs typeface="B Zar" pitchFamily="2" charset="-78"/>
                        </a:rPr>
                        <a:t>جمهوری</a:t>
                      </a:r>
                      <a:r>
                        <a:rPr lang="fa-IR" sz="1400" dirty="0" smtClean="0">
                          <a:cs typeface="B Zar" pitchFamily="2" charset="-78"/>
                        </a:rPr>
                        <a:t>‌</a:t>
                      </a:r>
                      <a:r>
                        <a:rPr lang="ar-SA" sz="1400" dirty="0" smtClean="0">
                          <a:cs typeface="B Zar" pitchFamily="2" charset="-78"/>
                        </a:rPr>
                        <a:t>اسلامی ایران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a:t>
                      </a:r>
                      <a:r>
                        <a:rPr lang="fa-IR" sz="1400" dirty="0" smtClean="0">
                          <a:cs typeface="B Zar" pitchFamily="2" charset="-78"/>
                        </a:rPr>
                        <a:t> </a:t>
                      </a:r>
                      <a:r>
                        <a:rPr lang="ar-SA" sz="1400" dirty="0" smtClean="0">
                          <a:cs typeface="B Zar" pitchFamily="2" charset="-78"/>
                        </a:rPr>
                        <a:t>و نقش پایگاه دوم شکاری  نیروی هوایی ارتش جمهوری اسلامی ایران در</a:t>
                      </a:r>
                      <a:r>
                        <a:rPr lang="fa-IR" sz="1400" dirty="0" smtClean="0">
                          <a:cs typeface="B Zar" pitchFamily="2" charset="-78"/>
                        </a:rPr>
                        <a:t>هریک از عملیات های عمده</a:t>
                      </a:r>
                      <a:r>
                        <a:rPr lang="ar-SA" sz="1400" dirty="0" smtClean="0">
                          <a:cs typeface="B Zar" pitchFamily="2" charset="-78"/>
                        </a:rPr>
                        <a:t> 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43</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a:t>
                      </a:r>
                      <a:r>
                        <a:rPr lang="fa-IR" sz="1400" dirty="0" smtClean="0">
                          <a:cs typeface="B Zar" pitchFamily="2" charset="-78"/>
                        </a:rPr>
                        <a:t> </a:t>
                      </a:r>
                      <a:r>
                        <a:rPr lang="ar-SA" sz="1400" dirty="0" smtClean="0">
                          <a:cs typeface="B Zar" pitchFamily="2" charset="-78"/>
                        </a:rPr>
                        <a:t>و نقش پایگاه سوم شکاری نیروی هوایی ارتش</a:t>
                      </a:r>
                      <a:r>
                        <a:rPr lang="fa-IR" sz="1400" dirty="0" smtClean="0">
                          <a:cs typeface="B Zar" pitchFamily="2" charset="-78"/>
                        </a:rPr>
                        <a:t>‌</a:t>
                      </a:r>
                      <a:r>
                        <a:rPr lang="ar-SA" sz="1400" dirty="0" smtClean="0">
                          <a:cs typeface="B Zar" pitchFamily="2" charset="-78"/>
                        </a:rPr>
                        <a:t>جمهوری اسلامی</a:t>
                      </a:r>
                      <a:r>
                        <a:rPr lang="fa-IR" sz="1400" dirty="0" smtClean="0">
                          <a:cs typeface="B Zar" pitchFamily="2" charset="-78"/>
                        </a:rPr>
                        <a:t>‌</a:t>
                      </a:r>
                      <a:r>
                        <a:rPr lang="ar-SA" sz="1400" dirty="0" smtClean="0">
                          <a:cs typeface="B Zar" pitchFamily="2" charset="-78"/>
                        </a:rPr>
                        <a:t>ایران در دوران 8 ساله دفاع مقدس. </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a:t>
                      </a:r>
                      <a:r>
                        <a:rPr lang="fa-IR" sz="1400" dirty="0" smtClean="0">
                          <a:cs typeface="B Zar" pitchFamily="2" charset="-78"/>
                        </a:rPr>
                        <a:t> </a:t>
                      </a:r>
                      <a:r>
                        <a:rPr lang="ar-SA" sz="1400" dirty="0" smtClean="0">
                          <a:cs typeface="B Zar" pitchFamily="2" charset="-78"/>
                        </a:rPr>
                        <a:t>و نقش پایگاه سوم شکاری  نیروی هوایی ارتش جمهوری اسلامی ایران در</a:t>
                      </a:r>
                      <a:r>
                        <a:rPr lang="fa-IR" sz="1400" dirty="0" smtClean="0">
                          <a:cs typeface="B Zar" pitchFamily="2" charset="-78"/>
                        </a:rPr>
                        <a:t>هریک از عملیات 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44</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a:t>
                      </a:r>
                      <a:r>
                        <a:rPr lang="fa-IR" sz="1400" dirty="0" smtClean="0">
                          <a:cs typeface="B Zar" pitchFamily="2" charset="-78"/>
                        </a:rPr>
                        <a:t> </a:t>
                      </a:r>
                      <a:r>
                        <a:rPr lang="ar-SA" sz="1400" dirty="0" smtClean="0">
                          <a:cs typeface="B Zar" pitchFamily="2" charset="-78"/>
                        </a:rPr>
                        <a:t>و نقش پایگاه چهارم</a:t>
                      </a:r>
                      <a:r>
                        <a:rPr lang="fa-IR" sz="1400" dirty="0" smtClean="0">
                          <a:cs typeface="B Zar" pitchFamily="2" charset="-78"/>
                        </a:rPr>
                        <a:t>‌</a:t>
                      </a:r>
                      <a:r>
                        <a:rPr lang="ar-SA" sz="1400" dirty="0" smtClean="0">
                          <a:cs typeface="B Zar" pitchFamily="2" charset="-78"/>
                        </a:rPr>
                        <a:t>شکاری  نیروی</a:t>
                      </a:r>
                      <a:r>
                        <a:rPr lang="fa-IR" sz="1400" dirty="0" smtClean="0">
                          <a:cs typeface="B Zar" pitchFamily="2" charset="-78"/>
                        </a:rPr>
                        <a:t>‌ </a:t>
                      </a:r>
                      <a:r>
                        <a:rPr lang="ar-SA" sz="1400" dirty="0" smtClean="0">
                          <a:cs typeface="B Zar" pitchFamily="2" charset="-78"/>
                        </a:rPr>
                        <a:t>هوایی</a:t>
                      </a:r>
                      <a:r>
                        <a:rPr lang="fa-IR" sz="1400" dirty="0" smtClean="0">
                          <a:cs typeface="B Zar" pitchFamily="2" charset="-78"/>
                        </a:rPr>
                        <a:t>‌</a:t>
                      </a:r>
                      <a:r>
                        <a:rPr lang="ar-SA" sz="1400" dirty="0" smtClean="0">
                          <a:cs typeface="B Zar" pitchFamily="2" charset="-78"/>
                        </a:rPr>
                        <a:t>ارتش</a:t>
                      </a:r>
                      <a:r>
                        <a:rPr lang="fa-IR" sz="1400" dirty="0" smtClean="0">
                          <a:cs typeface="B Zar" pitchFamily="2" charset="-78"/>
                        </a:rPr>
                        <a:t>‌</a:t>
                      </a:r>
                      <a:r>
                        <a:rPr lang="ar-SA" sz="1400" dirty="0" smtClean="0">
                          <a:cs typeface="B Zar" pitchFamily="2" charset="-78"/>
                        </a:rPr>
                        <a:t>جمهوری</a:t>
                      </a:r>
                      <a:r>
                        <a:rPr lang="fa-IR" sz="1400" dirty="0" smtClean="0">
                          <a:cs typeface="B Zar" pitchFamily="2" charset="-78"/>
                        </a:rPr>
                        <a:t>‌</a:t>
                      </a:r>
                      <a:r>
                        <a:rPr lang="ar-SA" sz="1400" dirty="0" smtClean="0">
                          <a:cs typeface="B Zar" pitchFamily="2" charset="-78"/>
                        </a:rPr>
                        <a:t>اسلامی</a:t>
                      </a:r>
                      <a:r>
                        <a:rPr lang="fa-IR" sz="1400" dirty="0" smtClean="0">
                          <a:cs typeface="B Zar" pitchFamily="2" charset="-78"/>
                        </a:rPr>
                        <a:t>‌</a:t>
                      </a:r>
                      <a:r>
                        <a:rPr lang="ar-SA" sz="1400" dirty="0" smtClean="0">
                          <a:cs typeface="B Zar" pitchFamily="2" charset="-78"/>
                        </a:rPr>
                        <a:t>ایران در دوران 8</a:t>
                      </a:r>
                      <a:r>
                        <a:rPr lang="fa-IR" sz="1400" dirty="0" smtClean="0">
                          <a:cs typeface="B Zar" pitchFamily="2" charset="-78"/>
                        </a:rPr>
                        <a:t>‌</a:t>
                      </a:r>
                      <a:r>
                        <a:rPr lang="ar-SA" sz="1400" dirty="0" smtClean="0">
                          <a:cs typeface="B Zar" pitchFamily="2" charset="-78"/>
                        </a:rPr>
                        <a:t>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a:t>
                      </a:r>
                      <a:r>
                        <a:rPr lang="fa-IR" sz="1400" dirty="0" smtClean="0">
                          <a:cs typeface="B Zar" pitchFamily="2" charset="-78"/>
                        </a:rPr>
                        <a:t> </a:t>
                      </a:r>
                      <a:r>
                        <a:rPr lang="ar-SA" sz="1400" dirty="0" smtClean="0">
                          <a:cs typeface="B Zar" pitchFamily="2" charset="-78"/>
                        </a:rPr>
                        <a:t>و نقش پایگاه </a:t>
                      </a:r>
                      <a:r>
                        <a:rPr lang="fa-IR" sz="1400" dirty="0" smtClean="0">
                          <a:cs typeface="B Zar" pitchFamily="2" charset="-78"/>
                        </a:rPr>
                        <a:t>چهارم </a:t>
                      </a:r>
                      <a:r>
                        <a:rPr lang="ar-SA" sz="1400" dirty="0" smtClean="0">
                          <a:cs typeface="B Zar" pitchFamily="2" charset="-78"/>
                        </a:rPr>
                        <a:t>شکاری  نیروی هوایی ارتش جمهوری اسلامی ایران در </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45</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28600" y="228600"/>
          <a:ext cx="8686800" cy="6126480"/>
        </p:xfrm>
        <a:graphic>
          <a:graphicData uri="http://schemas.openxmlformats.org/drawingml/2006/table">
            <a:tbl>
              <a:tblPr firstRow="1" bandRow="1">
                <a:tableStyleId>{5C22544A-7EE6-4342-B048-85BDC9FD1C3A}</a:tableStyleId>
              </a:tblPr>
              <a:tblGrid>
                <a:gridCol w="588620"/>
                <a:gridCol w="1132349"/>
                <a:gridCol w="6545386"/>
                <a:gridCol w="420445"/>
              </a:tblGrid>
              <a:tr h="228600">
                <a:tc gridSpan="4">
                  <a:txBody>
                    <a:bodyPr/>
                    <a:lstStyle/>
                    <a:p>
                      <a:pPr algn="ctr"/>
                      <a:r>
                        <a:rPr kumimoji="0" lang="fa-IR" sz="2000" b="1" kern="1200" dirty="0" smtClean="0">
                          <a:ln>
                            <a:solidFill>
                              <a:schemeClr val="tx1"/>
                            </a:solidFill>
                          </a:ln>
                          <a:solidFill>
                            <a:srgbClr val="C00000"/>
                          </a:solidFill>
                          <a:latin typeface="+mn-lt"/>
                          <a:ea typeface="+mn-ea"/>
                          <a:cs typeface="+mn-cs"/>
                        </a:rPr>
                        <a:t>نقش قرارگاههای عمده، یگان‌های رزمی، پشتیبانی رزمی و پشتیبانی خدمات رزمی نیروهای مسلح در هشت سال دفاع مقدس(177 عنوان)  </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289560">
                <a:tc gridSpan="4">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1400" b="1" dirty="0" smtClean="0">
                          <a:solidFill>
                            <a:srgbClr val="FF0000"/>
                          </a:solidFill>
                          <a:cs typeface="B Zar" pitchFamily="2" charset="-78"/>
                        </a:rPr>
                        <a:t>نقش قرارگاه‌های عمده، یگان</a:t>
                      </a:r>
                      <a:r>
                        <a:rPr lang="fa-IR" sz="1400" b="1" baseline="0" dirty="0" smtClean="0">
                          <a:solidFill>
                            <a:srgbClr val="FF0000"/>
                          </a:solidFill>
                          <a:cs typeface="B Zar" pitchFamily="2" charset="-78"/>
                        </a:rPr>
                        <a:t>‌های رزمی، پشتیبانی رزمی و پشتیبانی خدمات رزمی ارتش جمهوری اسلامی ایران در 8سال دفاع مقدس</a:t>
                      </a:r>
                      <a:r>
                        <a:rPr kumimoji="0" lang="fa-IR" sz="1400" kern="1200" dirty="0" smtClean="0">
                          <a:ln>
                            <a:solidFill>
                              <a:schemeClr val="tx1"/>
                            </a:solidFill>
                          </a:ln>
                          <a:solidFill>
                            <a:srgbClr val="00B050"/>
                          </a:solidFill>
                          <a:latin typeface="+mn-lt"/>
                          <a:ea typeface="+mn-ea"/>
                          <a:cs typeface="B Zar" pitchFamily="2" charset="-78"/>
                        </a:rPr>
                        <a:t> </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b="1" kern="1200" dirty="0" smtClean="0">
                          <a:ln>
                            <a:solidFill>
                              <a:schemeClr val="tx1"/>
                            </a:solidFill>
                          </a:ln>
                          <a:solidFill>
                            <a:srgbClr val="00B050"/>
                          </a:solidFill>
                          <a:latin typeface="+mn-lt"/>
                          <a:ea typeface="+mn-ea"/>
                          <a:cs typeface="B Zar" pitchFamily="2" charset="-78"/>
                        </a:rPr>
                        <a:t>(نیروی هوائی ارتش جمهوری اسلامی ایران)</a:t>
                      </a:r>
                    </a:p>
                  </a:txBody>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tcPr>
                </a:tc>
              </a:tr>
              <a:tr h="289560">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a:t>
                      </a:r>
                      <a:r>
                        <a:rPr lang="fa-IR" sz="1400" dirty="0" smtClean="0">
                          <a:cs typeface="B Zar" pitchFamily="2" charset="-78"/>
                        </a:rPr>
                        <a:t> </a:t>
                      </a:r>
                      <a:r>
                        <a:rPr lang="ar-SA" sz="1400" dirty="0" smtClean="0">
                          <a:cs typeface="B Zar" pitchFamily="2" charset="-78"/>
                        </a:rPr>
                        <a:t>و نقش پایگاه پنجم شکاری  نیروی</a:t>
                      </a:r>
                      <a:r>
                        <a:rPr lang="fa-IR" sz="1400" dirty="0" smtClean="0">
                          <a:cs typeface="B Zar" pitchFamily="2" charset="-78"/>
                        </a:rPr>
                        <a:t> ‌</a:t>
                      </a:r>
                      <a:r>
                        <a:rPr lang="ar-SA" sz="1400" dirty="0" smtClean="0">
                          <a:cs typeface="B Zar" pitchFamily="2" charset="-78"/>
                        </a:rPr>
                        <a:t>هوایی</a:t>
                      </a:r>
                      <a:r>
                        <a:rPr lang="fa-IR" sz="1400" dirty="0" smtClean="0">
                          <a:cs typeface="B Zar" pitchFamily="2" charset="-78"/>
                        </a:rPr>
                        <a:t>‌</a:t>
                      </a:r>
                      <a:r>
                        <a:rPr lang="ar-SA" sz="1400" dirty="0" smtClean="0">
                          <a:cs typeface="B Zar" pitchFamily="2" charset="-78"/>
                        </a:rPr>
                        <a:t>ارتش</a:t>
                      </a:r>
                      <a:r>
                        <a:rPr lang="fa-IR" sz="1400" dirty="0" smtClean="0">
                          <a:cs typeface="B Zar" pitchFamily="2" charset="-78"/>
                        </a:rPr>
                        <a:t>‌</a:t>
                      </a:r>
                      <a:r>
                        <a:rPr lang="ar-SA" sz="1400" dirty="0" smtClean="0">
                          <a:cs typeface="B Zar" pitchFamily="2" charset="-78"/>
                        </a:rPr>
                        <a:t>جمهوری</a:t>
                      </a:r>
                      <a:r>
                        <a:rPr lang="fa-IR" sz="1400" dirty="0" smtClean="0">
                          <a:cs typeface="B Zar" pitchFamily="2" charset="-78"/>
                        </a:rPr>
                        <a:t>‌</a:t>
                      </a:r>
                      <a:r>
                        <a:rPr lang="ar-SA" sz="1400" dirty="0" smtClean="0">
                          <a:cs typeface="B Zar" pitchFamily="2" charset="-78"/>
                        </a:rPr>
                        <a:t>اسلامی</a:t>
                      </a:r>
                      <a:r>
                        <a:rPr lang="fa-IR" sz="1400" dirty="0" smtClean="0">
                          <a:cs typeface="B Zar" pitchFamily="2" charset="-78"/>
                        </a:rPr>
                        <a:t>‌</a:t>
                      </a:r>
                      <a:r>
                        <a:rPr lang="ar-SA" sz="1400" dirty="0" smtClean="0">
                          <a:cs typeface="B Zar" pitchFamily="2" charset="-78"/>
                        </a:rPr>
                        <a:t>ایران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a:t>
                      </a:r>
                      <a:r>
                        <a:rPr lang="fa-IR" sz="1400" dirty="0" smtClean="0">
                          <a:cs typeface="B Zar" pitchFamily="2" charset="-78"/>
                        </a:rPr>
                        <a:t> </a:t>
                      </a:r>
                      <a:r>
                        <a:rPr lang="ar-SA" sz="1400" dirty="0" smtClean="0">
                          <a:cs typeface="B Zar" pitchFamily="2" charset="-78"/>
                        </a:rPr>
                        <a:t>و نقش پایگاه </a:t>
                      </a:r>
                      <a:r>
                        <a:rPr lang="fa-IR" sz="1400" dirty="0" smtClean="0">
                          <a:cs typeface="B Zar" pitchFamily="2" charset="-78"/>
                        </a:rPr>
                        <a:t>پنجم </a:t>
                      </a:r>
                      <a:r>
                        <a:rPr lang="ar-SA" sz="1400" dirty="0" smtClean="0">
                          <a:cs typeface="B Zar" pitchFamily="2" charset="-78"/>
                        </a:rPr>
                        <a:t>شکاری  نیروی هوایی ارتش جمهوری اسلامی ایران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46</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a:t>
                      </a:r>
                      <a:r>
                        <a:rPr lang="fa-IR" sz="1400" dirty="0" smtClean="0">
                          <a:cs typeface="B Zar" pitchFamily="2" charset="-78"/>
                        </a:rPr>
                        <a:t> </a:t>
                      </a:r>
                      <a:r>
                        <a:rPr lang="ar-SA" sz="1400" dirty="0" smtClean="0">
                          <a:cs typeface="B Zar" pitchFamily="2" charset="-78"/>
                        </a:rPr>
                        <a:t>و نقش پایگاه ششم شکاری  نیروی</a:t>
                      </a:r>
                      <a:r>
                        <a:rPr lang="fa-IR" sz="1400" dirty="0" smtClean="0">
                          <a:cs typeface="B Zar" pitchFamily="2" charset="-78"/>
                        </a:rPr>
                        <a:t>‌ </a:t>
                      </a:r>
                      <a:r>
                        <a:rPr lang="ar-SA" sz="1400" dirty="0" smtClean="0">
                          <a:cs typeface="B Zar" pitchFamily="2" charset="-78"/>
                        </a:rPr>
                        <a:t>هوایی</a:t>
                      </a:r>
                      <a:r>
                        <a:rPr lang="fa-IR" sz="1400" dirty="0" smtClean="0">
                          <a:cs typeface="B Zar" pitchFamily="2" charset="-78"/>
                        </a:rPr>
                        <a:t>‌</a:t>
                      </a:r>
                      <a:r>
                        <a:rPr lang="ar-SA" sz="1400" dirty="0" smtClean="0">
                          <a:cs typeface="B Zar" pitchFamily="2" charset="-78"/>
                        </a:rPr>
                        <a:t>ارتش</a:t>
                      </a:r>
                      <a:r>
                        <a:rPr lang="fa-IR" sz="1400" dirty="0" smtClean="0">
                          <a:cs typeface="B Zar" pitchFamily="2" charset="-78"/>
                        </a:rPr>
                        <a:t>‌</a:t>
                      </a:r>
                      <a:r>
                        <a:rPr lang="ar-SA" sz="1400" dirty="0" smtClean="0">
                          <a:cs typeface="B Zar" pitchFamily="2" charset="-78"/>
                        </a:rPr>
                        <a:t>جمهوری</a:t>
                      </a:r>
                      <a:r>
                        <a:rPr lang="fa-IR" sz="1400" dirty="0" smtClean="0">
                          <a:cs typeface="B Zar" pitchFamily="2" charset="-78"/>
                        </a:rPr>
                        <a:t>‌</a:t>
                      </a:r>
                      <a:r>
                        <a:rPr lang="ar-SA" sz="1400" dirty="0" smtClean="0">
                          <a:cs typeface="B Zar" pitchFamily="2" charset="-78"/>
                        </a:rPr>
                        <a:t>اسلامی</a:t>
                      </a:r>
                      <a:r>
                        <a:rPr lang="fa-IR" sz="1400" dirty="0" smtClean="0">
                          <a:cs typeface="B Zar" pitchFamily="2" charset="-78"/>
                        </a:rPr>
                        <a:t>‌</a:t>
                      </a:r>
                      <a:r>
                        <a:rPr lang="ar-SA" sz="1400" dirty="0" smtClean="0">
                          <a:cs typeface="B Zar" pitchFamily="2" charset="-78"/>
                        </a:rPr>
                        <a:t>ایران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a:t>
                      </a:r>
                      <a:r>
                        <a:rPr lang="fa-IR" sz="1400" dirty="0" smtClean="0">
                          <a:cs typeface="B Zar" pitchFamily="2" charset="-78"/>
                        </a:rPr>
                        <a:t> </a:t>
                      </a:r>
                      <a:r>
                        <a:rPr lang="ar-SA" sz="1400" dirty="0" smtClean="0">
                          <a:cs typeface="B Zar" pitchFamily="2" charset="-78"/>
                        </a:rPr>
                        <a:t>و نقش پایگاه </a:t>
                      </a:r>
                      <a:r>
                        <a:rPr lang="fa-IR" sz="1400" dirty="0" smtClean="0">
                          <a:cs typeface="B Zar" pitchFamily="2" charset="-78"/>
                        </a:rPr>
                        <a:t>ششم </a:t>
                      </a:r>
                      <a:r>
                        <a:rPr lang="ar-SA" sz="1400" dirty="0" smtClean="0">
                          <a:cs typeface="B Zar" pitchFamily="2" charset="-78"/>
                        </a:rPr>
                        <a:t>شکاری  نیروی هوایی ارتش جمهوری اسلامی ایران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47</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a:t>
                      </a:r>
                      <a:r>
                        <a:rPr lang="fa-IR" sz="1400" dirty="0" smtClean="0">
                          <a:cs typeface="B Zar" pitchFamily="2" charset="-78"/>
                        </a:rPr>
                        <a:t> </a:t>
                      </a:r>
                      <a:r>
                        <a:rPr lang="ar-SA" sz="1400" dirty="0" smtClean="0">
                          <a:cs typeface="B Zar" pitchFamily="2" charset="-78"/>
                        </a:rPr>
                        <a:t>و نقش پایگاه هفتم شکاری  نیروی</a:t>
                      </a:r>
                      <a:r>
                        <a:rPr lang="fa-IR" sz="1400" dirty="0" smtClean="0">
                          <a:cs typeface="B Zar" pitchFamily="2" charset="-78"/>
                        </a:rPr>
                        <a:t> ‌</a:t>
                      </a:r>
                      <a:r>
                        <a:rPr lang="ar-SA" sz="1400" dirty="0" smtClean="0">
                          <a:cs typeface="B Zar" pitchFamily="2" charset="-78"/>
                        </a:rPr>
                        <a:t>هوایی</a:t>
                      </a:r>
                      <a:r>
                        <a:rPr lang="fa-IR" sz="1400" dirty="0" smtClean="0">
                          <a:cs typeface="B Zar" pitchFamily="2" charset="-78"/>
                        </a:rPr>
                        <a:t>‌</a:t>
                      </a:r>
                      <a:r>
                        <a:rPr lang="ar-SA" sz="1400" dirty="0" smtClean="0">
                          <a:cs typeface="B Zar" pitchFamily="2" charset="-78"/>
                        </a:rPr>
                        <a:t>ارتش</a:t>
                      </a:r>
                      <a:r>
                        <a:rPr lang="fa-IR" sz="1400" dirty="0" smtClean="0">
                          <a:cs typeface="B Zar" pitchFamily="2" charset="-78"/>
                        </a:rPr>
                        <a:t>‌</a:t>
                      </a:r>
                      <a:r>
                        <a:rPr lang="ar-SA" sz="1400" dirty="0" smtClean="0">
                          <a:cs typeface="B Zar" pitchFamily="2" charset="-78"/>
                        </a:rPr>
                        <a:t>جمهوری</a:t>
                      </a:r>
                      <a:r>
                        <a:rPr lang="fa-IR" sz="1400" dirty="0" smtClean="0">
                          <a:cs typeface="B Zar" pitchFamily="2" charset="-78"/>
                        </a:rPr>
                        <a:t>‌</a:t>
                      </a:r>
                      <a:r>
                        <a:rPr lang="ar-SA" sz="1400" dirty="0" smtClean="0">
                          <a:cs typeface="B Zar" pitchFamily="2" charset="-78"/>
                        </a:rPr>
                        <a:t>اسلامی</a:t>
                      </a:r>
                      <a:r>
                        <a:rPr lang="fa-IR" sz="1400" dirty="0" smtClean="0">
                          <a:cs typeface="B Zar" pitchFamily="2" charset="-78"/>
                        </a:rPr>
                        <a:t>‌</a:t>
                      </a:r>
                      <a:r>
                        <a:rPr lang="ar-SA" sz="1400" dirty="0" smtClean="0">
                          <a:cs typeface="B Zar" pitchFamily="2" charset="-78"/>
                        </a:rPr>
                        <a:t>ایران در دوران 8 ساله دفاع مقدس.</a:t>
                      </a:r>
                      <a:endParaRPr lang="fa-IR" sz="1400" dirty="0" smtClean="0">
                        <a:cs typeface="B Z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a:t>
                      </a:r>
                      <a:r>
                        <a:rPr lang="fa-IR" sz="1400" dirty="0" smtClean="0">
                          <a:cs typeface="B Zar" pitchFamily="2" charset="-78"/>
                        </a:rPr>
                        <a:t> </a:t>
                      </a:r>
                      <a:r>
                        <a:rPr lang="ar-SA" sz="1400" dirty="0" smtClean="0">
                          <a:cs typeface="B Zar" pitchFamily="2" charset="-78"/>
                        </a:rPr>
                        <a:t>و نقش پایگاه هفتم شکاری  نیروی هوایی ارتش  جمهوری اسلامی ایران  در</a:t>
                      </a:r>
                      <a:r>
                        <a:rPr lang="fa-IR" sz="1400" dirty="0" smtClean="0">
                          <a:cs typeface="B Zar" pitchFamily="2" charset="-78"/>
                        </a:rPr>
                        <a:t>هریک از عملیات های عمده</a:t>
                      </a:r>
                      <a:r>
                        <a:rPr lang="en-US" sz="1400" dirty="0" smtClean="0">
                          <a:cs typeface="B Zar" pitchFamily="2" charset="-78"/>
                        </a:rPr>
                        <a:t> </a:t>
                      </a:r>
                      <a:r>
                        <a:rPr lang="ar-SA" sz="1400" dirty="0" smtClean="0">
                          <a:cs typeface="B Zar" pitchFamily="2" charset="-78"/>
                        </a:rPr>
                        <a:t> 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48</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007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پایگاه هشتم شکاری  نیروی هوایی</a:t>
                      </a:r>
                      <a:r>
                        <a:rPr lang="fa-IR" sz="1400" dirty="0" smtClean="0">
                          <a:cs typeface="B Zar" pitchFamily="2" charset="-78"/>
                        </a:rPr>
                        <a:t>‌</a:t>
                      </a:r>
                      <a:r>
                        <a:rPr lang="ar-SA" sz="1400" dirty="0" smtClean="0">
                          <a:cs typeface="B Zar" pitchFamily="2" charset="-78"/>
                        </a:rPr>
                        <a:t>ارتش جمهوری</a:t>
                      </a:r>
                      <a:r>
                        <a:rPr lang="fa-IR" sz="1400" dirty="0" smtClean="0">
                          <a:cs typeface="B Zar" pitchFamily="2" charset="-78"/>
                        </a:rPr>
                        <a:t>‌</a:t>
                      </a:r>
                      <a:r>
                        <a:rPr lang="ar-SA" sz="1400" dirty="0" smtClean="0">
                          <a:cs typeface="B Zar" pitchFamily="2" charset="-78"/>
                        </a:rPr>
                        <a:t>اسلامی ایران در دوران 8</a:t>
                      </a:r>
                      <a:r>
                        <a:rPr lang="fa-IR" sz="1400" dirty="0" smtClean="0">
                          <a:cs typeface="B Zar" pitchFamily="2" charset="-78"/>
                        </a:rPr>
                        <a:t>‌</a:t>
                      </a:r>
                      <a:r>
                        <a:rPr lang="ar-SA" sz="1400" dirty="0" smtClean="0">
                          <a:cs typeface="B Zar" pitchFamily="2" charset="-78"/>
                        </a:rPr>
                        <a:t>ساله دفاع مقدس.</a:t>
                      </a:r>
                      <a:endParaRPr lang="fa-IR" sz="1400" dirty="0" smtClean="0">
                        <a:cs typeface="B Z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a:t>
                      </a:r>
                      <a:r>
                        <a:rPr lang="fa-IR" sz="1400" dirty="0" smtClean="0">
                          <a:cs typeface="B Zar" pitchFamily="2" charset="-78"/>
                        </a:rPr>
                        <a:t> </a:t>
                      </a:r>
                      <a:r>
                        <a:rPr lang="ar-SA" sz="1400" dirty="0" smtClean="0">
                          <a:cs typeface="B Zar" pitchFamily="2" charset="-78"/>
                        </a:rPr>
                        <a:t>و نقش پایگاه </a:t>
                      </a:r>
                      <a:r>
                        <a:rPr lang="fa-IR" sz="1400" dirty="0" smtClean="0">
                          <a:cs typeface="B Zar" pitchFamily="2" charset="-78"/>
                        </a:rPr>
                        <a:t>هشتم </a:t>
                      </a:r>
                      <a:r>
                        <a:rPr lang="ar-SA" sz="1400" dirty="0" smtClean="0">
                          <a:cs typeface="B Zar" pitchFamily="2" charset="-78"/>
                        </a:rPr>
                        <a:t>شکاری  نیروی هوایی ارتش جمهوری اسلامی ایران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 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49</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531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اداره بهداری </a:t>
                      </a:r>
                      <a:r>
                        <a:rPr lang="ar-SA" sz="1400" dirty="0" smtClean="0">
                          <a:cs typeface="B Zar" pitchFamily="2" charset="-78"/>
                        </a:rPr>
                        <a:t>نیروی </a:t>
                      </a:r>
                      <a:r>
                        <a:rPr lang="fa-IR" sz="1400" dirty="0" smtClean="0">
                          <a:cs typeface="B Zar" pitchFamily="2" charset="-78"/>
                        </a:rPr>
                        <a:t> هوائی </a:t>
                      </a:r>
                      <a:r>
                        <a:rPr lang="ar-SA" sz="1400" dirty="0" smtClean="0">
                          <a:cs typeface="B Zar" pitchFamily="2" charset="-78"/>
                        </a:rPr>
                        <a:t>ارتش  جمهوری اسلامی ایران  در دوران 8 ساله دفاع مقدس.</a:t>
                      </a:r>
                      <a:endParaRPr lang="en-US" sz="1400" dirty="0" smtClean="0">
                        <a:cs typeface="B Z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اداره بهداری </a:t>
                      </a:r>
                      <a:r>
                        <a:rPr lang="ar-SA" sz="1400" dirty="0" smtClean="0">
                          <a:cs typeface="B Zar" pitchFamily="2" charset="-78"/>
                        </a:rPr>
                        <a:t>نیروی </a:t>
                      </a:r>
                      <a:r>
                        <a:rPr lang="fa-IR" sz="1400" dirty="0" smtClean="0">
                          <a:cs typeface="B Zar" pitchFamily="2" charset="-78"/>
                        </a:rPr>
                        <a:t>هوائی </a:t>
                      </a:r>
                      <a:r>
                        <a:rPr lang="ar-SA" sz="1400" dirty="0" smtClean="0">
                          <a:cs typeface="B Zar" pitchFamily="2" charset="-78"/>
                        </a:rPr>
                        <a:t>ارتش  جمهوری اسلامی ایران  در </a:t>
                      </a:r>
                      <a:r>
                        <a:rPr lang="fa-IR" sz="1400" dirty="0" smtClean="0">
                          <a:cs typeface="B Zar" pitchFamily="2" charset="-78"/>
                        </a:rPr>
                        <a:t>هریک از عملیات 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50</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531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سیستم لجستیکی(پشتیبانی و آمادی) نیروی</a:t>
                      </a:r>
                      <a:r>
                        <a:rPr lang="fa-IR" sz="1400" dirty="0" smtClean="0">
                          <a:cs typeface="B Zar" pitchFamily="2" charset="-78"/>
                        </a:rPr>
                        <a:t>‌</a:t>
                      </a:r>
                      <a:r>
                        <a:rPr lang="ar-SA" sz="1400" dirty="0" smtClean="0">
                          <a:cs typeface="B Zar" pitchFamily="2" charset="-78"/>
                        </a:rPr>
                        <a:t>هوایی</a:t>
                      </a:r>
                      <a:r>
                        <a:rPr lang="fa-IR" sz="1400" dirty="0" smtClean="0">
                          <a:cs typeface="B Zar" pitchFamily="2" charset="-78"/>
                        </a:rPr>
                        <a:t>‌</a:t>
                      </a:r>
                      <a:r>
                        <a:rPr lang="ar-SA" sz="1400" dirty="0" smtClean="0">
                          <a:cs typeface="B Zar" pitchFamily="2" charset="-78"/>
                        </a:rPr>
                        <a:t>ارتش</a:t>
                      </a:r>
                      <a:r>
                        <a:rPr lang="fa-IR" sz="1400" dirty="0" smtClean="0">
                          <a:cs typeface="B Zar" pitchFamily="2" charset="-78"/>
                        </a:rPr>
                        <a:t>‌</a:t>
                      </a:r>
                      <a:r>
                        <a:rPr lang="ar-SA" sz="1400" dirty="0" smtClean="0">
                          <a:cs typeface="B Zar" pitchFamily="2" charset="-78"/>
                        </a:rPr>
                        <a:t>جمهوری</a:t>
                      </a:r>
                      <a:r>
                        <a:rPr lang="fa-IR" sz="1400" dirty="0" smtClean="0">
                          <a:cs typeface="B Zar" pitchFamily="2" charset="-78"/>
                        </a:rPr>
                        <a:t>‌</a:t>
                      </a:r>
                      <a:r>
                        <a:rPr lang="ar-SA" sz="1400" dirty="0" smtClean="0">
                          <a:cs typeface="B Zar" pitchFamily="2" charset="-78"/>
                        </a:rPr>
                        <a:t>اسلامی</a:t>
                      </a:r>
                      <a:r>
                        <a:rPr lang="fa-IR" sz="1400" dirty="0" smtClean="0">
                          <a:cs typeface="B Zar" pitchFamily="2" charset="-78"/>
                        </a:rPr>
                        <a:t>‌</a:t>
                      </a:r>
                      <a:r>
                        <a:rPr lang="ar-SA" sz="1400" dirty="0" smtClean="0">
                          <a:cs typeface="B Zar" pitchFamily="2" charset="-78"/>
                        </a:rPr>
                        <a:t>ایران در دوران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 و نقش  سیستم لجستیکی(پشتیبانی و آمادی) نیروی هوائی ارتش جمهوری اسلامی ایران در</a:t>
                      </a:r>
                      <a:r>
                        <a:rPr lang="fa-IR" sz="1400" dirty="0" smtClean="0">
                          <a:cs typeface="B Zar" pitchFamily="2" charset="-78"/>
                        </a:rPr>
                        <a:t>هریک از عملیات‌های عمده</a:t>
                      </a:r>
                      <a:r>
                        <a:rPr lang="ar-SA" sz="1400" dirty="0" smtClean="0">
                          <a:cs typeface="B Zar" pitchFamily="2" charset="-78"/>
                        </a:rPr>
                        <a:t> دوران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51</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685800" y="609600"/>
          <a:ext cx="7940297" cy="5730240"/>
        </p:xfrm>
        <a:graphic>
          <a:graphicData uri="http://schemas.openxmlformats.org/drawingml/2006/table">
            <a:tbl>
              <a:tblPr firstRow="1" bandRow="1">
                <a:tableStyleId>{5C22544A-7EE6-4342-B048-85BDC9FD1C3A}</a:tableStyleId>
              </a:tblPr>
              <a:tblGrid>
                <a:gridCol w="538037"/>
                <a:gridCol w="1035040"/>
                <a:gridCol w="5982906"/>
                <a:gridCol w="384314"/>
              </a:tblGrid>
              <a:tr h="228600">
                <a:tc gridSpan="4">
                  <a:txBody>
                    <a:bodyPr/>
                    <a:lstStyle/>
                    <a:p>
                      <a:pPr algn="ctr"/>
                      <a:r>
                        <a:rPr kumimoji="0" lang="fa-IR" sz="2000" b="1" kern="1200" dirty="0" smtClean="0">
                          <a:ln>
                            <a:solidFill>
                              <a:schemeClr val="tx1"/>
                            </a:solidFill>
                          </a:ln>
                          <a:solidFill>
                            <a:srgbClr val="C00000"/>
                          </a:solidFill>
                          <a:latin typeface="+mn-lt"/>
                          <a:ea typeface="+mn-ea"/>
                          <a:cs typeface="+mn-cs"/>
                        </a:rPr>
                        <a:t>نقش قرارگاههای عمده، یگان‌های رزمی، پشتیبانی رزمی و پشتیبانی خدمات رزمی نیروهای مسلح در هشت سال دفاع مقدس(177 عنوان)  </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289560">
                <a:tc gridSpan="4">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1400" b="1" dirty="0" smtClean="0">
                          <a:solidFill>
                            <a:srgbClr val="FF0000"/>
                          </a:solidFill>
                          <a:cs typeface="B Zar" pitchFamily="2" charset="-78"/>
                        </a:rPr>
                        <a:t>نقش قرارگاه‌های عمده، یگان</a:t>
                      </a:r>
                      <a:r>
                        <a:rPr lang="fa-IR" sz="1400" b="1" baseline="0" dirty="0" smtClean="0">
                          <a:solidFill>
                            <a:srgbClr val="FF0000"/>
                          </a:solidFill>
                          <a:cs typeface="B Zar" pitchFamily="2" charset="-78"/>
                        </a:rPr>
                        <a:t>‌های رزمی، پشتیبانی رزمی و پشتیبانی خدمات رزمی ارتش جمهوری اسلامی ایران در 8سال دفاع مقدس</a:t>
                      </a:r>
                      <a:r>
                        <a:rPr kumimoji="0" lang="fa-IR" sz="1400" kern="1200" dirty="0" smtClean="0">
                          <a:ln>
                            <a:solidFill>
                              <a:schemeClr val="tx1"/>
                            </a:solidFill>
                          </a:ln>
                          <a:solidFill>
                            <a:srgbClr val="00B050"/>
                          </a:solidFill>
                          <a:latin typeface="+mn-lt"/>
                          <a:ea typeface="+mn-ea"/>
                          <a:cs typeface="B Zar" pitchFamily="2" charset="-78"/>
                        </a:rPr>
                        <a:t> </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b="1" kern="1200" dirty="0" smtClean="0">
                          <a:ln>
                            <a:solidFill>
                              <a:schemeClr val="tx1"/>
                            </a:solidFill>
                          </a:ln>
                          <a:solidFill>
                            <a:srgbClr val="00B050"/>
                          </a:solidFill>
                          <a:latin typeface="+mn-lt"/>
                          <a:ea typeface="+mn-ea"/>
                          <a:cs typeface="B Zar" pitchFamily="2" charset="-78"/>
                        </a:rPr>
                        <a:t>(نیروی دریایی ارتش جمهوری اسلامی ایران)</a:t>
                      </a:r>
                    </a:p>
                  </a:txBody>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tcPr>
                </a:tc>
              </a:tr>
              <a:tr h="289560">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37580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fa-IR" sz="1400" kern="1200" dirty="0" smtClean="0">
                        <a:solidFill>
                          <a:schemeClr val="dk1"/>
                        </a:solidFill>
                        <a:latin typeface="+mn-lt"/>
                        <a:ea typeface="+mn-ea"/>
                        <a:cs typeface="B Zar" pitchFamily="2" charset="-78"/>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قرارگاه عملیاتی گروه رزمی 422 </a:t>
                      </a:r>
                      <a:r>
                        <a:rPr lang="ar-SA" sz="1400" dirty="0" smtClean="0">
                          <a:cs typeface="B Zar" pitchFamily="2" charset="-78"/>
                        </a:rPr>
                        <a:t>نیروی</a:t>
                      </a:r>
                      <a:r>
                        <a:rPr lang="fa-IR" sz="1400" dirty="0" smtClean="0">
                          <a:cs typeface="B Zar" pitchFamily="2" charset="-78"/>
                        </a:rPr>
                        <a:t> دریائی </a:t>
                      </a:r>
                      <a:r>
                        <a:rPr lang="ar-SA" sz="1400" dirty="0" smtClean="0">
                          <a:cs typeface="B Zar" pitchFamily="2" charset="-78"/>
                        </a:rPr>
                        <a:t>ارتش جمهوری اسلامی ایران در دوران 8 ساله دفاع مقدس.</a:t>
                      </a:r>
                      <a:endParaRPr lang="en-US" sz="1400" dirty="0" smtClean="0">
                        <a:cs typeface="B Z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قرارگاه عملیاتی گروه رزمی 422 </a:t>
                      </a:r>
                      <a:r>
                        <a:rPr lang="ar-SA" sz="1400" dirty="0" smtClean="0">
                          <a:cs typeface="B Zar" pitchFamily="2" charset="-78"/>
                        </a:rPr>
                        <a:t>نیروی </a:t>
                      </a:r>
                      <a:r>
                        <a:rPr lang="fa-IR" sz="1400" dirty="0" smtClean="0">
                          <a:cs typeface="B Zar" pitchFamily="2" charset="-78"/>
                        </a:rPr>
                        <a:t>دریائی </a:t>
                      </a:r>
                      <a:r>
                        <a:rPr lang="ar-SA" sz="1400" dirty="0" smtClean="0">
                          <a:cs typeface="B Zar" pitchFamily="2" charset="-78"/>
                        </a:rPr>
                        <a:t>ارتش جمهوری اسلامی ایران در </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52</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580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fa-IR" sz="1400" kern="1200" dirty="0" smtClean="0">
                        <a:solidFill>
                          <a:schemeClr val="dk1"/>
                        </a:solidFill>
                        <a:latin typeface="+mn-lt"/>
                        <a:ea typeface="+mn-ea"/>
                        <a:cs typeface="B Zar" pitchFamily="2" charset="-78"/>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منطقه </a:t>
                      </a:r>
                      <a:r>
                        <a:rPr lang="fa-IR" sz="1400" dirty="0" smtClean="0">
                          <a:cs typeface="B Zar" pitchFamily="2" charset="-78"/>
                        </a:rPr>
                        <a:t>یک</a:t>
                      </a:r>
                      <a:r>
                        <a:rPr lang="ar-SA" sz="1400" dirty="0" smtClean="0">
                          <a:cs typeface="B Zar" pitchFamily="2" charset="-78"/>
                        </a:rPr>
                        <a:t>م دریائی نیروی دریایی ارتش جمهوری اسلامی ایران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منطقه </a:t>
                      </a:r>
                      <a:r>
                        <a:rPr lang="fa-IR" sz="1400" dirty="0" smtClean="0">
                          <a:cs typeface="B Zar" pitchFamily="2" charset="-78"/>
                        </a:rPr>
                        <a:t>یک</a:t>
                      </a:r>
                      <a:r>
                        <a:rPr lang="ar-SA" sz="1400" dirty="0" smtClean="0">
                          <a:cs typeface="B Zar" pitchFamily="2" charset="-78"/>
                        </a:rPr>
                        <a:t>م دریائی نیروی دریایی ارتش جمهوری اسلامی ایران  در</a:t>
                      </a:r>
                      <a:r>
                        <a:rPr lang="fa-IR" sz="1400" dirty="0" smtClean="0">
                          <a:cs typeface="B Zar" pitchFamily="2" charset="-78"/>
                        </a:rPr>
                        <a:t>هریک از عملیات 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53</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fa-IR" sz="1400" kern="1200" dirty="0" smtClean="0">
                        <a:solidFill>
                          <a:schemeClr val="dk1"/>
                        </a:solidFill>
                        <a:latin typeface="+mn-lt"/>
                        <a:ea typeface="+mn-ea"/>
                        <a:cs typeface="B Zar" pitchFamily="2" charset="-78"/>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منطقه دوم دریائی نیروی دریایی ارتش جمهوری اسلامی ایران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منطقه دوم دریائی نیروی دریایی ارتش جمهوری اسلامی ایران  در</a:t>
                      </a:r>
                      <a:r>
                        <a:rPr lang="fa-IR" sz="1400" dirty="0" smtClean="0">
                          <a:cs typeface="B Zar" pitchFamily="2" charset="-78"/>
                        </a:rPr>
                        <a:t>هریک از عملیات 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a-IR" sz="1400" dirty="0" smtClean="0">
                          <a:cs typeface="B Zar" pitchFamily="2" charset="-78"/>
                        </a:rPr>
                        <a:t>54</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fa-IR" sz="1400" kern="1200" dirty="0" smtClean="0">
                        <a:solidFill>
                          <a:schemeClr val="dk1"/>
                        </a:solidFill>
                        <a:latin typeface="+mn-lt"/>
                        <a:ea typeface="+mn-ea"/>
                        <a:cs typeface="B Zar" pitchFamily="2" charset="-78"/>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منطقه سوم دریائی نیروی دریایی ارتش  جمهوری اسلامی ایران  دردوران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منطقه سوم دریائی نیروی دریایی ارتش  جمهوری اسلامی ایران  در</a:t>
                      </a:r>
                      <a:r>
                        <a:rPr lang="fa-IR" sz="1400" dirty="0" smtClean="0">
                          <a:cs typeface="B Zar" pitchFamily="2" charset="-78"/>
                        </a:rPr>
                        <a:t>هریک از عملیات 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55</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685800" y="685800"/>
          <a:ext cx="7940297" cy="5303520"/>
        </p:xfrm>
        <a:graphic>
          <a:graphicData uri="http://schemas.openxmlformats.org/drawingml/2006/table">
            <a:tbl>
              <a:tblPr firstRow="1" bandRow="1">
                <a:tableStyleId>{5C22544A-7EE6-4342-B048-85BDC9FD1C3A}</a:tableStyleId>
              </a:tblPr>
              <a:tblGrid>
                <a:gridCol w="538037"/>
                <a:gridCol w="1035040"/>
                <a:gridCol w="5982906"/>
                <a:gridCol w="384314"/>
              </a:tblGrid>
              <a:tr h="228600">
                <a:tc gridSpan="4">
                  <a:txBody>
                    <a:bodyPr/>
                    <a:lstStyle/>
                    <a:p>
                      <a:pPr algn="ctr"/>
                      <a:r>
                        <a:rPr kumimoji="0" lang="fa-IR" sz="2000" b="1" kern="1200" dirty="0" smtClean="0">
                          <a:ln>
                            <a:solidFill>
                              <a:schemeClr val="tx1"/>
                            </a:solidFill>
                          </a:ln>
                          <a:solidFill>
                            <a:srgbClr val="C00000"/>
                          </a:solidFill>
                          <a:latin typeface="+mn-lt"/>
                          <a:ea typeface="+mn-ea"/>
                          <a:cs typeface="+mn-cs"/>
                        </a:rPr>
                        <a:t>نقش قرارگاههای عمده، یگان‌های رزمی، پشتیبانی رزمی و پشتیبانی خدمات رزمی نیروهای مسلح در هشت سال دفاع مقدس(177 عنوان)  </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289560">
                <a:tc gridSpan="4">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1400" b="1" dirty="0" smtClean="0">
                          <a:solidFill>
                            <a:srgbClr val="FF0000"/>
                          </a:solidFill>
                          <a:cs typeface="B Zar" pitchFamily="2" charset="-78"/>
                        </a:rPr>
                        <a:t>نقش قرارگاه‌های عمده، یگان</a:t>
                      </a:r>
                      <a:r>
                        <a:rPr lang="fa-IR" sz="1400" b="1" baseline="0" dirty="0" smtClean="0">
                          <a:solidFill>
                            <a:srgbClr val="FF0000"/>
                          </a:solidFill>
                          <a:cs typeface="B Zar" pitchFamily="2" charset="-78"/>
                        </a:rPr>
                        <a:t>‌های رزمی، پشتیبانی رزمی و پشتیبانی خدمات رزمی ارتش جمهوری اسلامی ایران در 8سال دفاع مقدس</a:t>
                      </a:r>
                      <a:r>
                        <a:rPr kumimoji="0" lang="fa-IR" sz="1400" kern="1200" dirty="0" smtClean="0">
                          <a:ln>
                            <a:solidFill>
                              <a:schemeClr val="tx1"/>
                            </a:solidFill>
                          </a:ln>
                          <a:solidFill>
                            <a:srgbClr val="00B050"/>
                          </a:solidFill>
                          <a:latin typeface="+mn-lt"/>
                          <a:ea typeface="+mn-ea"/>
                          <a:cs typeface="B Zar" pitchFamily="2" charset="-78"/>
                        </a:rPr>
                        <a:t> </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b="1" kern="1200" dirty="0" smtClean="0">
                          <a:ln>
                            <a:solidFill>
                              <a:schemeClr val="tx1"/>
                            </a:solidFill>
                          </a:ln>
                          <a:solidFill>
                            <a:srgbClr val="00B050"/>
                          </a:solidFill>
                          <a:latin typeface="+mn-lt"/>
                          <a:ea typeface="+mn-ea"/>
                          <a:cs typeface="B Zar" pitchFamily="2" charset="-78"/>
                        </a:rPr>
                        <a:t>(نیروی دریایی ارتش جمهوری اسلامی ایران)</a:t>
                      </a:r>
                    </a:p>
                  </a:txBody>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tcPr>
                </a:tc>
              </a:tr>
              <a:tr h="289560">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286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fa-IR" sz="1400" kern="1200" dirty="0" smtClean="0">
                        <a:solidFill>
                          <a:schemeClr val="dk1"/>
                        </a:solidFill>
                        <a:latin typeface="+mn-lt"/>
                        <a:ea typeface="+mn-ea"/>
                        <a:cs typeface="B Zar" pitchFamily="2" charset="-78"/>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تفنگداران </a:t>
                      </a:r>
                      <a:r>
                        <a:rPr lang="ar-SA" sz="1400" dirty="0" smtClean="0">
                          <a:cs typeface="B Zar" pitchFamily="2" charset="-78"/>
                        </a:rPr>
                        <a:t>دریائی</a:t>
                      </a:r>
                      <a:r>
                        <a:rPr lang="fa-IR" sz="1400" dirty="0" smtClean="0">
                          <a:cs typeface="B Zar" pitchFamily="2" charset="-78"/>
                        </a:rPr>
                        <a:t> (تیپ تکاور)</a:t>
                      </a:r>
                      <a:r>
                        <a:rPr lang="ar-SA" sz="1400" dirty="0" smtClean="0">
                          <a:cs typeface="B Zar" pitchFamily="2" charset="-78"/>
                        </a:rPr>
                        <a:t> نیروی دریایی ارتش  جمهوری اسلامی ایران  دردوران 8</a:t>
                      </a:r>
                      <a:r>
                        <a:rPr lang="fa-IR" sz="1400" dirty="0" smtClean="0">
                          <a:cs typeface="B Zar" pitchFamily="2" charset="-78"/>
                        </a:rPr>
                        <a:t>‌</a:t>
                      </a:r>
                      <a:r>
                        <a:rPr lang="ar-SA" sz="1400" dirty="0" smtClean="0">
                          <a:cs typeface="B Zar" pitchFamily="2" charset="-78"/>
                        </a:rPr>
                        <a:t>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 تفنگداران </a:t>
                      </a:r>
                      <a:r>
                        <a:rPr lang="ar-SA" sz="1400" dirty="0" smtClean="0">
                          <a:cs typeface="B Zar" pitchFamily="2" charset="-78"/>
                        </a:rPr>
                        <a:t>دریائی</a:t>
                      </a:r>
                      <a:r>
                        <a:rPr lang="fa-IR" sz="1400" dirty="0" smtClean="0">
                          <a:cs typeface="B Zar" pitchFamily="2" charset="-78"/>
                        </a:rPr>
                        <a:t> (تیپ تکاور)</a:t>
                      </a:r>
                      <a:r>
                        <a:rPr lang="ar-SA" sz="1400" dirty="0" smtClean="0">
                          <a:cs typeface="B Zar" pitchFamily="2" charset="-78"/>
                        </a:rPr>
                        <a:t> نیروی دریایی ارتش  جمهوری اسلامی ایران  در</a:t>
                      </a:r>
                      <a:r>
                        <a:rPr lang="fa-IR" sz="1400" dirty="0" smtClean="0">
                          <a:cs typeface="B Zar" pitchFamily="2" charset="-78"/>
                        </a:rPr>
                        <a:t>هریک از عملیات 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56</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یگان هوادریای </a:t>
                      </a:r>
                      <a:r>
                        <a:rPr lang="ar-SA" sz="1400" dirty="0" smtClean="0">
                          <a:cs typeface="B Zar" pitchFamily="2" charset="-78"/>
                        </a:rPr>
                        <a:t>نیروی دریایی ارتش  جمهوری اسلامی ایران  دردوران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منطقه سوم دریائی نیروی دریایی ارتش  جمهوری اسلامی ایران  در</a:t>
                      </a:r>
                      <a:r>
                        <a:rPr lang="fa-IR" sz="1400" dirty="0" smtClean="0">
                          <a:cs typeface="B Zar" pitchFamily="2" charset="-78"/>
                        </a:rPr>
                        <a:t>هریک از عملیات 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57</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اداره بهداری </a:t>
                      </a:r>
                      <a:r>
                        <a:rPr lang="ar-SA" sz="1400" dirty="0" smtClean="0">
                          <a:cs typeface="B Zar" pitchFamily="2" charset="-78"/>
                        </a:rPr>
                        <a:t>نیروی </a:t>
                      </a:r>
                      <a:r>
                        <a:rPr lang="fa-IR" sz="1400" dirty="0" smtClean="0">
                          <a:cs typeface="B Zar" pitchFamily="2" charset="-78"/>
                        </a:rPr>
                        <a:t>دریائی </a:t>
                      </a:r>
                      <a:r>
                        <a:rPr lang="ar-SA" sz="1400" dirty="0" smtClean="0">
                          <a:cs typeface="B Zar" pitchFamily="2" charset="-78"/>
                        </a:rPr>
                        <a:t>ارتش  جمهوری اسلامی ایران  در دوران 8 ساله دفاع مقدس.</a:t>
                      </a:r>
                      <a:endParaRPr lang="en-US" sz="1400" dirty="0" smtClean="0">
                        <a:cs typeface="B Z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اداره بهداری </a:t>
                      </a:r>
                      <a:r>
                        <a:rPr lang="ar-SA" sz="1400" dirty="0" smtClean="0">
                          <a:cs typeface="B Zar" pitchFamily="2" charset="-78"/>
                        </a:rPr>
                        <a:t>نیروی </a:t>
                      </a:r>
                      <a:r>
                        <a:rPr lang="fa-IR" sz="1400" dirty="0" smtClean="0">
                          <a:cs typeface="B Zar" pitchFamily="2" charset="-78"/>
                        </a:rPr>
                        <a:t>دریائی </a:t>
                      </a:r>
                      <a:r>
                        <a:rPr lang="ar-SA" sz="1400" dirty="0" smtClean="0">
                          <a:cs typeface="B Zar" pitchFamily="2" charset="-78"/>
                        </a:rPr>
                        <a:t>ارتش  جمهوری اسلامی ایران  در </a:t>
                      </a:r>
                      <a:r>
                        <a:rPr lang="fa-IR" sz="1400" dirty="0" smtClean="0">
                          <a:cs typeface="B Zar" pitchFamily="2" charset="-78"/>
                        </a:rPr>
                        <a:t>هریک از عملیات 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58</a:t>
                      </a:r>
                      <a:endParaRPr lang="en-US" sz="1400" dirty="0" smtClean="0">
                        <a:cs typeface="B Zar" pitchFamily="2" charset="-78"/>
                      </a:endParaRPr>
                    </a:p>
                    <a:p>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fa-IR" sz="1400" kern="1200" dirty="0" smtClean="0">
                        <a:solidFill>
                          <a:schemeClr val="dk1"/>
                        </a:solidFill>
                        <a:latin typeface="+mn-lt"/>
                        <a:ea typeface="+mn-ea"/>
                        <a:cs typeface="B Zar" pitchFamily="2" charset="-78"/>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 و نقش سیستم لجستیکی(پشتیبانی و آمادی) نیروی دریائی ارتش جمهوری اسلامی ایران در دوران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 و نقش سیستم لجستیکی(پشتیبانی و آمادی) نیروی دریائی ارتش جمهوری اسلامی ایران در</a:t>
                      </a:r>
                      <a:r>
                        <a:rPr lang="fa-IR" sz="1400" dirty="0" smtClean="0">
                          <a:cs typeface="B Zar" pitchFamily="2" charset="-78"/>
                        </a:rPr>
                        <a:t> هریک از عملیات‌های عمده</a:t>
                      </a:r>
                      <a:r>
                        <a:rPr lang="en-US" sz="1400" dirty="0" smtClean="0">
                          <a:cs typeface="B Zar" pitchFamily="2" charset="-78"/>
                        </a:rPr>
                        <a:t> </a:t>
                      </a:r>
                      <a:r>
                        <a:rPr lang="ar-SA" sz="1400" dirty="0" smtClean="0">
                          <a:cs typeface="B Zar" pitchFamily="2" charset="-78"/>
                        </a:rPr>
                        <a:t> دوران </a:t>
                      </a:r>
                      <a:r>
                        <a:rPr lang="fa-IR" sz="1400" dirty="0" smtClean="0">
                          <a:cs typeface="B Zar" pitchFamily="2" charset="-78"/>
                        </a:rPr>
                        <a:t>8 ساله </a:t>
                      </a:r>
                      <a:r>
                        <a:rPr lang="ar-SA" sz="1400" dirty="0" smtClean="0">
                          <a:cs typeface="B Zar" pitchFamily="2" charset="-78"/>
                        </a:rPr>
                        <a:t>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59</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0" y="381000"/>
          <a:ext cx="8991600" cy="5699760"/>
        </p:xfrm>
        <a:graphic>
          <a:graphicData uri="http://schemas.openxmlformats.org/drawingml/2006/table">
            <a:tbl>
              <a:tblPr firstRow="1" bandRow="1">
                <a:tableStyleId>{5C22544A-7EE6-4342-B048-85BDC9FD1C3A}</a:tableStyleId>
              </a:tblPr>
              <a:tblGrid>
                <a:gridCol w="609274"/>
                <a:gridCol w="1076651"/>
                <a:gridCol w="6870479"/>
                <a:gridCol w="435196"/>
              </a:tblGrid>
              <a:tr h="228600">
                <a:tc gridSpan="4">
                  <a:txBody>
                    <a:bodyPr/>
                    <a:lstStyle/>
                    <a:p>
                      <a:pPr algn="ctr"/>
                      <a:r>
                        <a:rPr kumimoji="0" lang="fa-IR" sz="2000" b="1" kern="1200" dirty="0" smtClean="0">
                          <a:ln>
                            <a:solidFill>
                              <a:schemeClr val="tx1"/>
                            </a:solidFill>
                          </a:ln>
                          <a:solidFill>
                            <a:srgbClr val="C00000"/>
                          </a:solidFill>
                          <a:latin typeface="+mn-lt"/>
                          <a:ea typeface="+mn-ea"/>
                          <a:cs typeface="+mn-cs"/>
                        </a:rPr>
                        <a:t>نقش قرارگاههای عمده، یگان‌های رزمی، پشتیبانی رزمی و پشتیبانی خدمات رزمی نیروهای مسلح در هشت سال دفاع مقدس(177 عنوان)  </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289560">
                <a:tc gridSpan="4">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1400" b="1" dirty="0" smtClean="0">
                          <a:solidFill>
                            <a:srgbClr val="FF0000"/>
                          </a:solidFill>
                          <a:cs typeface="B Zar" pitchFamily="2" charset="-78"/>
                        </a:rPr>
                        <a:t>نقش قرارگاه‌های عمده، یگان</a:t>
                      </a:r>
                      <a:r>
                        <a:rPr lang="fa-IR" sz="1400" b="1" baseline="0" dirty="0" smtClean="0">
                          <a:solidFill>
                            <a:srgbClr val="FF0000"/>
                          </a:solidFill>
                          <a:cs typeface="B Zar" pitchFamily="2" charset="-78"/>
                        </a:rPr>
                        <a:t>‌های رزمی، پشتیبانی رزمی و پشتیبانی خدمات رزمی سپاه پاسداران انقلاب اسلامی در 8سال دفاع مقدس</a:t>
                      </a:r>
                      <a:r>
                        <a:rPr kumimoji="0" lang="fa-IR" sz="1400" kern="1200" dirty="0" smtClean="0">
                          <a:ln>
                            <a:solidFill>
                              <a:schemeClr val="tx1"/>
                            </a:solidFill>
                          </a:ln>
                          <a:solidFill>
                            <a:srgbClr val="00B050"/>
                          </a:solidFill>
                          <a:latin typeface="+mn-lt"/>
                          <a:ea typeface="+mn-ea"/>
                          <a:cs typeface="B Zar" pitchFamily="2" charset="-78"/>
                        </a:rPr>
                        <a:t> </a:t>
                      </a:r>
                    </a:p>
                  </a:txBody>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tcPr>
                </a:tc>
              </a:tr>
              <a:tr h="289560">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286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fa-IR" sz="1400" kern="1200" dirty="0" smtClean="0">
                        <a:solidFill>
                          <a:schemeClr val="dk1"/>
                        </a:solidFill>
                        <a:latin typeface="+mn-lt"/>
                        <a:ea typeface="+mn-ea"/>
                        <a:cs typeface="B Zar" pitchFamily="2" charset="-78"/>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قرارگاههای عملیاتی سپاه پاسداران انقلاب اسلامی(کربلا، امام علی، فتح، نصر، قدس، فجر، نجف،</a:t>
                      </a:r>
                      <a:r>
                        <a:rPr lang="fa-IR" sz="1400" baseline="0" dirty="0" smtClean="0">
                          <a:cs typeface="B Zar" pitchFamily="2" charset="-78"/>
                        </a:rPr>
                        <a:t> ثامن الائمه، نوح، رمضان، حمزه</a:t>
                      </a:r>
                      <a:r>
                        <a:rPr lang="fa-IR" sz="1400" dirty="0" smtClean="0">
                          <a:cs typeface="B Zar" pitchFamily="2" charset="-78"/>
                        </a:rPr>
                        <a:t> سیدالشهدا، مرکزی خاتم الانبیاء،</a:t>
                      </a:r>
                      <a:r>
                        <a:rPr lang="fa-IR" sz="1400" baseline="0" dirty="0" smtClean="0">
                          <a:cs typeface="B Zar" pitchFamily="2" charset="-78"/>
                        </a:rPr>
                        <a:t> نصرت، ظفر، حنُین، بدر، حدید</a:t>
                      </a:r>
                      <a:r>
                        <a:rPr lang="fa-IR" sz="1400" dirty="0" smtClean="0">
                          <a:cs typeface="B Zar" pitchFamily="2" charset="-78"/>
                        </a:rPr>
                        <a:t>)</a:t>
                      </a:r>
                      <a:r>
                        <a:rPr lang="ar-SA" sz="1400" dirty="0" smtClean="0">
                          <a:cs typeface="B Zar" pitchFamily="2" charset="-78"/>
                        </a:rPr>
                        <a:t> در دوران 8 ساله دفاع مقدس.</a:t>
                      </a:r>
                      <a:endParaRPr lang="en-US"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قرارگاههای عملیاتی سپاه پاسداران انقلاب اسلامی(کربلا، امام علی، فتح، نصر، قدس، فجر، نجف،</a:t>
                      </a:r>
                      <a:r>
                        <a:rPr lang="fa-IR" sz="1400" baseline="0" dirty="0" smtClean="0">
                          <a:cs typeface="B Zar" pitchFamily="2" charset="-78"/>
                        </a:rPr>
                        <a:t> ثامن الائمه، نوح، رمضان، حمزه</a:t>
                      </a:r>
                      <a:r>
                        <a:rPr lang="fa-IR" sz="1400" dirty="0" smtClean="0">
                          <a:cs typeface="B Zar" pitchFamily="2" charset="-78"/>
                        </a:rPr>
                        <a:t> سیدالشهدا، مرکزی خاتم الانبیاء،</a:t>
                      </a:r>
                      <a:r>
                        <a:rPr lang="fa-IR" sz="1400" baseline="0" dirty="0" smtClean="0">
                          <a:cs typeface="B Zar" pitchFamily="2" charset="-78"/>
                        </a:rPr>
                        <a:t> نصرت، ظفر، حُنین، بدر، حدید</a:t>
                      </a:r>
                      <a:r>
                        <a:rPr lang="fa-IR" sz="1400" dirty="0" smtClean="0">
                          <a:cs typeface="B Zar" pitchFamily="2" charset="-78"/>
                        </a:rPr>
                        <a:t>)</a:t>
                      </a:r>
                      <a:r>
                        <a:rPr lang="ar-SA" sz="1400" dirty="0" smtClean="0">
                          <a:cs typeface="B Zar" pitchFamily="2" charset="-78"/>
                        </a:rPr>
                        <a:t> در </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60</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لشکر 3  ویژه  سپاه پاسداران انقلاب اسلامی در دوران 8 ساله دفاع مقدس.</a:t>
                      </a:r>
                      <a:endParaRPr lang="fa-IR" sz="1400" dirty="0" smtClean="0">
                        <a:cs typeface="B Zar" pitchFamily="2" charset="-78"/>
                      </a:endParaRPr>
                    </a:p>
                    <a:p>
                      <a:r>
                        <a:rPr lang="fa-IR" sz="1400" dirty="0" smtClean="0">
                          <a:cs typeface="B Zar" pitchFamily="2" charset="-78"/>
                        </a:rPr>
                        <a:t>- </a:t>
                      </a:r>
                      <a:r>
                        <a:rPr lang="ar-SA" sz="1400" dirty="0" smtClean="0">
                          <a:cs typeface="B Zar" pitchFamily="2" charset="-78"/>
                        </a:rPr>
                        <a:t>بررسی تأثیرو نقش لشکر 3  ویژه  سپاه پاسداران انقلاب اسلامی در</a:t>
                      </a:r>
                      <a:r>
                        <a:rPr lang="fa-IR" sz="1400" dirty="0" smtClean="0">
                          <a:cs typeface="B Zar" pitchFamily="2" charset="-78"/>
                        </a:rPr>
                        <a:t>هریک از عملیات‌های عمده</a:t>
                      </a:r>
                      <a:r>
                        <a:rPr lang="fa-IR" sz="1400" baseline="0" dirty="0" smtClean="0">
                          <a:cs typeface="B Zar" pitchFamily="2" charset="-78"/>
                        </a:rPr>
                        <a:t> </a:t>
                      </a:r>
                      <a:r>
                        <a:rPr lang="ar-SA" sz="1400" dirty="0" smtClean="0">
                          <a:cs typeface="B Zar" pitchFamily="2" charset="-78"/>
                        </a:rPr>
                        <a:t>دوران 8 ساله دفاع مقدس.</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61</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لشکر 4 بعثت 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لشکر 4 بعثت سپاه پاسداران انقلاب اسلامی در </a:t>
                      </a:r>
                      <a:r>
                        <a:rPr lang="fa-IR" sz="1400" dirty="0" smtClean="0">
                          <a:cs typeface="B Zar" pitchFamily="2" charset="-78"/>
                        </a:rPr>
                        <a:t>هریک از عملیات 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62</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لشکر 5  نصر 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لشکر 5  نصر سپاه پاسداران انقلاب اسلامی در</a:t>
                      </a:r>
                      <a:r>
                        <a:rPr lang="fa-IR" sz="1400" dirty="0" smtClean="0">
                          <a:cs typeface="B Zar" pitchFamily="2" charset="-78"/>
                        </a:rPr>
                        <a:t>هریک از عملیات های عمده</a:t>
                      </a:r>
                      <a:r>
                        <a:rPr lang="en-US" sz="1400" dirty="0" smtClean="0">
                          <a:cs typeface="B Zar" pitchFamily="2" charset="-78"/>
                        </a:rPr>
                        <a:t> </a:t>
                      </a:r>
                      <a:r>
                        <a:rPr lang="ar-SA" sz="1400" dirty="0" smtClean="0">
                          <a:cs typeface="B Zar" pitchFamily="2" charset="-78"/>
                        </a:rPr>
                        <a:t> 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63</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لشکر 7 ولیعصر(عج)  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لشکر 7 ولیعصر(عج)  سپاه پاسداران انقلاب اسلامی در</a:t>
                      </a:r>
                      <a:r>
                        <a:rPr lang="fa-IR" sz="1400" dirty="0" smtClean="0">
                          <a:cs typeface="B Zar" pitchFamily="2" charset="-78"/>
                        </a:rPr>
                        <a:t>هریک از عملیات های عمده</a:t>
                      </a:r>
                      <a:r>
                        <a:rPr lang="en-US" sz="1400" dirty="0" smtClean="0">
                          <a:cs typeface="B Zar" pitchFamily="2" charset="-78"/>
                        </a:rPr>
                        <a:t> </a:t>
                      </a:r>
                      <a:r>
                        <a:rPr lang="ar-SA" sz="1400" dirty="0" smtClean="0">
                          <a:cs typeface="B Zar" pitchFamily="2" charset="-78"/>
                        </a:rPr>
                        <a:t> 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64</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007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لشکر 8 نجف اشرف سپاه پاسداران انقلاب اسلامی در دوران 8 ساله دفاع مقدس.</a:t>
                      </a:r>
                      <a:endParaRPr lang="fa-IR" sz="1400" dirty="0" smtClean="0">
                        <a:cs typeface="B Zar" pitchFamily="2" charset="-78"/>
                      </a:endParaRPr>
                    </a:p>
                    <a:p>
                      <a:r>
                        <a:rPr lang="fa-IR" sz="1400" dirty="0" smtClean="0">
                          <a:cs typeface="B Zar" pitchFamily="2" charset="-78"/>
                        </a:rPr>
                        <a:t>- </a:t>
                      </a:r>
                      <a:r>
                        <a:rPr lang="ar-SA" sz="1400" dirty="0" smtClean="0">
                          <a:cs typeface="B Zar" pitchFamily="2" charset="-78"/>
                        </a:rPr>
                        <a:t>بررسی تأثیرو نقش لشکر 8 نجف اشرف سپاه پاسداران انقلاب اسلامی در </a:t>
                      </a:r>
                      <a:r>
                        <a:rPr lang="fa-IR" sz="1400" dirty="0" smtClean="0">
                          <a:cs typeface="B Zar" pitchFamily="2" charset="-78"/>
                        </a:rPr>
                        <a:t>هریک از عملیات 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atin typeface="BZarBold"/>
                          <a:cs typeface="B Zar" pitchFamily="2" charset="-78"/>
                        </a:rPr>
                        <a:t>65</a:t>
                      </a:r>
                      <a:endParaRPr lang="en-US" sz="1400" dirty="0">
                        <a:latin typeface="BZarBold"/>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04800" y="304800"/>
          <a:ext cx="8534400" cy="5181600"/>
        </p:xfrm>
        <a:graphic>
          <a:graphicData uri="http://schemas.openxmlformats.org/drawingml/2006/table">
            <a:tbl>
              <a:tblPr firstRow="1" bandRow="1">
                <a:tableStyleId>{5C22544A-7EE6-4342-B048-85BDC9FD1C3A}</a:tableStyleId>
              </a:tblPr>
              <a:tblGrid>
                <a:gridCol w="578294"/>
                <a:gridCol w="1021906"/>
                <a:gridCol w="6521132"/>
                <a:gridCol w="413068"/>
              </a:tblGrid>
              <a:tr h="228600">
                <a:tc gridSpan="4">
                  <a:txBody>
                    <a:bodyPr/>
                    <a:lstStyle/>
                    <a:p>
                      <a:pPr algn="ctr"/>
                      <a:r>
                        <a:rPr kumimoji="0" lang="fa-IR" sz="2000" b="1" kern="1200" dirty="0" smtClean="0">
                          <a:ln>
                            <a:solidFill>
                              <a:schemeClr val="tx1"/>
                            </a:solidFill>
                          </a:ln>
                          <a:solidFill>
                            <a:srgbClr val="C00000"/>
                          </a:solidFill>
                          <a:latin typeface="+mn-lt"/>
                          <a:ea typeface="+mn-ea"/>
                          <a:cs typeface="+mn-cs"/>
                        </a:rPr>
                        <a:t>نقش قرارگاههای عمده، یگان‌های رزمی، پشتیبانی رزمی و پشتیبانی خدمات رزمی نیروهای مسلح در هشت سال دفاع مقدس(177 عنوان)  </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289560">
                <a:tc gridSpan="4">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1400" b="1" dirty="0" smtClean="0">
                          <a:solidFill>
                            <a:srgbClr val="FF0000"/>
                          </a:solidFill>
                          <a:cs typeface="B Zar" pitchFamily="2" charset="-78"/>
                        </a:rPr>
                        <a:t>نقش قرارگاه‌های عمده، یگان</a:t>
                      </a:r>
                      <a:r>
                        <a:rPr lang="fa-IR" sz="1400" b="1" baseline="0" dirty="0" smtClean="0">
                          <a:solidFill>
                            <a:srgbClr val="FF0000"/>
                          </a:solidFill>
                          <a:cs typeface="B Zar" pitchFamily="2" charset="-78"/>
                        </a:rPr>
                        <a:t>‌های رزمی، پشتیبانی رزمی و پشتیبانی خدمات رزمی سپاه پاسداران انقلاب اسلامی در 8سال دفاع مقدس</a:t>
                      </a:r>
                      <a:r>
                        <a:rPr kumimoji="0" lang="fa-IR" sz="1400" kern="1200" dirty="0" smtClean="0">
                          <a:ln>
                            <a:solidFill>
                              <a:schemeClr val="tx1"/>
                            </a:solidFill>
                          </a:ln>
                          <a:solidFill>
                            <a:srgbClr val="00B050"/>
                          </a:solidFill>
                          <a:latin typeface="+mn-lt"/>
                          <a:ea typeface="+mn-ea"/>
                          <a:cs typeface="B Zar" pitchFamily="2" charset="-78"/>
                        </a:rPr>
                        <a:t> </a:t>
                      </a:r>
                    </a:p>
                  </a:txBody>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tcPr>
                </a:tc>
              </a:tr>
              <a:tr h="289560">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286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لشکر 10 سیدالشهداء (ع) سپاه پاسداران انقلاب اسلامی در دوران 8 ساله دفاع مقدس.</a:t>
                      </a:r>
                      <a:endParaRPr lang="fa-IR" sz="1400" dirty="0" smtClean="0">
                        <a:cs typeface="B Z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لشکر 10 سیدالشهداء (ع) سپاه پاسداران انقلاب اسلامی در </a:t>
                      </a:r>
                      <a:r>
                        <a:rPr lang="fa-IR" sz="1400" dirty="0" smtClean="0">
                          <a:cs typeface="B Zar" pitchFamily="2" charset="-78"/>
                        </a:rPr>
                        <a:t>هریک از عملیات 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66</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لشکر 14 امام حسین(ع)  سپاه پاسداران انقلاب اسلامی در دوران 8 ساله دفاع مقدس.</a:t>
                      </a:r>
                      <a:endParaRPr lang="fa-IR" sz="1400" dirty="0" smtClean="0">
                        <a:cs typeface="B Z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لشکر 14 امام حسین(ع)  سپاه پاسداران انقلاب اسلامی در </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67</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لشکر 31 عاشورا 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لشکر 31 عاشورا سپاه پاسداران انقلاب اسلامی در </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68</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لشکر 41  ثارا... 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لشکر 41  ثارا... سپاه پاسداران انقلاب اسلامی در</a:t>
                      </a:r>
                      <a:r>
                        <a:rPr lang="fa-IR" sz="1400" dirty="0" smtClean="0">
                          <a:cs typeface="B Zar" pitchFamily="2" charset="-78"/>
                        </a:rPr>
                        <a:t>هریک از عملیات 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69</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لشکر 16  قدس 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لشکر 16  قدس 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70</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04800" y="609600"/>
          <a:ext cx="8473697" cy="5181600"/>
        </p:xfrm>
        <a:graphic>
          <a:graphicData uri="http://schemas.openxmlformats.org/drawingml/2006/table">
            <a:tbl>
              <a:tblPr firstRow="1" bandRow="1">
                <a:tableStyleId>{5C22544A-7EE6-4342-B048-85BDC9FD1C3A}</a:tableStyleId>
              </a:tblPr>
              <a:tblGrid>
                <a:gridCol w="574181"/>
                <a:gridCol w="1104570"/>
                <a:gridCol w="6384815"/>
                <a:gridCol w="410131"/>
              </a:tblGrid>
              <a:tr h="228600">
                <a:tc gridSpan="4">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fa-IR" sz="2000" b="1" kern="1200" dirty="0" smtClean="0">
                          <a:ln>
                            <a:solidFill>
                              <a:schemeClr val="tx1"/>
                            </a:solidFill>
                          </a:ln>
                          <a:solidFill>
                            <a:srgbClr val="C00000"/>
                          </a:solidFill>
                          <a:latin typeface="+mn-lt"/>
                          <a:ea typeface="+mn-ea"/>
                          <a:cs typeface="+mn-cs"/>
                        </a:rPr>
                        <a:t>نقش قرارگاههای عمده، یگان‌های رزمی، پشتیبانی رزمی و پشتیبانی خدمات رزمی نیروهای مسلح در هشت سال دفاع مقدس(177 عنوان)  </a:t>
                      </a:r>
                      <a:endParaRPr kumimoji="0" lang="en-US" sz="2000" b="1" kern="1200" dirty="0" smtClean="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289560">
                <a:tc gridSpan="4">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b="1" dirty="0" smtClean="0">
                          <a:solidFill>
                            <a:srgbClr val="FF0000"/>
                          </a:solidFill>
                          <a:cs typeface="B Zar" pitchFamily="2" charset="-78"/>
                        </a:rPr>
                        <a:t>نقش قرارگاه‌های عمده، یگان</a:t>
                      </a:r>
                      <a:r>
                        <a:rPr lang="fa-IR" sz="1400" b="1" baseline="0" dirty="0" smtClean="0">
                          <a:solidFill>
                            <a:srgbClr val="FF0000"/>
                          </a:solidFill>
                          <a:cs typeface="B Zar" pitchFamily="2" charset="-78"/>
                        </a:rPr>
                        <a:t>‌های رزمی، پشتیبانی رزمی و پشتیبانی خدمات رزمی سپاه پاسداران انقلاب اسلامی در 8سال دفاع مقدس</a:t>
                      </a:r>
                      <a:r>
                        <a:rPr kumimoji="0" lang="fa-IR" sz="1400" kern="1200" dirty="0" smtClean="0">
                          <a:ln>
                            <a:solidFill>
                              <a:schemeClr val="tx1"/>
                            </a:solidFill>
                          </a:ln>
                          <a:solidFill>
                            <a:srgbClr val="00B050"/>
                          </a:solidFill>
                          <a:latin typeface="+mn-lt"/>
                          <a:ea typeface="+mn-ea"/>
                          <a:cs typeface="B Zar" pitchFamily="2" charset="-78"/>
                        </a:rPr>
                        <a:t> </a:t>
                      </a:r>
                    </a:p>
                  </a:txBody>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tcPr>
                </a:tc>
              </a:tr>
              <a:tr h="289560">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286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لشکر 17 علی ابن ابیطالب(ع)  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لشکر 17 علی ابن ابیطالب(ع) 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71</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لشکر 19 فجر 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لشکر 19 فجر 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72</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لشکر 25 کربلا 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لشکر 25 کربلا سپاه پاسداران انقلاب اسلامی در</a:t>
                      </a:r>
                      <a:r>
                        <a:rPr lang="fa-IR" sz="1400" dirty="0" smtClean="0">
                          <a:cs typeface="B Zar" pitchFamily="2" charset="-78"/>
                        </a:rPr>
                        <a:t>هریک از عملیات‌های عمده</a:t>
                      </a:r>
                      <a:r>
                        <a:rPr lang="fa-IR" sz="1400" baseline="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73</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لشکر 27 محمد رسول ا... (ص) 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لشکر 27 محمد رسول ا... (ص) سپاه پاسداران انقلاب اسلامی در </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74</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لشکر </a:t>
                      </a:r>
                      <a:r>
                        <a:rPr lang="fa-IR" sz="1400" dirty="0" smtClean="0">
                          <a:cs typeface="B Zar" pitchFamily="2" charset="-78"/>
                        </a:rPr>
                        <a:t>32 </a:t>
                      </a:r>
                      <a:r>
                        <a:rPr lang="ar-SA" sz="1400" dirty="0" smtClean="0">
                          <a:cs typeface="B Zar" pitchFamily="2" charset="-78"/>
                        </a:rPr>
                        <a:t>انصارالحسین (ع)  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لشکر </a:t>
                      </a:r>
                      <a:r>
                        <a:rPr lang="fa-IR" sz="1400" dirty="0" smtClean="0">
                          <a:cs typeface="B Zar" pitchFamily="2" charset="-78"/>
                        </a:rPr>
                        <a:t>32 </a:t>
                      </a:r>
                      <a:r>
                        <a:rPr lang="ar-SA" sz="1400" dirty="0" smtClean="0">
                          <a:cs typeface="B Zar" pitchFamily="2" charset="-78"/>
                        </a:rPr>
                        <a:t>انصارالحسین (ع)  سپاه پاسداران انقلاب اسلامی در </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fa-IR"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75</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81000" y="685800"/>
          <a:ext cx="8534400" cy="5181600"/>
        </p:xfrm>
        <a:graphic>
          <a:graphicData uri="http://schemas.openxmlformats.org/drawingml/2006/table">
            <a:tbl>
              <a:tblPr firstRow="1" bandRow="1">
                <a:tableStyleId>{5C22544A-7EE6-4342-B048-85BDC9FD1C3A}</a:tableStyleId>
              </a:tblPr>
              <a:tblGrid>
                <a:gridCol w="578293"/>
                <a:gridCol w="1112484"/>
                <a:gridCol w="6430555"/>
                <a:gridCol w="413068"/>
              </a:tblGrid>
              <a:tr h="228600">
                <a:tc gridSpan="4">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fa-IR" sz="2000" b="1" kern="1200" dirty="0" smtClean="0">
                          <a:ln>
                            <a:solidFill>
                              <a:schemeClr val="tx1"/>
                            </a:solidFill>
                          </a:ln>
                          <a:solidFill>
                            <a:srgbClr val="C00000"/>
                          </a:solidFill>
                          <a:latin typeface="+mn-lt"/>
                          <a:ea typeface="+mn-ea"/>
                          <a:cs typeface="+mn-cs"/>
                        </a:rPr>
                        <a:t>نقش قرارگاههای عمده، یگان‌های رزمی، پشتیبانی رزمی و پشتیبانی خدمات رزمی نیروهای مسلح در هشت سال دفاع مقدس(177 عنوان)  </a:t>
                      </a:r>
                      <a:endParaRPr kumimoji="0" lang="en-US" sz="2000" b="1" kern="1200" dirty="0" smtClean="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289560">
                <a:tc gridSpan="4">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b="1" dirty="0" smtClean="0">
                          <a:solidFill>
                            <a:srgbClr val="FF0000"/>
                          </a:solidFill>
                          <a:cs typeface="B Zar" pitchFamily="2" charset="-78"/>
                        </a:rPr>
                        <a:t>نقش قرارگاه‌های عمده، یگان</a:t>
                      </a:r>
                      <a:r>
                        <a:rPr lang="fa-IR" sz="1400" b="1" baseline="0" dirty="0" smtClean="0">
                          <a:solidFill>
                            <a:srgbClr val="FF0000"/>
                          </a:solidFill>
                          <a:cs typeface="B Zar" pitchFamily="2" charset="-78"/>
                        </a:rPr>
                        <a:t>‌های رزمی، پشتیبانی رزمی و پشتیبانی خدمات رزمی سپاه پاسداران انقلاب اسلامی در 8سال دفاع مقدس</a:t>
                      </a:r>
                      <a:r>
                        <a:rPr kumimoji="0" lang="fa-IR" sz="1400" kern="1200" dirty="0" smtClean="0">
                          <a:ln>
                            <a:solidFill>
                              <a:schemeClr val="tx1"/>
                            </a:solidFill>
                          </a:ln>
                          <a:solidFill>
                            <a:srgbClr val="00B050"/>
                          </a:solidFill>
                          <a:latin typeface="+mn-lt"/>
                          <a:ea typeface="+mn-ea"/>
                          <a:cs typeface="B Zar" pitchFamily="2" charset="-78"/>
                        </a:rPr>
                        <a:t> </a:t>
                      </a:r>
                    </a:p>
                  </a:txBody>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tcPr>
                </a:tc>
              </a:tr>
              <a:tr h="289560">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لشکر </a:t>
                      </a:r>
                      <a:r>
                        <a:rPr lang="fa-IR" sz="1400" dirty="0" smtClean="0">
                          <a:cs typeface="B Zar" pitchFamily="2" charset="-78"/>
                        </a:rPr>
                        <a:t>6 ویژه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لشکر </a:t>
                      </a:r>
                      <a:r>
                        <a:rPr lang="fa-IR" sz="1400" dirty="0" smtClean="0">
                          <a:cs typeface="B Zar" pitchFamily="2" charset="-78"/>
                        </a:rPr>
                        <a:t>6 ویژه </a:t>
                      </a:r>
                      <a:r>
                        <a:rPr lang="ar-SA" sz="1400" dirty="0" smtClean="0">
                          <a:cs typeface="B Zar" pitchFamily="2" charset="-78"/>
                        </a:rPr>
                        <a:t>سپاه پاسداران انقلاب اسلامی در </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76</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لشکر </a:t>
                      </a:r>
                      <a:r>
                        <a:rPr lang="fa-IR" sz="1400" dirty="0" smtClean="0">
                          <a:cs typeface="B Zar" pitchFamily="2" charset="-78"/>
                        </a:rPr>
                        <a:t>9 بدر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لشکر </a:t>
                      </a:r>
                      <a:r>
                        <a:rPr lang="fa-IR" sz="1400" dirty="0" smtClean="0">
                          <a:cs typeface="B Zar" pitchFamily="2" charset="-78"/>
                        </a:rPr>
                        <a:t>9 بدر </a:t>
                      </a:r>
                      <a:r>
                        <a:rPr lang="ar-SA" sz="1400" dirty="0" smtClean="0">
                          <a:cs typeface="B Zar" pitchFamily="2" charset="-78"/>
                        </a:rPr>
                        <a:t>سپاه پاسداران انقلاب اسلامی در </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77</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لشکر </a:t>
                      </a:r>
                      <a:r>
                        <a:rPr lang="fa-IR" sz="1400" dirty="0" smtClean="0">
                          <a:cs typeface="B Zar" pitchFamily="2" charset="-78"/>
                        </a:rPr>
                        <a:t>11 امیرالمؤمنین</a:t>
                      </a:r>
                      <a:r>
                        <a:rPr lang="ar-SA" sz="1400" dirty="0" smtClean="0">
                          <a:cs typeface="B Zar" pitchFamily="2" charset="-78"/>
                        </a:rPr>
                        <a:t>(ع)  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لشکر </a:t>
                      </a:r>
                      <a:r>
                        <a:rPr lang="fa-IR" sz="1400" dirty="0" smtClean="0">
                          <a:cs typeface="B Zar" pitchFamily="2" charset="-78"/>
                        </a:rPr>
                        <a:t>11 امیرالمؤمنین</a:t>
                      </a:r>
                      <a:r>
                        <a:rPr lang="ar-SA" sz="1400" dirty="0" smtClean="0">
                          <a:cs typeface="B Zar" pitchFamily="2" charset="-78"/>
                        </a:rPr>
                        <a:t>(ع)  سپاه پاسداران انقلاب اسلامی در </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78</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لشکر </a:t>
                      </a:r>
                      <a:r>
                        <a:rPr lang="fa-IR" sz="1400" dirty="0" smtClean="0">
                          <a:cs typeface="B Zar" pitchFamily="2" charset="-78"/>
                        </a:rPr>
                        <a:t>22 پیاده</a:t>
                      </a:r>
                      <a:r>
                        <a:rPr lang="fa-IR" sz="1400" baseline="0" dirty="0" smtClean="0">
                          <a:cs typeface="B Zar" pitchFamily="2" charset="-78"/>
                        </a:rPr>
                        <a:t> بیت المقدس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لشکر </a:t>
                      </a:r>
                      <a:r>
                        <a:rPr lang="fa-IR" sz="1400" dirty="0" smtClean="0">
                          <a:cs typeface="B Zar" pitchFamily="2" charset="-78"/>
                        </a:rPr>
                        <a:t>22 پیاده بیت المقدس</a:t>
                      </a:r>
                      <a:r>
                        <a:rPr lang="ar-SA" sz="1400" dirty="0" smtClean="0">
                          <a:cs typeface="B Zar" pitchFamily="2" charset="-78"/>
                        </a:rPr>
                        <a:t> سپاه پاسداران انقلاب اسلامی در </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79</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لشکر </a:t>
                      </a:r>
                      <a:r>
                        <a:rPr lang="fa-IR" sz="1400" dirty="0" smtClean="0">
                          <a:cs typeface="B Zar" pitchFamily="2" charset="-78"/>
                        </a:rPr>
                        <a:t>28 روح اله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لشکر </a:t>
                      </a:r>
                      <a:r>
                        <a:rPr lang="fa-IR" sz="1400" dirty="0" smtClean="0">
                          <a:cs typeface="B Zar" pitchFamily="2" charset="-78"/>
                        </a:rPr>
                        <a:t>28 روح اله </a:t>
                      </a:r>
                      <a:r>
                        <a:rPr lang="ar-SA" sz="1400" dirty="0" smtClean="0">
                          <a:cs typeface="B Zar" pitchFamily="2" charset="-78"/>
                        </a:rPr>
                        <a:t>سپاه پاسداران انقلاب اسلامی در </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80</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esmellahe_rahmane_rahim_20091228_1217065557.jpg"/>
          <p:cNvPicPr>
            <a:picLocks noChangeAspect="1"/>
          </p:cNvPicPr>
          <p:nvPr/>
        </p:nvPicPr>
        <p:blipFill>
          <a:blip r:embed="rId2" cstate="print"/>
          <a:stretch>
            <a:fillRect/>
          </a:stretch>
        </p:blipFill>
        <p:spPr>
          <a:xfrm>
            <a:off x="1143000" y="1461568"/>
            <a:ext cx="7696200" cy="4056736"/>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04800" y="304800"/>
          <a:ext cx="8534400" cy="5181600"/>
        </p:xfrm>
        <a:graphic>
          <a:graphicData uri="http://schemas.openxmlformats.org/drawingml/2006/table">
            <a:tbl>
              <a:tblPr firstRow="1" bandRow="1">
                <a:tableStyleId>{5C22544A-7EE6-4342-B048-85BDC9FD1C3A}</a:tableStyleId>
              </a:tblPr>
              <a:tblGrid>
                <a:gridCol w="578293"/>
                <a:gridCol w="1112484"/>
                <a:gridCol w="6430555"/>
                <a:gridCol w="413068"/>
              </a:tblGrid>
              <a:tr h="228600">
                <a:tc gridSpan="4">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fa-IR" sz="2000" b="1" kern="1200" dirty="0" smtClean="0">
                          <a:ln>
                            <a:solidFill>
                              <a:schemeClr val="tx1"/>
                            </a:solidFill>
                          </a:ln>
                          <a:solidFill>
                            <a:srgbClr val="C00000"/>
                          </a:solidFill>
                          <a:latin typeface="+mn-lt"/>
                          <a:ea typeface="+mn-ea"/>
                          <a:cs typeface="+mn-cs"/>
                        </a:rPr>
                        <a:t>نقش قرارگاههای عمده، یگان‌های رزمی، پشتیبانی رزمی و پشتیبانی خدمات رزمی نیروهای مسلح در هشت سال دفاع مقدس(177 عنوان)  </a:t>
                      </a:r>
                      <a:endParaRPr kumimoji="0" lang="en-US" sz="2000" b="1" kern="1200" dirty="0" smtClean="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289560">
                <a:tc gridSpan="4">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b="1" dirty="0" smtClean="0">
                          <a:solidFill>
                            <a:srgbClr val="FF0000"/>
                          </a:solidFill>
                          <a:cs typeface="B Zar" pitchFamily="2" charset="-78"/>
                        </a:rPr>
                        <a:t>نقش قرارگاه‌های عمده، یگان</a:t>
                      </a:r>
                      <a:r>
                        <a:rPr lang="fa-IR" sz="1400" b="1" baseline="0" dirty="0" smtClean="0">
                          <a:solidFill>
                            <a:srgbClr val="FF0000"/>
                          </a:solidFill>
                          <a:cs typeface="B Zar" pitchFamily="2" charset="-78"/>
                        </a:rPr>
                        <a:t>‌های رزمی، پشتیبانی رزمی و پشتیبانی خدمات رزمی سپاه پاسداران انقلاب اسلامی در 8سال دفاع مقدس</a:t>
                      </a:r>
                      <a:r>
                        <a:rPr kumimoji="0" lang="fa-IR" sz="1400" kern="1200" dirty="0" smtClean="0">
                          <a:ln>
                            <a:solidFill>
                              <a:schemeClr val="tx1"/>
                            </a:solidFill>
                          </a:ln>
                          <a:solidFill>
                            <a:srgbClr val="00B050"/>
                          </a:solidFill>
                          <a:latin typeface="+mn-lt"/>
                          <a:ea typeface="+mn-ea"/>
                          <a:cs typeface="B Zar" pitchFamily="2" charset="-78"/>
                        </a:rPr>
                        <a:t> </a:t>
                      </a:r>
                    </a:p>
                  </a:txBody>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tcPr>
                </a:tc>
              </a:tr>
              <a:tr h="289560">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لشکر </a:t>
                      </a:r>
                      <a:r>
                        <a:rPr lang="fa-IR" sz="1400" dirty="0" smtClean="0">
                          <a:cs typeface="B Zar" pitchFamily="2" charset="-78"/>
                        </a:rPr>
                        <a:t>29 نبی اکرم (ص)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لشکر </a:t>
                      </a:r>
                      <a:r>
                        <a:rPr lang="fa-IR" sz="1400" dirty="0" smtClean="0">
                          <a:cs typeface="B Zar" pitchFamily="2" charset="-78"/>
                        </a:rPr>
                        <a:t>29 نبی اکرم(ص) </a:t>
                      </a:r>
                      <a:r>
                        <a:rPr lang="ar-SA" sz="1400" dirty="0" smtClean="0">
                          <a:cs typeface="B Zar" pitchFamily="2" charset="-78"/>
                        </a:rPr>
                        <a:t>سپاه پاسداران انقلاب اسلامی در </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81</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لشکر </a:t>
                      </a:r>
                      <a:r>
                        <a:rPr lang="fa-IR" sz="1400" dirty="0" smtClean="0">
                          <a:cs typeface="B Zar" pitchFamily="2" charset="-78"/>
                        </a:rPr>
                        <a:t>30 زرهی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لشکر </a:t>
                      </a:r>
                      <a:r>
                        <a:rPr lang="fa-IR" sz="1400" dirty="0" smtClean="0">
                          <a:cs typeface="B Zar" pitchFamily="2" charset="-78"/>
                        </a:rPr>
                        <a:t>30 زرهی </a:t>
                      </a:r>
                      <a:r>
                        <a:rPr lang="ar-SA" sz="1400" dirty="0" smtClean="0">
                          <a:cs typeface="B Zar" pitchFamily="2" charset="-78"/>
                        </a:rPr>
                        <a:t>سپاه پاسداران انقلاب اسلامی در </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82</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007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مستقل 18 الغدیر  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 18 الغدیر  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 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83</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531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 21 امام رضا (ع)  سپاه پاسداران انقلاب اسلامی در دوران 8 ساله دفاع مقدس</a:t>
                      </a:r>
                      <a:r>
                        <a:rPr lang="fa-IR" sz="1400" dirty="0" smtClean="0">
                          <a:cs typeface="B Zar" pitchFamily="2" charset="-78"/>
                        </a:rPr>
                        <a:t>.</a:t>
                      </a:r>
                    </a:p>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 21 امام رضا (ع)  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r>
                        <a:rPr lang="fa-IR" sz="1400" dirty="0" smtClean="0">
                          <a:cs typeface="B Zar" pitchFamily="2" charset="-78"/>
                        </a:rPr>
                        <a:t>.</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84</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531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33 </a:t>
                      </a:r>
                      <a:r>
                        <a:rPr lang="ar-SA" sz="1400" dirty="0" smtClean="0">
                          <a:cs typeface="B Zar" pitchFamily="2" charset="-78"/>
                        </a:rPr>
                        <a:t>المهدی (عج) سپاه پاسداران انقلاب اسلامی در دوران 8 ساله دفاع مقدس.</a:t>
                      </a:r>
                      <a:endParaRPr lang="fa-IR" sz="1400" dirty="0" smtClean="0">
                        <a:cs typeface="B Z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33 </a:t>
                      </a:r>
                      <a:r>
                        <a:rPr lang="ar-SA" sz="1400" dirty="0" smtClean="0">
                          <a:cs typeface="B Zar" pitchFamily="2" charset="-78"/>
                        </a:rPr>
                        <a:t>المهدی (عج) سپاه پاسداران انقلاب اسلامی در</a:t>
                      </a:r>
                      <a:r>
                        <a:rPr lang="fa-IR" sz="1400" dirty="0" smtClean="0">
                          <a:cs typeface="B Zar" pitchFamily="2" charset="-78"/>
                        </a:rPr>
                        <a:t>هریک از عملیات 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85</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81000" y="685800"/>
          <a:ext cx="8458200" cy="5181600"/>
        </p:xfrm>
        <a:graphic>
          <a:graphicData uri="http://schemas.openxmlformats.org/drawingml/2006/table">
            <a:tbl>
              <a:tblPr firstRow="1" bandRow="1">
                <a:tableStyleId>{5C22544A-7EE6-4342-B048-85BDC9FD1C3A}</a:tableStyleId>
              </a:tblPr>
              <a:tblGrid>
                <a:gridCol w="573130"/>
                <a:gridCol w="1102550"/>
                <a:gridCol w="6214330"/>
                <a:gridCol w="568190"/>
              </a:tblGrid>
              <a:tr h="228600">
                <a:tc gridSpan="4">
                  <a:txBody>
                    <a:bodyPr/>
                    <a:lstStyle/>
                    <a:p>
                      <a:pPr algn="ctr"/>
                      <a:r>
                        <a:rPr kumimoji="0" lang="fa-IR" sz="2000" b="1" kern="1200" dirty="0" smtClean="0">
                          <a:ln>
                            <a:solidFill>
                              <a:schemeClr val="tx1"/>
                            </a:solidFill>
                          </a:ln>
                          <a:solidFill>
                            <a:srgbClr val="C00000"/>
                          </a:solidFill>
                          <a:latin typeface="+mn-lt"/>
                          <a:ea typeface="+mn-ea"/>
                          <a:cs typeface="+mn-cs"/>
                        </a:rPr>
                        <a:t>نقش قرارگاههای عمده، یگان‌های رزمی، پشتیبانی رزمی و پشتیبانی خدمات رزمی نیروهای مسلح در هشت سال دفاع مقدس(177 عنوان)  </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289560">
                <a:tc gridSpan="4">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b="1" dirty="0" smtClean="0">
                          <a:solidFill>
                            <a:srgbClr val="FF0000"/>
                          </a:solidFill>
                          <a:cs typeface="B Zar" pitchFamily="2" charset="-78"/>
                        </a:rPr>
                        <a:t>نقش قرارگاه‌های عمده، یگان</a:t>
                      </a:r>
                      <a:r>
                        <a:rPr lang="fa-IR" sz="1400" b="1" baseline="0" dirty="0" smtClean="0">
                          <a:solidFill>
                            <a:srgbClr val="FF0000"/>
                          </a:solidFill>
                          <a:cs typeface="B Zar" pitchFamily="2" charset="-78"/>
                        </a:rPr>
                        <a:t>‌های رزمی، پشتیبانی رزمی و پشتیبانی خدمات رزمی سپاه پاسداران انقلاب اسلامی در 8سال دفاع مقدس</a:t>
                      </a:r>
                      <a:r>
                        <a:rPr kumimoji="0" lang="fa-IR" sz="1400" kern="1200" dirty="0" smtClean="0">
                          <a:ln>
                            <a:solidFill>
                              <a:schemeClr val="tx1"/>
                            </a:solidFill>
                          </a:ln>
                          <a:solidFill>
                            <a:srgbClr val="00B050"/>
                          </a:solidFill>
                          <a:latin typeface="+mn-lt"/>
                          <a:ea typeface="+mn-ea"/>
                          <a:cs typeface="B Zar" pitchFamily="2" charset="-78"/>
                        </a:rPr>
                        <a:t> </a:t>
                      </a:r>
                    </a:p>
                  </a:txBody>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tcPr>
                </a:tc>
              </a:tr>
              <a:tr h="289560">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325231">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مستقل 44  قمربنی هاشم (ع) سپاه پاسداران انقلاب اسلامی در دوران 8</a:t>
                      </a:r>
                      <a:r>
                        <a:rPr lang="fa-IR" sz="1400" dirty="0" smtClean="0">
                          <a:cs typeface="B Zar" pitchFamily="2" charset="-78"/>
                        </a:rPr>
                        <a:t>‌</a:t>
                      </a:r>
                      <a:r>
                        <a:rPr lang="ar-SA" sz="1400" dirty="0" smtClean="0">
                          <a:cs typeface="B Zar" pitchFamily="2" charset="-78"/>
                        </a:rPr>
                        <a:t>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 44  قمربنی هاشم (ع)  سپاه پاسداران انقلاب اسلامی در </a:t>
                      </a:r>
                      <a:r>
                        <a:rPr lang="fa-IR" sz="1400" dirty="0" smtClean="0">
                          <a:cs typeface="B Zar" pitchFamily="2" charset="-78"/>
                        </a:rPr>
                        <a:t>هریک از عملیات 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86</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580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مستقل 48  فتح   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 48  فتح   سپاه پاسداران انقلاب اسلامی در </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87</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مستقل 57  ابوالفضل (ع)   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 57  ابوالفضل (ع) 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88</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 </a:t>
                      </a:r>
                      <a:r>
                        <a:rPr lang="ar-SA" sz="1400" dirty="0" smtClean="0">
                          <a:cs typeface="B Zar" pitchFamily="2" charset="-78"/>
                        </a:rPr>
                        <a:t>بررسی تأثیرو نقش تیپ مستقل </a:t>
                      </a:r>
                      <a:r>
                        <a:rPr lang="fa-IR" sz="1400" dirty="0" smtClean="0">
                          <a:cs typeface="B Zar" pitchFamily="2" charset="-78"/>
                        </a:rPr>
                        <a:t> 12 پیاده قائم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12 پیاده قائم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r>
                        <a:rPr lang="fa-IR" sz="1400" dirty="0" smtClean="0">
                          <a:cs typeface="B Zar" pitchFamily="2" charset="-78"/>
                        </a:rPr>
                        <a:t>                     </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89</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115 امام حسن(ع)</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115 امام حسن</a:t>
                      </a:r>
                      <a:r>
                        <a:rPr lang="ar-SA" sz="1400" dirty="0" smtClean="0">
                          <a:cs typeface="B Zar" pitchFamily="2" charset="-78"/>
                        </a:rPr>
                        <a:t>(ع) 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90</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28600" y="762000"/>
          <a:ext cx="8458200" cy="5181600"/>
        </p:xfrm>
        <a:graphic>
          <a:graphicData uri="http://schemas.openxmlformats.org/drawingml/2006/table">
            <a:tbl>
              <a:tblPr firstRow="1" bandRow="1">
                <a:tableStyleId>{5C22544A-7EE6-4342-B048-85BDC9FD1C3A}</a:tableStyleId>
              </a:tblPr>
              <a:tblGrid>
                <a:gridCol w="573130"/>
                <a:gridCol w="1102550"/>
                <a:gridCol w="6214330"/>
                <a:gridCol w="568190"/>
              </a:tblGrid>
              <a:tr h="228600">
                <a:tc gridSpan="4">
                  <a:txBody>
                    <a:bodyPr/>
                    <a:lstStyle/>
                    <a:p>
                      <a:pPr algn="ctr"/>
                      <a:r>
                        <a:rPr kumimoji="0" lang="fa-IR" sz="2000" b="1" kern="1200" dirty="0" smtClean="0">
                          <a:ln>
                            <a:solidFill>
                              <a:schemeClr val="tx1"/>
                            </a:solidFill>
                          </a:ln>
                          <a:solidFill>
                            <a:srgbClr val="C00000"/>
                          </a:solidFill>
                          <a:latin typeface="+mn-lt"/>
                          <a:ea typeface="+mn-ea"/>
                          <a:cs typeface="+mn-cs"/>
                        </a:rPr>
                        <a:t>نقش قرارگاههای عمده، یگان‌های رزمی، پشتیبانی رزمی و پشتیبانی خدمات رزمی نیروهای مسلح در هشت سال دفاع مقدس(177 عنوان)  </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289560">
                <a:tc gridSpan="4">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b="1" dirty="0" smtClean="0">
                          <a:solidFill>
                            <a:srgbClr val="FF0000"/>
                          </a:solidFill>
                          <a:cs typeface="B Zar" pitchFamily="2" charset="-78"/>
                        </a:rPr>
                        <a:t>نقش قرارگاه‌های عمده، یگان</a:t>
                      </a:r>
                      <a:r>
                        <a:rPr lang="fa-IR" sz="1400" b="1" baseline="0" dirty="0" smtClean="0">
                          <a:solidFill>
                            <a:srgbClr val="FF0000"/>
                          </a:solidFill>
                          <a:cs typeface="B Zar" pitchFamily="2" charset="-78"/>
                        </a:rPr>
                        <a:t>‌های رزمی، پشتیبانی رزمی و پشتیبانی خدمات رزمی سپاه پاسداران انقلاب اسلامی در 8سال دفاع مقدس</a:t>
                      </a:r>
                      <a:r>
                        <a:rPr kumimoji="0" lang="fa-IR" sz="1400" kern="1200" dirty="0" smtClean="0">
                          <a:ln>
                            <a:solidFill>
                              <a:schemeClr val="tx1"/>
                            </a:solidFill>
                          </a:ln>
                          <a:solidFill>
                            <a:srgbClr val="00B050"/>
                          </a:solidFill>
                          <a:latin typeface="+mn-lt"/>
                          <a:ea typeface="+mn-ea"/>
                          <a:cs typeface="B Zar" pitchFamily="2" charset="-78"/>
                        </a:rPr>
                        <a:t> </a:t>
                      </a:r>
                    </a:p>
                  </a:txBody>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tcPr>
                </a:tc>
              </a:tr>
              <a:tr h="289560">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زرهی 20 رمضان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زرهی 20 رمضان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91</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22 بدر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 22 بدر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92</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29 بیت المقدس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29 بیت المقدس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93</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30 پیاده هرمزگان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30 پیاده هرمزگان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94</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34 امام سجاد</a:t>
                      </a:r>
                      <a:r>
                        <a:rPr lang="ar-SA" sz="1400" dirty="0" smtClean="0">
                          <a:cs typeface="B Zar" pitchFamily="2" charset="-78"/>
                        </a:rPr>
                        <a:t>(ع) 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34 امام سجاد</a:t>
                      </a:r>
                      <a:r>
                        <a:rPr lang="ar-SA" sz="1400" dirty="0" smtClean="0">
                          <a:cs typeface="B Zar" pitchFamily="2" charset="-78"/>
                        </a:rPr>
                        <a:t>(ع) 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95</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81000" y="762000"/>
          <a:ext cx="8458200" cy="5181600"/>
        </p:xfrm>
        <a:graphic>
          <a:graphicData uri="http://schemas.openxmlformats.org/drawingml/2006/table">
            <a:tbl>
              <a:tblPr firstRow="1" bandRow="1">
                <a:tableStyleId>{5C22544A-7EE6-4342-B048-85BDC9FD1C3A}</a:tableStyleId>
              </a:tblPr>
              <a:tblGrid>
                <a:gridCol w="573130"/>
                <a:gridCol w="1102550"/>
                <a:gridCol w="6214330"/>
                <a:gridCol w="568190"/>
              </a:tblGrid>
              <a:tr h="228600">
                <a:tc gridSpan="4">
                  <a:txBody>
                    <a:bodyPr/>
                    <a:lstStyle/>
                    <a:p>
                      <a:pPr algn="ctr"/>
                      <a:r>
                        <a:rPr kumimoji="0" lang="fa-IR" sz="2000" b="1" kern="1200" dirty="0" smtClean="0">
                          <a:ln>
                            <a:solidFill>
                              <a:schemeClr val="tx1"/>
                            </a:solidFill>
                          </a:ln>
                          <a:solidFill>
                            <a:srgbClr val="C00000"/>
                          </a:solidFill>
                          <a:latin typeface="+mn-lt"/>
                          <a:ea typeface="+mn-ea"/>
                          <a:cs typeface="+mn-cs"/>
                        </a:rPr>
                        <a:t>نقش قرارگاههای عمده، یگان‌های رزمی، پشتیبانی رزمی و پشتیبانی خدمات رزمی نیروهای مسلح در هشت سال دفاع مقدس(177 عنوان)  </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289560">
                <a:tc gridSpan="4">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b="1" dirty="0" smtClean="0">
                          <a:solidFill>
                            <a:srgbClr val="FF0000"/>
                          </a:solidFill>
                          <a:cs typeface="B Zar" pitchFamily="2" charset="-78"/>
                        </a:rPr>
                        <a:t>نقش قرارگاه‌های عمده، یگان</a:t>
                      </a:r>
                      <a:r>
                        <a:rPr lang="fa-IR" sz="1400" b="1" baseline="0" dirty="0" smtClean="0">
                          <a:solidFill>
                            <a:srgbClr val="FF0000"/>
                          </a:solidFill>
                          <a:cs typeface="B Zar" pitchFamily="2" charset="-78"/>
                        </a:rPr>
                        <a:t>‌های رزمی، پشتیبانی رزمی و پشتیبانی خدمات رزمی سپاه پاسداران انقلاب اسلامی در 8سال دفاع مقدس</a:t>
                      </a:r>
                      <a:r>
                        <a:rPr kumimoji="0" lang="fa-IR" sz="1400" kern="1200" dirty="0" smtClean="0">
                          <a:ln>
                            <a:solidFill>
                              <a:schemeClr val="tx1"/>
                            </a:solidFill>
                          </a:ln>
                          <a:solidFill>
                            <a:srgbClr val="00B050"/>
                          </a:solidFill>
                          <a:latin typeface="+mn-lt"/>
                          <a:ea typeface="+mn-ea"/>
                          <a:cs typeface="B Zar" pitchFamily="2" charset="-78"/>
                        </a:rPr>
                        <a:t> </a:t>
                      </a:r>
                    </a:p>
                  </a:txBody>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tcPr>
                </a:tc>
              </a:tr>
              <a:tr h="289560">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a:t>
                      </a:r>
                      <a:r>
                        <a:rPr lang="fa-IR" sz="1400" dirty="0" smtClean="0">
                          <a:cs typeface="B Zar" pitchFamily="2" charset="-78"/>
                        </a:rPr>
                        <a:t> </a:t>
                      </a:r>
                      <a:r>
                        <a:rPr lang="ar-SA" sz="1400" dirty="0" smtClean="0">
                          <a:cs typeface="B Zar" pitchFamily="2" charset="-78"/>
                        </a:rPr>
                        <a:t> </a:t>
                      </a:r>
                      <a:r>
                        <a:rPr lang="fa-IR" sz="1400" dirty="0" smtClean="0">
                          <a:cs typeface="B Zar" pitchFamily="2" charset="-78"/>
                        </a:rPr>
                        <a:t>36 انصارالمهدی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 36 انصارالمهدی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96</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37 نور</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37  نور</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97</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38 مکانیزه ذوالفقار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38 مکانیزه ذوالفقار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98</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13 رعد( موشکی)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13 رعد(موشکی)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99</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28 زرهی صفر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28 زرهی صفر</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100</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81000" y="838200"/>
          <a:ext cx="8458200" cy="5181600"/>
        </p:xfrm>
        <a:graphic>
          <a:graphicData uri="http://schemas.openxmlformats.org/drawingml/2006/table">
            <a:tbl>
              <a:tblPr firstRow="1" bandRow="1">
                <a:tableStyleId>{5C22544A-7EE6-4342-B048-85BDC9FD1C3A}</a:tableStyleId>
              </a:tblPr>
              <a:tblGrid>
                <a:gridCol w="573130"/>
                <a:gridCol w="1102550"/>
                <a:gridCol w="6214330"/>
                <a:gridCol w="568190"/>
              </a:tblGrid>
              <a:tr h="228600">
                <a:tc gridSpan="4">
                  <a:txBody>
                    <a:bodyPr/>
                    <a:lstStyle/>
                    <a:p>
                      <a:pPr algn="ctr"/>
                      <a:r>
                        <a:rPr kumimoji="0" lang="fa-IR" sz="2000" b="1" kern="1200" dirty="0" smtClean="0">
                          <a:ln>
                            <a:solidFill>
                              <a:schemeClr val="tx1"/>
                            </a:solidFill>
                          </a:ln>
                          <a:solidFill>
                            <a:srgbClr val="C00000"/>
                          </a:solidFill>
                          <a:latin typeface="+mn-lt"/>
                          <a:ea typeface="+mn-ea"/>
                          <a:cs typeface="+mn-cs"/>
                        </a:rPr>
                        <a:t>نقش قرارگاههای عمده، یگان‌های رزمی، پشتیبانی رزمی و پشتیبانی خدمات رزمی نیروهای مسلح در هشت سال دفاع مقدس(177 عنوان)  </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289560">
                <a:tc gridSpan="4">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b="1" dirty="0" smtClean="0">
                          <a:solidFill>
                            <a:srgbClr val="FF0000"/>
                          </a:solidFill>
                          <a:cs typeface="B Zar" pitchFamily="2" charset="-78"/>
                        </a:rPr>
                        <a:t>نقش قرارگاه‌های عمده، یگان</a:t>
                      </a:r>
                      <a:r>
                        <a:rPr lang="fa-IR" sz="1400" b="1" baseline="0" dirty="0" smtClean="0">
                          <a:solidFill>
                            <a:srgbClr val="FF0000"/>
                          </a:solidFill>
                          <a:cs typeface="B Zar" pitchFamily="2" charset="-78"/>
                        </a:rPr>
                        <a:t>‌های رزمی، پشتیبانی رزمی و پشتیبانی خدمات رزمی سپاه پاسداران انقلاب اسلامی در 8سال دفاع مقدس</a:t>
                      </a:r>
                      <a:r>
                        <a:rPr kumimoji="0" lang="fa-IR" sz="1400" kern="1200" dirty="0" smtClean="0">
                          <a:ln>
                            <a:solidFill>
                              <a:schemeClr val="tx1"/>
                            </a:solidFill>
                          </a:ln>
                          <a:solidFill>
                            <a:srgbClr val="00B050"/>
                          </a:solidFill>
                          <a:latin typeface="+mn-lt"/>
                          <a:ea typeface="+mn-ea"/>
                          <a:cs typeface="B Zar" pitchFamily="2" charset="-78"/>
                        </a:rPr>
                        <a:t> </a:t>
                      </a:r>
                    </a:p>
                  </a:txBody>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tcPr>
                </a:tc>
              </a:tr>
              <a:tr h="289560">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42 بعثت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42 بعثت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101</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43 بیت المقدس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43 بیت المقدس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102</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46 فجر</a:t>
                      </a:r>
                      <a:r>
                        <a:rPr lang="ar-SA" sz="1400" dirty="0" smtClean="0">
                          <a:cs typeface="B Zar" pitchFamily="2" charset="-78"/>
                        </a:rPr>
                        <a:t> 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46 فجر</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103</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49 حیدرکرار</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a:t>
                      </a:r>
                      <a:r>
                        <a:rPr lang="fa-IR" sz="1400" dirty="0" smtClean="0">
                          <a:cs typeface="B Zar" pitchFamily="2" charset="-78"/>
                        </a:rPr>
                        <a:t>49 حیدرکرار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104</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58 مالک اشتر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58 مالک اشتر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105</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81000" y="762000"/>
          <a:ext cx="8458200" cy="5181600"/>
        </p:xfrm>
        <a:graphic>
          <a:graphicData uri="http://schemas.openxmlformats.org/drawingml/2006/table">
            <a:tbl>
              <a:tblPr firstRow="1" bandRow="1">
                <a:tableStyleId>{5C22544A-7EE6-4342-B048-85BDC9FD1C3A}</a:tableStyleId>
              </a:tblPr>
              <a:tblGrid>
                <a:gridCol w="573130"/>
                <a:gridCol w="1102550"/>
                <a:gridCol w="6214330"/>
                <a:gridCol w="568190"/>
              </a:tblGrid>
              <a:tr h="228600">
                <a:tc gridSpan="4">
                  <a:txBody>
                    <a:bodyPr/>
                    <a:lstStyle/>
                    <a:p>
                      <a:pPr algn="ctr"/>
                      <a:r>
                        <a:rPr kumimoji="0" lang="fa-IR" sz="2000" b="1" kern="1200" dirty="0" smtClean="0">
                          <a:ln>
                            <a:solidFill>
                              <a:schemeClr val="tx1"/>
                            </a:solidFill>
                          </a:ln>
                          <a:solidFill>
                            <a:srgbClr val="C00000"/>
                          </a:solidFill>
                          <a:latin typeface="+mn-lt"/>
                          <a:ea typeface="+mn-ea"/>
                          <a:cs typeface="+mn-cs"/>
                        </a:rPr>
                        <a:t>نقش قرارگاههای عمده، یگان‌های رزمی، پشتیبانی رزمی و پشتیبانی خدمات رزمی نیروهای مسلح در هشت سال دفاع مقدس(177 عنوان)  </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289560">
                <a:tc gridSpan="4">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b="1" dirty="0" smtClean="0">
                          <a:solidFill>
                            <a:srgbClr val="FF0000"/>
                          </a:solidFill>
                          <a:cs typeface="B Zar" pitchFamily="2" charset="-78"/>
                        </a:rPr>
                        <a:t>نقش قرارگاه‌های عمده، یگان</a:t>
                      </a:r>
                      <a:r>
                        <a:rPr lang="fa-IR" sz="1400" b="1" baseline="0" dirty="0" smtClean="0">
                          <a:solidFill>
                            <a:srgbClr val="FF0000"/>
                          </a:solidFill>
                          <a:cs typeface="B Zar" pitchFamily="2" charset="-78"/>
                        </a:rPr>
                        <a:t>‌های رزمی، پشتیبانی رزمی و پشتیبانی خدمات رزمی سپاه پاسداران انقلاب اسلامی در 8سال دفاع مقدس</a:t>
                      </a:r>
                      <a:r>
                        <a:rPr kumimoji="0" lang="fa-IR" sz="1400" kern="1200" dirty="0" smtClean="0">
                          <a:ln>
                            <a:solidFill>
                              <a:schemeClr val="tx1"/>
                            </a:solidFill>
                          </a:ln>
                          <a:solidFill>
                            <a:srgbClr val="00B050"/>
                          </a:solidFill>
                          <a:latin typeface="+mn-lt"/>
                          <a:ea typeface="+mn-ea"/>
                          <a:cs typeface="B Zar" pitchFamily="2" charset="-78"/>
                        </a:rPr>
                        <a:t> </a:t>
                      </a:r>
                    </a:p>
                  </a:txBody>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tcPr>
                </a:tc>
              </a:tr>
              <a:tr h="289560">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65 هجرت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65 هجرت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106</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62 خیبر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62 خیبر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107</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66 ویژه هوابرد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66 ویژه هوابرد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108</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71 روح اله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71 روح اله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109</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72 محرم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72 محرم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110</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81000" y="838200"/>
          <a:ext cx="8458200" cy="5181600"/>
        </p:xfrm>
        <a:graphic>
          <a:graphicData uri="http://schemas.openxmlformats.org/drawingml/2006/table">
            <a:tbl>
              <a:tblPr firstRow="1" bandRow="1">
                <a:tableStyleId>{5C22544A-7EE6-4342-B048-85BDC9FD1C3A}</a:tableStyleId>
              </a:tblPr>
              <a:tblGrid>
                <a:gridCol w="573130"/>
                <a:gridCol w="1102550"/>
                <a:gridCol w="6214330"/>
                <a:gridCol w="568190"/>
              </a:tblGrid>
              <a:tr h="228600">
                <a:tc gridSpan="4">
                  <a:txBody>
                    <a:bodyPr/>
                    <a:lstStyle/>
                    <a:p>
                      <a:pPr algn="ctr"/>
                      <a:r>
                        <a:rPr kumimoji="0" lang="fa-IR" sz="2000" b="1" kern="1200" dirty="0" smtClean="0">
                          <a:ln>
                            <a:solidFill>
                              <a:schemeClr val="tx1"/>
                            </a:solidFill>
                          </a:ln>
                          <a:solidFill>
                            <a:srgbClr val="C00000"/>
                          </a:solidFill>
                          <a:latin typeface="+mn-lt"/>
                          <a:ea typeface="+mn-ea"/>
                          <a:cs typeface="+mn-cs"/>
                        </a:rPr>
                        <a:t>نقش قرارگاههای عمده، یگان‌های رزمی، پشتیبانی رزمی و پشتیبانی خدمات رزمی نیروهای مسلح در هشت سال دفاع مقدس(177 عنوان)  </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289560">
                <a:tc gridSpan="4">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b="1" dirty="0" smtClean="0">
                          <a:solidFill>
                            <a:srgbClr val="FF0000"/>
                          </a:solidFill>
                          <a:cs typeface="B Zar" pitchFamily="2" charset="-78"/>
                        </a:rPr>
                        <a:t>نقش قرارگاه‌های عمده، یگان</a:t>
                      </a:r>
                      <a:r>
                        <a:rPr lang="fa-IR" sz="1400" b="1" baseline="0" dirty="0" smtClean="0">
                          <a:solidFill>
                            <a:srgbClr val="FF0000"/>
                          </a:solidFill>
                          <a:cs typeface="B Zar" pitchFamily="2" charset="-78"/>
                        </a:rPr>
                        <a:t>‌های رزمی، پشتیبانی رزمی و پشتیبانی خدمات رزمی سپاه پاسداران انقلاب اسلامی در 8سال دفاع مقدس</a:t>
                      </a:r>
                      <a:r>
                        <a:rPr kumimoji="0" lang="fa-IR" sz="1400" kern="1200" dirty="0" smtClean="0">
                          <a:ln>
                            <a:solidFill>
                              <a:schemeClr val="tx1"/>
                            </a:solidFill>
                          </a:ln>
                          <a:solidFill>
                            <a:srgbClr val="00B050"/>
                          </a:solidFill>
                          <a:latin typeface="+mn-lt"/>
                          <a:ea typeface="+mn-ea"/>
                          <a:cs typeface="B Zar" pitchFamily="2" charset="-78"/>
                        </a:rPr>
                        <a:t> </a:t>
                      </a:r>
                    </a:p>
                  </a:txBody>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tcPr>
                </a:tc>
              </a:tr>
              <a:tr h="289560">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75 ظفر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75 ظفر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111</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59 مسلم ابن عقیل </a:t>
                      </a:r>
                      <a:r>
                        <a:rPr lang="ar-SA" sz="1400" dirty="0" smtClean="0">
                          <a:cs typeface="B Zar" pitchFamily="2" charset="-78"/>
                        </a:rPr>
                        <a:t>سپاه پاسداران انقلاب اسلامی در دوران 8ساله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59 مسلم ابن عقیل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112</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77 هجرت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77 هجرت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113</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82 پیاده صاحب الامر</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82 پیاده صاحب الامر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114</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85 موسی ابن جعفر</a:t>
                      </a:r>
                      <a:r>
                        <a:rPr lang="ar-SA" sz="1400" dirty="0" smtClean="0">
                          <a:cs typeface="B Zar" pitchFamily="2" charset="-78"/>
                        </a:rPr>
                        <a:t>(ع) 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85 موسی ابن جعفر</a:t>
                      </a:r>
                      <a:r>
                        <a:rPr lang="ar-SA" sz="1400" dirty="0" smtClean="0">
                          <a:cs typeface="B Zar" pitchFamily="2" charset="-78"/>
                        </a:rPr>
                        <a:t>(ع) 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115</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52400" y="533400"/>
          <a:ext cx="8458200" cy="5181600"/>
        </p:xfrm>
        <a:graphic>
          <a:graphicData uri="http://schemas.openxmlformats.org/drawingml/2006/table">
            <a:tbl>
              <a:tblPr firstRow="1" bandRow="1">
                <a:tableStyleId>{5C22544A-7EE6-4342-B048-85BDC9FD1C3A}</a:tableStyleId>
              </a:tblPr>
              <a:tblGrid>
                <a:gridCol w="573130"/>
                <a:gridCol w="1102550"/>
                <a:gridCol w="6214330"/>
                <a:gridCol w="568190"/>
              </a:tblGrid>
              <a:tr h="228600">
                <a:tc gridSpan="4">
                  <a:txBody>
                    <a:bodyPr/>
                    <a:lstStyle/>
                    <a:p>
                      <a:pPr algn="ctr"/>
                      <a:r>
                        <a:rPr kumimoji="0" lang="fa-IR" sz="2000" b="1" kern="1200" dirty="0" smtClean="0">
                          <a:ln>
                            <a:solidFill>
                              <a:schemeClr val="tx1"/>
                            </a:solidFill>
                          </a:ln>
                          <a:solidFill>
                            <a:srgbClr val="C00000"/>
                          </a:solidFill>
                          <a:latin typeface="+mn-lt"/>
                          <a:ea typeface="+mn-ea"/>
                          <a:cs typeface="+mn-cs"/>
                        </a:rPr>
                        <a:t>نقش قرارگاههای عمده، یگان‌های رزمی، پشتیبانی رزمی و پشتیبانی خدمات رزمی نیروهای مسلح در هشت سال دفاع مقدس(177 عنوان)  </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289560">
                <a:tc gridSpan="4">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b="1" dirty="0" smtClean="0">
                          <a:solidFill>
                            <a:srgbClr val="FF0000"/>
                          </a:solidFill>
                          <a:cs typeface="B Zar" pitchFamily="2" charset="-78"/>
                        </a:rPr>
                        <a:t>نقش قرارگاه‌های عمده، یگان</a:t>
                      </a:r>
                      <a:r>
                        <a:rPr lang="fa-IR" sz="1400" b="1" baseline="0" dirty="0" smtClean="0">
                          <a:solidFill>
                            <a:srgbClr val="FF0000"/>
                          </a:solidFill>
                          <a:cs typeface="B Zar" pitchFamily="2" charset="-78"/>
                        </a:rPr>
                        <a:t>‌های رزمی، پشتیبانی رزمی و پشتیبانی خدمات رزمی سپاه پاسداران انقلاب اسلامی در 8سال دفاع مقدس</a:t>
                      </a:r>
                      <a:r>
                        <a:rPr kumimoji="0" lang="fa-IR" sz="1400" kern="1200" dirty="0" smtClean="0">
                          <a:ln>
                            <a:solidFill>
                              <a:schemeClr val="tx1"/>
                            </a:solidFill>
                          </a:ln>
                          <a:solidFill>
                            <a:srgbClr val="00B050"/>
                          </a:solidFill>
                          <a:latin typeface="+mn-lt"/>
                          <a:ea typeface="+mn-ea"/>
                          <a:cs typeface="B Zar" pitchFamily="2" charset="-78"/>
                        </a:rPr>
                        <a:t> </a:t>
                      </a:r>
                    </a:p>
                  </a:txBody>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tcPr>
                </a:tc>
              </a:tr>
              <a:tr h="289560">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88 انصارالرضا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88 انصارالرضا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116</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91 بقیه الله</a:t>
                      </a:r>
                      <a:r>
                        <a:rPr lang="fa-IR" sz="1400" baseline="0" dirty="0" smtClean="0">
                          <a:cs typeface="B Zar" pitchFamily="2" charset="-78"/>
                        </a:rPr>
                        <a:t>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91 بقیه الله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117</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93 فاطمه الزهرا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93 فاطمه الزهرا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118</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95 کمیل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95 کمیل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119</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110 شهید بروجردی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110 شهید بروجردی</a:t>
                      </a:r>
                      <a:r>
                        <a:rPr lang="fa-IR" sz="1400" baseline="0" dirty="0" smtClean="0">
                          <a:cs typeface="B Zar" pitchFamily="2" charset="-78"/>
                        </a:rPr>
                        <a:t>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120</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04800" y="838200"/>
          <a:ext cx="8610601" cy="5181600"/>
        </p:xfrm>
        <a:graphic>
          <a:graphicData uri="http://schemas.openxmlformats.org/drawingml/2006/table">
            <a:tbl>
              <a:tblPr firstRow="1" bandRow="1">
                <a:tableStyleId>{5C22544A-7EE6-4342-B048-85BDC9FD1C3A}</a:tableStyleId>
              </a:tblPr>
              <a:tblGrid>
                <a:gridCol w="583457"/>
                <a:gridCol w="1122416"/>
                <a:gridCol w="6326300"/>
                <a:gridCol w="578428"/>
              </a:tblGrid>
              <a:tr h="228600">
                <a:tc gridSpan="4">
                  <a:txBody>
                    <a:bodyPr/>
                    <a:lstStyle/>
                    <a:p>
                      <a:pPr algn="ctr"/>
                      <a:r>
                        <a:rPr kumimoji="0" lang="fa-IR" sz="2000" b="1" kern="1200" dirty="0" smtClean="0">
                          <a:ln>
                            <a:solidFill>
                              <a:schemeClr val="tx1"/>
                            </a:solidFill>
                          </a:ln>
                          <a:solidFill>
                            <a:srgbClr val="C00000"/>
                          </a:solidFill>
                          <a:latin typeface="+mn-lt"/>
                          <a:ea typeface="+mn-ea"/>
                          <a:cs typeface="+mn-cs"/>
                        </a:rPr>
                        <a:t>نقش قرارگاههای عمده، یگان‌های رزمی، پشتیبانی رزمی و پشتیبانی خدمات رزمی نیروهای مسلح در هشت سال دفاع مقدس(177 عنوان)  </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289560">
                <a:tc gridSpan="4">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b="1" dirty="0" smtClean="0">
                          <a:solidFill>
                            <a:srgbClr val="FF0000"/>
                          </a:solidFill>
                          <a:cs typeface="B Zar" pitchFamily="2" charset="-78"/>
                        </a:rPr>
                        <a:t>نقش قرارگاه‌های عمده، یگان</a:t>
                      </a:r>
                      <a:r>
                        <a:rPr lang="fa-IR" sz="1400" b="1" baseline="0" dirty="0" smtClean="0">
                          <a:solidFill>
                            <a:srgbClr val="FF0000"/>
                          </a:solidFill>
                          <a:cs typeface="B Zar" pitchFamily="2" charset="-78"/>
                        </a:rPr>
                        <a:t>‌های رزمی، پشتیبانی رزمی و پشتیبانی خدمات رزمی سپاه پاسداران انقلاب اسلامی در 8سال دفاع مقدس</a:t>
                      </a:r>
                      <a:r>
                        <a:rPr kumimoji="0" lang="fa-IR" sz="1400" kern="1200" dirty="0" smtClean="0">
                          <a:ln>
                            <a:solidFill>
                              <a:schemeClr val="tx1"/>
                            </a:solidFill>
                          </a:ln>
                          <a:solidFill>
                            <a:srgbClr val="00B050"/>
                          </a:solidFill>
                          <a:latin typeface="+mn-lt"/>
                          <a:ea typeface="+mn-ea"/>
                          <a:cs typeface="B Zar" pitchFamily="2" charset="-78"/>
                        </a:rPr>
                        <a:t> </a:t>
                      </a:r>
                    </a:p>
                  </a:txBody>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tcPr>
                </a:tc>
              </a:tr>
              <a:tr h="289560">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110 پیاده سلمان فارسی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110 پیاده سلمان فارسی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121</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155 شهدا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155 شهدا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122</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201 ائمه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201 ائمه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123</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25 امام صادق(ع)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25 امام صادق(ع)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124</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حمزه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حمزه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125</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81000" y="762000"/>
          <a:ext cx="8458200" cy="5181600"/>
        </p:xfrm>
        <a:graphic>
          <a:graphicData uri="http://schemas.openxmlformats.org/drawingml/2006/table">
            <a:tbl>
              <a:tblPr firstRow="1" bandRow="1">
                <a:tableStyleId>{5C22544A-7EE6-4342-B048-85BDC9FD1C3A}</a:tableStyleId>
              </a:tblPr>
              <a:tblGrid>
                <a:gridCol w="573130"/>
                <a:gridCol w="1102550"/>
                <a:gridCol w="6214330"/>
                <a:gridCol w="568190"/>
              </a:tblGrid>
              <a:tr h="228600">
                <a:tc gridSpan="4">
                  <a:txBody>
                    <a:bodyPr/>
                    <a:lstStyle/>
                    <a:p>
                      <a:pPr algn="ctr"/>
                      <a:r>
                        <a:rPr kumimoji="0" lang="fa-IR" sz="2000" b="1" kern="1200" dirty="0" smtClean="0">
                          <a:ln>
                            <a:solidFill>
                              <a:schemeClr val="tx1"/>
                            </a:solidFill>
                          </a:ln>
                          <a:solidFill>
                            <a:srgbClr val="C00000"/>
                          </a:solidFill>
                          <a:latin typeface="+mn-lt"/>
                          <a:ea typeface="+mn-ea"/>
                          <a:cs typeface="+mn-cs"/>
                        </a:rPr>
                        <a:t>نقش قرارگاههای عمده، یگان‌های رزمی، پشتیبانی رزمی و پشتیبانی خدمات رزمی نیروهای مسلح در هشت سال دفاع مقدس(177 عنوان)  </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289560">
                <a:tc gridSpan="4">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b="1" dirty="0" smtClean="0">
                          <a:solidFill>
                            <a:srgbClr val="FF0000"/>
                          </a:solidFill>
                          <a:cs typeface="B Zar" pitchFamily="2" charset="-78"/>
                        </a:rPr>
                        <a:t>نقش قرارگاه‌های عمده، یگان</a:t>
                      </a:r>
                      <a:r>
                        <a:rPr lang="fa-IR" sz="1400" b="1" baseline="0" dirty="0" smtClean="0">
                          <a:solidFill>
                            <a:srgbClr val="FF0000"/>
                          </a:solidFill>
                          <a:cs typeface="B Zar" pitchFamily="2" charset="-78"/>
                        </a:rPr>
                        <a:t>‌های رزمی، پشتیبانی رزمی و پشتیبانی خدمات رزمی سپاه پاسداران انقلاب اسلامی در 8سال دفاع مقدس</a:t>
                      </a:r>
                      <a:r>
                        <a:rPr kumimoji="0" lang="fa-IR" sz="1400" kern="1200" dirty="0" smtClean="0">
                          <a:ln>
                            <a:solidFill>
                              <a:schemeClr val="tx1"/>
                            </a:solidFill>
                          </a:ln>
                          <a:solidFill>
                            <a:srgbClr val="00B050"/>
                          </a:solidFill>
                          <a:latin typeface="+mn-lt"/>
                          <a:ea typeface="+mn-ea"/>
                          <a:cs typeface="B Zar" pitchFamily="2" charset="-78"/>
                        </a:rPr>
                        <a:t> </a:t>
                      </a:r>
                    </a:p>
                  </a:txBody>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tcPr>
                </a:tc>
              </a:tr>
              <a:tr h="289560">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100 انصارالرسول(ص)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100 انصارالرسول(ص)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126</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105 قدس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105 قدس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127</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مستقل</a:t>
                      </a:r>
                      <a:r>
                        <a:rPr lang="fa-IR" sz="1400" dirty="0" smtClean="0">
                          <a:cs typeface="B Zar" pitchFamily="2" charset="-78"/>
                        </a:rPr>
                        <a:t> میثم تمار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میثم تمار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128</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امامت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امامت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129</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 مکه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 مکه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130</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3276600" y="304800"/>
            <a:ext cx="2475358" cy="33855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dirty="0" smtClean="0">
                <a:ln>
                  <a:noFill/>
                </a:ln>
                <a:solidFill>
                  <a:srgbClr val="FF0000"/>
                </a:solidFill>
                <a:effectLst/>
                <a:latin typeface="BZarBold"/>
                <a:ea typeface="Calibri" pitchFamily="34" charset="0"/>
                <a:cs typeface="B Zar" pitchFamily="2" charset="-78"/>
              </a:rPr>
              <a:t>موضوعات پژوهشی دفاع مقدس</a:t>
            </a:r>
            <a:endParaRPr kumimoji="0" lang="fa-IR" sz="2000" b="0" i="0" u="none" strike="noStrike" cap="none" normalizeH="0" baseline="0" dirty="0" smtClean="0">
              <a:ln>
                <a:noFill/>
              </a:ln>
              <a:solidFill>
                <a:srgbClr val="FF0000"/>
              </a:solidFill>
              <a:effectLst/>
              <a:latin typeface="Arial" pitchFamily="34" charset="0"/>
              <a:cs typeface="Arial" pitchFamily="34" charset="0"/>
            </a:endParaRPr>
          </a:p>
        </p:txBody>
      </p:sp>
      <p:sp>
        <p:nvSpPr>
          <p:cNvPr id="8" name="Rectangle 7"/>
          <p:cNvSpPr/>
          <p:nvPr/>
        </p:nvSpPr>
        <p:spPr>
          <a:xfrm>
            <a:off x="2667000" y="762000"/>
            <a:ext cx="5211683" cy="369332"/>
          </a:xfrm>
          <a:prstGeom prst="rect">
            <a:avLst/>
          </a:prstGeom>
        </p:spPr>
        <p:txBody>
          <a:bodyPr wrap="none">
            <a:spAutoFit/>
          </a:bodyPr>
          <a:lstStyle/>
          <a:p>
            <a:r>
              <a:rPr lang="ar-SA" dirty="0" smtClean="0">
                <a:cs typeface="B Zar" pitchFamily="2" charset="-78"/>
              </a:rPr>
              <a:t>تهيه و تنظيم</a:t>
            </a:r>
            <a:r>
              <a:rPr lang="fa-IR" dirty="0" smtClean="0">
                <a:cs typeface="B Zar" pitchFamily="2" charset="-78"/>
              </a:rPr>
              <a:t>:معاونت </a:t>
            </a:r>
            <a:r>
              <a:rPr lang="ar-SA" dirty="0" smtClean="0">
                <a:cs typeface="B Zar" pitchFamily="2" charset="-78"/>
              </a:rPr>
              <a:t>پژوهش </a:t>
            </a:r>
            <a:r>
              <a:rPr lang="fa-IR" dirty="0" smtClean="0">
                <a:cs typeface="B Zar" pitchFamily="2" charset="-78"/>
              </a:rPr>
              <a:t>و مطالعات </a:t>
            </a:r>
            <a:r>
              <a:rPr lang="ar-SA" dirty="0" smtClean="0">
                <a:cs typeface="B Zar" pitchFamily="2" charset="-78"/>
              </a:rPr>
              <a:t>موزه</a:t>
            </a:r>
            <a:r>
              <a:rPr lang="fa-IR" dirty="0" smtClean="0">
                <a:cs typeface="B Zar" pitchFamily="2" charset="-78"/>
              </a:rPr>
              <a:t> انقلاب اسلامی و </a:t>
            </a:r>
            <a:r>
              <a:rPr lang="ar-SA" dirty="0" smtClean="0">
                <a:cs typeface="B Zar" pitchFamily="2" charset="-78"/>
              </a:rPr>
              <a:t>دفاع </a:t>
            </a:r>
            <a:r>
              <a:rPr lang="ar-SA" dirty="0" smtClean="0">
                <a:cs typeface="B Zar" pitchFamily="2" charset="-78"/>
              </a:rPr>
              <a:t>مقدس</a:t>
            </a:r>
            <a:endParaRPr lang="en-US" dirty="0">
              <a:cs typeface="B Zar" pitchFamily="2" charset="-78"/>
            </a:endParaRPr>
          </a:p>
        </p:txBody>
      </p:sp>
      <p:sp>
        <p:nvSpPr>
          <p:cNvPr id="9" name="TextBox 8"/>
          <p:cNvSpPr txBox="1"/>
          <p:nvPr/>
        </p:nvSpPr>
        <p:spPr>
          <a:xfrm>
            <a:off x="1447800" y="1219200"/>
            <a:ext cx="7315200" cy="4278094"/>
          </a:xfrm>
          <a:prstGeom prst="rect">
            <a:avLst/>
          </a:prstGeom>
          <a:noFill/>
        </p:spPr>
        <p:txBody>
          <a:bodyPr wrap="square" rtlCol="0">
            <a:spAutoFit/>
          </a:bodyPr>
          <a:lstStyle/>
          <a:p>
            <a:pPr algn="just" rtl="1"/>
            <a:r>
              <a:rPr lang="ar-SA" sz="1600" dirty="0" smtClean="0">
                <a:cs typeface="B Zar" pitchFamily="2" charset="-78"/>
              </a:rPr>
              <a:t>از جمله اقدامات اوليه و ضروري جهت تحقيق و پژوهش در هر مبحث علمي و تخصصي، آگاهي محقق نسبت به تحقيقات انجام شده و در دست اقدام در آن زمينه مي باشد و از همين رو است كه اكثر نهادهاي دانشگاهي و تحقيقاتي، آخرين آمار مقالا ت و تحقيقات صورت گرفته خود را به صورت مستمر منتشر نموده و در اختيار دانشجويان و محققين قرار مي دهند. امروزه در عصر ارتباطات، دامنه اين آگاهي بخشي چنان گسترده شده است كه نه تنها به جهت اطلاع از وضعيت كارهاي صورت گرفته بلكه بيشتر به جهت تعيين موضوعات مورد نظر برای تحقيق و پژوهش و تبيين موضوعات جديد در هر زمينه از بانك هاي اطلاعاتي استفاده مي شود</a:t>
            </a:r>
            <a:r>
              <a:rPr lang="en-US" sz="1600" dirty="0" smtClean="0">
                <a:cs typeface="B Zar" pitchFamily="2" charset="-78"/>
              </a:rPr>
              <a:t>. </a:t>
            </a:r>
            <a:r>
              <a:rPr lang="fa-IR" sz="1600" dirty="0" smtClean="0">
                <a:cs typeface="B Zar" pitchFamily="2" charset="-78"/>
              </a:rPr>
              <a:t> </a:t>
            </a:r>
            <a:r>
              <a:rPr lang="ar-SA" sz="1600" dirty="0" smtClean="0">
                <a:cs typeface="B Zar" pitchFamily="2" charset="-78"/>
              </a:rPr>
              <a:t>هرچندکه تلاش هاي پرثمر و مفيدي تاكنون توسط محققين و دلسوزان، در امر تحقيق و پژوهش دوران دفاع مقدس صورت گرفته است و این تلاشها</a:t>
            </a:r>
            <a:r>
              <a:rPr lang="fa-IR" sz="1600" dirty="0" smtClean="0">
                <a:cs typeface="B Zar" pitchFamily="2" charset="-78"/>
              </a:rPr>
              <a:t> </a:t>
            </a:r>
            <a:r>
              <a:rPr lang="ar-SA" sz="1600" dirty="0" smtClean="0">
                <a:cs typeface="B Zar" pitchFamily="2" charset="-78"/>
              </a:rPr>
              <a:t>هم به نوبه خود ارزشمند مي باشد اما بايد پذيرفت كه به واسطه عدم وجود يك بانك اطلاعاتي جامع و كامل در اين حوزه و به تبع عدم تعيين موضوعات پژوهشي مورد نياز و تعيين اولويت هاي آن، بسياري از محققين با مشكل انتخاب موضوع در اين زمينه مواجه هستندكه اين مسأله را مي توان از وجود عناوين تكراري و گاهاً مشابه در ليست مقالات نوشته شده و مراجعه مكرر محققين و دانشجويان به سازمان هاي مربوطه جهت انتخاب موضوع براي پايان نامه هاي خود به دست آورد</a:t>
            </a:r>
            <a:r>
              <a:rPr lang="en-US" sz="1600" dirty="0" smtClean="0">
                <a:cs typeface="B Zar" pitchFamily="2" charset="-78"/>
              </a:rPr>
              <a:t>. </a:t>
            </a:r>
            <a:r>
              <a:rPr lang="ar-SA" sz="1600" dirty="0" smtClean="0">
                <a:cs typeface="B Zar" pitchFamily="2" charset="-78"/>
              </a:rPr>
              <a:t>نيازسنجي مستمر، ارزيابي مبادي پژوهشي دفاع مقدس با روش هاي مديريتي صحيح و تعيين اولويت هاي پژوهشي، از جنبه هاي ارزشمندي است كه تقويت عملكرد نظام تحقيقاتي كشور و ارتقاء تو ليد و اشاعه دانش و بهبود رفتار تعاملي بين محققان و مراكز فعال در حوزه جنگ </a:t>
            </a:r>
            <a:r>
              <a:rPr lang="fa-IR" sz="1600" dirty="0" smtClean="0">
                <a:cs typeface="B Zar" pitchFamily="2" charset="-78"/>
              </a:rPr>
              <a:t>تحمیلی </a:t>
            </a:r>
            <a:r>
              <a:rPr lang="ar-SA" sz="1600" dirty="0" smtClean="0">
                <a:cs typeface="B Zar" pitchFamily="2" charset="-78"/>
              </a:rPr>
              <a:t>هشت ساله را به دنبال خواهد داشت</a:t>
            </a:r>
            <a:r>
              <a:rPr lang="en-US" sz="1600" dirty="0" smtClean="0">
                <a:cs typeface="B Zar" pitchFamily="2" charset="-78"/>
              </a:rPr>
              <a:t>. </a:t>
            </a:r>
            <a:r>
              <a:rPr lang="ar-SA" sz="1600" dirty="0" smtClean="0">
                <a:cs typeface="B Zar" pitchFamily="2" charset="-78"/>
              </a:rPr>
              <a:t>بر همين اساس در باغ موزه دفاع مقدس تصمیم بر  این گرفته شد كه با جمع آوري موضوعات پژوهشي در زمينه هاي مختلف جنگ تحميلي، حركتي در جهت ايجادیک  بانك اطلاعاتي جامع در خصوص موضوعات پژوهشي مرتبط با دوران دفاع مقدس و تعيين اولويت هاي پژوهشي اين حوزه انجام گیرد</a:t>
            </a:r>
            <a:r>
              <a:rPr lang="en-US" sz="1600" dirty="0" smtClean="0">
                <a:cs typeface="B Zar" pitchFamily="2" charset="-78"/>
              </a:rPr>
              <a:t>.</a:t>
            </a:r>
            <a:endParaRPr lang="en-US" sz="1600" dirty="0">
              <a:cs typeface="B Zar" pitchFamily="2" charset="-78"/>
            </a:endParaRPr>
          </a:p>
        </p:txBody>
      </p:sp>
      <p:sp>
        <p:nvSpPr>
          <p:cNvPr id="10" name="TextBox 9"/>
          <p:cNvSpPr txBox="1"/>
          <p:nvPr/>
        </p:nvSpPr>
        <p:spPr>
          <a:xfrm>
            <a:off x="1371600" y="5562600"/>
            <a:ext cx="7391400" cy="830997"/>
          </a:xfrm>
          <a:prstGeom prst="rect">
            <a:avLst/>
          </a:prstGeom>
          <a:noFill/>
        </p:spPr>
        <p:txBody>
          <a:bodyPr wrap="square" rtlCol="0">
            <a:spAutoFit/>
          </a:bodyPr>
          <a:lstStyle/>
          <a:p>
            <a:pPr algn="just" rtl="1"/>
            <a:r>
              <a:rPr lang="ar-SA" sz="1600" dirty="0" smtClean="0">
                <a:cs typeface="B Zar" pitchFamily="2" charset="-78"/>
              </a:rPr>
              <a:t>لازم به ذكر است آنچه كه پيش رو داريد تنها گامي كوچك و ناقص در اين زمينه مي باشد و انتظار مي رود كه در آينده بتوانيم فهرست كاملي از موضوعات قابل تحقيق را بر اساس علوم دانشگاهي و حوزوي در اختيار علاقه مندان اين عرصه قرار بدهيم</a:t>
            </a:r>
            <a:r>
              <a:rPr lang="en-US" sz="1600" dirty="0" smtClean="0">
                <a:cs typeface="B Zar" pitchFamily="2" charset="-78"/>
              </a:rPr>
              <a:t>.</a:t>
            </a:r>
            <a:endParaRPr lang="en-US" sz="1600" dirty="0">
              <a:cs typeface="B Zar" pitchFamily="2" charset="-78"/>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81000" y="762000"/>
          <a:ext cx="8458200" cy="5181600"/>
        </p:xfrm>
        <a:graphic>
          <a:graphicData uri="http://schemas.openxmlformats.org/drawingml/2006/table">
            <a:tbl>
              <a:tblPr firstRow="1" bandRow="1">
                <a:tableStyleId>{5C22544A-7EE6-4342-B048-85BDC9FD1C3A}</a:tableStyleId>
              </a:tblPr>
              <a:tblGrid>
                <a:gridCol w="573130"/>
                <a:gridCol w="1102550"/>
                <a:gridCol w="6214330"/>
                <a:gridCol w="568190"/>
              </a:tblGrid>
              <a:tr h="228600">
                <a:tc gridSpan="4">
                  <a:txBody>
                    <a:bodyPr/>
                    <a:lstStyle/>
                    <a:p>
                      <a:pPr algn="ctr"/>
                      <a:r>
                        <a:rPr kumimoji="0" lang="fa-IR" sz="2000" b="1" kern="1200" dirty="0" smtClean="0">
                          <a:ln>
                            <a:solidFill>
                              <a:schemeClr val="tx1"/>
                            </a:solidFill>
                          </a:ln>
                          <a:solidFill>
                            <a:srgbClr val="C00000"/>
                          </a:solidFill>
                          <a:latin typeface="+mn-lt"/>
                          <a:ea typeface="+mn-ea"/>
                          <a:cs typeface="+mn-cs"/>
                        </a:rPr>
                        <a:t>نقش قرارگاههای عمده، یگان‌های رزمی، پشتیبانی رزمی و پشتیبانی خدمات رزمی نیروهای مسلح در هشت سال دفاع مقدس(177 عنوان)  </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289560">
                <a:tc gridSpan="4">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b="1" dirty="0" smtClean="0">
                          <a:solidFill>
                            <a:srgbClr val="FF0000"/>
                          </a:solidFill>
                          <a:cs typeface="B Zar" pitchFamily="2" charset="-78"/>
                        </a:rPr>
                        <a:t>نقش قرارگاه‌های عمده، یگان</a:t>
                      </a:r>
                      <a:r>
                        <a:rPr lang="fa-IR" sz="1400" b="1" baseline="0" dirty="0" smtClean="0">
                          <a:solidFill>
                            <a:srgbClr val="FF0000"/>
                          </a:solidFill>
                          <a:cs typeface="B Zar" pitchFamily="2" charset="-78"/>
                        </a:rPr>
                        <a:t>‌های رزمی، پشتیبانی رزمی و پشتیبانی خدمات رزمی سپاه پاسداران انقلاب اسلامی در 8سال دفاع مقدس</a:t>
                      </a:r>
                      <a:r>
                        <a:rPr kumimoji="0" lang="fa-IR" sz="1400" kern="1200" dirty="0" smtClean="0">
                          <a:ln>
                            <a:solidFill>
                              <a:schemeClr val="tx1"/>
                            </a:solidFill>
                          </a:ln>
                          <a:solidFill>
                            <a:srgbClr val="00B050"/>
                          </a:solidFill>
                          <a:latin typeface="+mn-lt"/>
                          <a:ea typeface="+mn-ea"/>
                          <a:cs typeface="B Zar" pitchFamily="2" charset="-78"/>
                        </a:rPr>
                        <a:t> </a:t>
                      </a:r>
                    </a:p>
                  </a:txBody>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tcPr>
                </a:tc>
              </a:tr>
              <a:tr h="289560">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شهید مهدی فیروزی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شهید مهدی فیروزی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131</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شهید افیونی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شهید افیونی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132</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القارعه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القارعه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133</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ابوذر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ابوذر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134</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شهید دستغیب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شهید دستغیب</a:t>
                      </a:r>
                      <a:r>
                        <a:rPr lang="fa-IR" sz="1400" baseline="0" dirty="0" smtClean="0">
                          <a:cs typeface="B Zar" pitchFamily="2" charset="-78"/>
                        </a:rPr>
                        <a:t> </a:t>
                      </a:r>
                      <a:r>
                        <a:rPr lang="fa-IR" sz="1400" dirty="0" smtClean="0">
                          <a:cs typeface="B Zar" pitchFamily="2" charset="-78"/>
                        </a:rPr>
                        <a:t>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135</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04800" y="685800"/>
          <a:ext cx="8458200" cy="5181600"/>
        </p:xfrm>
        <a:graphic>
          <a:graphicData uri="http://schemas.openxmlformats.org/drawingml/2006/table">
            <a:tbl>
              <a:tblPr firstRow="1" bandRow="1">
                <a:tableStyleId>{5C22544A-7EE6-4342-B048-85BDC9FD1C3A}</a:tableStyleId>
              </a:tblPr>
              <a:tblGrid>
                <a:gridCol w="573130"/>
                <a:gridCol w="1102550"/>
                <a:gridCol w="6214330"/>
                <a:gridCol w="568190"/>
              </a:tblGrid>
              <a:tr h="228600">
                <a:tc gridSpan="4">
                  <a:txBody>
                    <a:bodyPr/>
                    <a:lstStyle/>
                    <a:p>
                      <a:pPr algn="ctr"/>
                      <a:r>
                        <a:rPr kumimoji="0" lang="fa-IR" sz="2000" b="1" kern="1200" dirty="0" smtClean="0">
                          <a:ln>
                            <a:solidFill>
                              <a:schemeClr val="tx1"/>
                            </a:solidFill>
                          </a:ln>
                          <a:solidFill>
                            <a:srgbClr val="C00000"/>
                          </a:solidFill>
                          <a:latin typeface="+mn-lt"/>
                          <a:ea typeface="+mn-ea"/>
                          <a:cs typeface="+mn-cs"/>
                        </a:rPr>
                        <a:t>نقش قرارگاههای عمده، یگان‌های رزمی، پشتیبانی رزمی و پشتیبانی خدمات رزمی نیروهای مسلح در هشت سال دفاع مقدس(177 عنوان)  </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289560">
                <a:tc gridSpan="4">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b="1" dirty="0" smtClean="0">
                          <a:solidFill>
                            <a:srgbClr val="FF0000"/>
                          </a:solidFill>
                          <a:cs typeface="B Zar" pitchFamily="2" charset="-78"/>
                        </a:rPr>
                        <a:t>نقش قرارگاه‌های عمده، یگان</a:t>
                      </a:r>
                      <a:r>
                        <a:rPr lang="fa-IR" sz="1400" b="1" baseline="0" dirty="0" smtClean="0">
                          <a:solidFill>
                            <a:srgbClr val="FF0000"/>
                          </a:solidFill>
                          <a:cs typeface="B Zar" pitchFamily="2" charset="-78"/>
                        </a:rPr>
                        <a:t>‌های رزمی، پشتیبانی رزمی و پشتیبانی خدمات رزمی سپاه پاسداران انقلاب اسلامی در 8سال دفاع مقدس</a:t>
                      </a:r>
                      <a:r>
                        <a:rPr kumimoji="0" lang="fa-IR" sz="1400" kern="1200" dirty="0" smtClean="0">
                          <a:ln>
                            <a:solidFill>
                              <a:schemeClr val="tx1"/>
                            </a:solidFill>
                          </a:ln>
                          <a:solidFill>
                            <a:srgbClr val="00B050"/>
                          </a:solidFill>
                          <a:latin typeface="+mn-lt"/>
                          <a:ea typeface="+mn-ea"/>
                          <a:cs typeface="B Zar" pitchFamily="2" charset="-78"/>
                        </a:rPr>
                        <a:t> </a:t>
                      </a:r>
                    </a:p>
                  </a:txBody>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tcPr>
                </a:tc>
              </a:tr>
              <a:tr h="289560">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لیله القدر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لیله القدر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136</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مقداد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مقداد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137</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امام هادی(ع)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امام هادی(ع)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138</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ناوتیپ کوثر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ناوتیپ کوثر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139</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ناوتیپ امیرالمؤمنین(ع)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ناوتیپ امیرالمؤمنین(ع)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140</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04800" y="762000"/>
          <a:ext cx="8610601" cy="5181600"/>
        </p:xfrm>
        <a:graphic>
          <a:graphicData uri="http://schemas.openxmlformats.org/drawingml/2006/table">
            <a:tbl>
              <a:tblPr firstRow="1" bandRow="1">
                <a:tableStyleId>{5C22544A-7EE6-4342-B048-85BDC9FD1C3A}</a:tableStyleId>
              </a:tblPr>
              <a:tblGrid>
                <a:gridCol w="583457"/>
                <a:gridCol w="1122416"/>
                <a:gridCol w="6326300"/>
                <a:gridCol w="578428"/>
              </a:tblGrid>
              <a:tr h="228600">
                <a:tc gridSpan="4">
                  <a:txBody>
                    <a:bodyPr/>
                    <a:lstStyle/>
                    <a:p>
                      <a:pPr algn="ctr"/>
                      <a:r>
                        <a:rPr kumimoji="0" lang="fa-IR" sz="2000" b="1" kern="1200" dirty="0" smtClean="0">
                          <a:ln>
                            <a:solidFill>
                              <a:schemeClr val="tx1"/>
                            </a:solidFill>
                          </a:ln>
                          <a:solidFill>
                            <a:srgbClr val="C00000"/>
                          </a:solidFill>
                          <a:latin typeface="+mn-lt"/>
                          <a:ea typeface="+mn-ea"/>
                          <a:cs typeface="+mn-cs"/>
                        </a:rPr>
                        <a:t>نقش قرارگاههای عمده، یگان‌های رزمی، پشتیبانی رزمی و پشتیبانی خدمات رزمی نیروهای مسلح در هشت سال دفاع مقدس(177 عنوان)  </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289560">
                <a:tc gridSpan="4">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b="1" dirty="0" smtClean="0">
                          <a:solidFill>
                            <a:srgbClr val="FF0000"/>
                          </a:solidFill>
                          <a:cs typeface="B Zar" pitchFamily="2" charset="-78"/>
                        </a:rPr>
                        <a:t>نقش قرارگاه‌های عمده، یگان</a:t>
                      </a:r>
                      <a:r>
                        <a:rPr lang="fa-IR" sz="1400" b="1" baseline="0" dirty="0" smtClean="0">
                          <a:solidFill>
                            <a:srgbClr val="FF0000"/>
                          </a:solidFill>
                          <a:cs typeface="B Zar" pitchFamily="2" charset="-78"/>
                        </a:rPr>
                        <a:t>‌های رزمی، پشتیبانی رزمی و پشتیبانی خدمات رزمی سپاه پاسداران انقلاب اسلامی در 8سال دفاع مقدس</a:t>
                      </a:r>
                      <a:r>
                        <a:rPr kumimoji="0" lang="fa-IR" sz="1400" kern="1200" dirty="0" smtClean="0">
                          <a:ln>
                            <a:solidFill>
                              <a:schemeClr val="tx1"/>
                            </a:solidFill>
                          </a:ln>
                          <a:solidFill>
                            <a:srgbClr val="00B050"/>
                          </a:solidFill>
                          <a:latin typeface="+mn-lt"/>
                          <a:ea typeface="+mn-ea"/>
                          <a:cs typeface="B Zar" pitchFamily="2" charset="-78"/>
                        </a:rPr>
                        <a:t> </a:t>
                      </a:r>
                    </a:p>
                  </a:txBody>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tcPr>
                </a:tc>
              </a:tr>
              <a:tr h="289560">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a:t>
                      </a:r>
                      <a:r>
                        <a:rPr lang="fa-IR" sz="1400" dirty="0" smtClean="0">
                          <a:cs typeface="B Zar" pitchFamily="2" charset="-78"/>
                        </a:rPr>
                        <a:t>و</a:t>
                      </a:r>
                      <a:r>
                        <a:rPr lang="ar-SA" sz="1400" dirty="0" smtClean="0">
                          <a:cs typeface="B Zar" pitchFamily="2" charset="-78"/>
                        </a:rPr>
                        <a:t> نقش تیپ مستقل </a:t>
                      </a:r>
                      <a:r>
                        <a:rPr lang="fa-IR" sz="1400" dirty="0" smtClean="0">
                          <a:cs typeface="B Zar" pitchFamily="2" charset="-78"/>
                        </a:rPr>
                        <a:t>تیپ کردستان(اطلاعات) </a:t>
                      </a:r>
                      <a:r>
                        <a:rPr lang="ar-SA" sz="1400" dirty="0" smtClean="0">
                          <a:cs typeface="B Zar" pitchFamily="2" charset="-78"/>
                        </a:rPr>
                        <a:t>سپاه پاسداران انقلاب اسلامی دردوران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تیپ کردستان(اطلاعات)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141</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138 احمدابن موسی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مستقل </a:t>
                      </a:r>
                      <a:r>
                        <a:rPr lang="fa-IR" sz="1400" dirty="0" smtClean="0">
                          <a:cs typeface="B Zar" pitchFamily="2" charset="-78"/>
                        </a:rPr>
                        <a:t>138 احمدابن موسی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142</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313 حر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313 حر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143</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گروه توپخانه </a:t>
                      </a:r>
                      <a:r>
                        <a:rPr lang="fa-IR" sz="1400" dirty="0" smtClean="0">
                          <a:cs typeface="B Zar" pitchFamily="2" charset="-78"/>
                        </a:rPr>
                        <a:t>پدافند هوایی</a:t>
                      </a:r>
                      <a:r>
                        <a:rPr lang="ar-SA" sz="1400" dirty="0" smtClean="0">
                          <a:cs typeface="B Zar" pitchFamily="2" charset="-78"/>
                        </a:rPr>
                        <a:t>10محرم سپاه پاسداران انقلاب اسلامی دردوران 8 ساله دفاع مقدس.</a:t>
                      </a:r>
                      <a:endParaRPr lang="fa-IR" sz="1400" dirty="0" smtClean="0">
                        <a:cs typeface="B Zar" pitchFamily="2" charset="-78"/>
                      </a:endParaRPr>
                    </a:p>
                    <a:p>
                      <a:r>
                        <a:rPr lang="fa-IR" sz="1400" dirty="0" smtClean="0">
                          <a:cs typeface="B Zar" pitchFamily="2" charset="-78"/>
                        </a:rPr>
                        <a:t>- </a:t>
                      </a:r>
                      <a:r>
                        <a:rPr lang="ar-SA" sz="1400" dirty="0" smtClean="0">
                          <a:cs typeface="B Zar" pitchFamily="2" charset="-78"/>
                        </a:rPr>
                        <a:t>بررسی تأثیرو نقش گروه توپخانه </a:t>
                      </a:r>
                      <a:r>
                        <a:rPr lang="fa-IR" sz="1400" dirty="0" smtClean="0">
                          <a:cs typeface="B Zar" pitchFamily="2" charset="-78"/>
                        </a:rPr>
                        <a:t>پدافند هوایی</a:t>
                      </a:r>
                      <a:r>
                        <a:rPr lang="ar-SA" sz="1400" dirty="0" smtClean="0">
                          <a:cs typeface="B Zar" pitchFamily="2" charset="-78"/>
                        </a:rPr>
                        <a:t>10 محرم سپاه پاسداران انقلاب اسلامی در </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144</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گروه توپخانه 15خرداد سپاه پاسداران انقلاب اسلامی در دوران 8 ساله دفاع مقدس. </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گروه توپخانه</a:t>
                      </a:r>
                      <a:r>
                        <a:rPr lang="fa-IR" sz="1400" dirty="0" smtClean="0">
                          <a:cs typeface="B Zar" pitchFamily="2" charset="-78"/>
                        </a:rPr>
                        <a:t> </a:t>
                      </a:r>
                      <a:r>
                        <a:rPr lang="ar-SA" sz="1400" dirty="0" smtClean="0">
                          <a:cs typeface="B Zar" pitchFamily="2" charset="-78"/>
                        </a:rPr>
                        <a:t> 15خرداد سپاه پاسداران انقلاب اسلامی در </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 </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145</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04800" y="685800"/>
          <a:ext cx="8458200" cy="5181600"/>
        </p:xfrm>
        <a:graphic>
          <a:graphicData uri="http://schemas.openxmlformats.org/drawingml/2006/table">
            <a:tbl>
              <a:tblPr firstRow="1" bandRow="1">
                <a:tableStyleId>{5C22544A-7EE6-4342-B048-85BDC9FD1C3A}</a:tableStyleId>
              </a:tblPr>
              <a:tblGrid>
                <a:gridCol w="573130"/>
                <a:gridCol w="1102550"/>
                <a:gridCol w="6214330"/>
                <a:gridCol w="568190"/>
              </a:tblGrid>
              <a:tr h="228600">
                <a:tc gridSpan="4">
                  <a:txBody>
                    <a:bodyPr/>
                    <a:lstStyle/>
                    <a:p>
                      <a:pPr algn="ctr"/>
                      <a:r>
                        <a:rPr kumimoji="0" lang="fa-IR" sz="2000" b="1" kern="1200" dirty="0" smtClean="0">
                          <a:ln>
                            <a:solidFill>
                              <a:schemeClr val="tx1"/>
                            </a:solidFill>
                          </a:ln>
                          <a:solidFill>
                            <a:srgbClr val="C00000"/>
                          </a:solidFill>
                          <a:latin typeface="+mn-lt"/>
                          <a:ea typeface="+mn-ea"/>
                          <a:cs typeface="+mn-cs"/>
                        </a:rPr>
                        <a:t>نقش قرارگاههای عمده، یگان‌های رزمی، پشتیبانی رزمی و پشتیبانی خدمات رزمی نیروهای مسلح در هشت سال دفاع مقدس(177 عنوان)  </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289560">
                <a:tc gridSpan="4">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b="1" dirty="0" smtClean="0">
                          <a:solidFill>
                            <a:srgbClr val="FF0000"/>
                          </a:solidFill>
                          <a:cs typeface="B Zar" pitchFamily="2" charset="-78"/>
                        </a:rPr>
                        <a:t>نقش قرارگاه‌های عمده، یگان</a:t>
                      </a:r>
                      <a:r>
                        <a:rPr lang="fa-IR" sz="1400" b="1" baseline="0" dirty="0" smtClean="0">
                          <a:solidFill>
                            <a:srgbClr val="FF0000"/>
                          </a:solidFill>
                          <a:cs typeface="B Zar" pitchFamily="2" charset="-78"/>
                        </a:rPr>
                        <a:t>‌های رزمی، پشتیبانی رزمی و پشتیبانی خدمات رزمی سپاه پاسداران انقلاب اسلامی در 8سال دفاع مقدس</a:t>
                      </a:r>
                      <a:r>
                        <a:rPr kumimoji="0" lang="fa-IR" sz="1400" kern="1200" dirty="0" smtClean="0">
                          <a:ln>
                            <a:solidFill>
                              <a:schemeClr val="tx1"/>
                            </a:solidFill>
                          </a:ln>
                          <a:solidFill>
                            <a:srgbClr val="00B050"/>
                          </a:solidFill>
                          <a:latin typeface="+mn-lt"/>
                          <a:ea typeface="+mn-ea"/>
                          <a:cs typeface="B Zar" pitchFamily="2" charset="-78"/>
                        </a:rPr>
                        <a:t> </a:t>
                      </a:r>
                    </a:p>
                  </a:txBody>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tcPr>
                </a:tc>
              </a:tr>
              <a:tr h="289560">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گروه 56 توپخانه یونس 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گروه 56 توپخانه یونس 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146</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گروه 60 توپخانه  رسالت سپاه پاسداران انقلاب اسلامی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گروه 60 توپخانه  رسالت 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 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147</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a:t>
                      </a:r>
                      <a:r>
                        <a:rPr lang="fa-IR" sz="1400" dirty="0" smtClean="0">
                          <a:cs typeface="B Zar" pitchFamily="2" charset="-78"/>
                        </a:rPr>
                        <a:t> </a:t>
                      </a:r>
                      <a:r>
                        <a:rPr lang="ar-SA" sz="1400" dirty="0" smtClean="0">
                          <a:cs typeface="B Zar" pitchFamily="2" charset="-78"/>
                        </a:rPr>
                        <a:t>و نقش گروه 61 توپخانه محرم سپاه پاسداران انقلاب اسلامی در دوران 8 ساله دفاع مقدس.</a:t>
                      </a:r>
                      <a:endParaRPr lang="fa-IR" sz="1400" dirty="0" smtClean="0">
                        <a:cs typeface="B Zar" pitchFamily="2" charset="-78"/>
                      </a:endParaRPr>
                    </a:p>
                    <a:p>
                      <a:r>
                        <a:rPr lang="fa-IR" sz="1400" dirty="0" smtClean="0">
                          <a:cs typeface="B Zar" pitchFamily="2" charset="-78"/>
                        </a:rPr>
                        <a:t>- </a:t>
                      </a:r>
                      <a:r>
                        <a:rPr lang="ar-SA" sz="1400" dirty="0" smtClean="0">
                          <a:cs typeface="B Zar" pitchFamily="2" charset="-78"/>
                        </a:rPr>
                        <a:t>بررسی تأثیر</a:t>
                      </a:r>
                      <a:r>
                        <a:rPr lang="fa-IR" sz="1400" dirty="0" smtClean="0">
                          <a:cs typeface="B Zar" pitchFamily="2" charset="-78"/>
                        </a:rPr>
                        <a:t> </a:t>
                      </a:r>
                      <a:r>
                        <a:rPr lang="ar-SA" sz="1400" dirty="0" smtClean="0">
                          <a:cs typeface="B Zar" pitchFamily="2" charset="-78"/>
                        </a:rPr>
                        <a:t>و نقش گروه 61 توپخانه محرم 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 دوران 8 ساله دفاع مقدس.</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148</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007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گروه63 توپخانه خاتم</a:t>
                      </a:r>
                      <a:r>
                        <a:rPr lang="fa-IR" sz="1400" dirty="0" smtClean="0">
                          <a:cs typeface="B Zar" pitchFamily="2" charset="-78"/>
                        </a:rPr>
                        <a:t>‌</a:t>
                      </a:r>
                      <a:r>
                        <a:rPr lang="ar-SA" sz="1400" dirty="0" smtClean="0">
                          <a:cs typeface="B Zar" pitchFamily="2" charset="-78"/>
                        </a:rPr>
                        <a:t>الانبیاء(ص)سپاه</a:t>
                      </a:r>
                      <a:r>
                        <a:rPr lang="fa-IR" sz="1400" dirty="0" smtClean="0">
                          <a:cs typeface="B Zar" pitchFamily="2" charset="-78"/>
                        </a:rPr>
                        <a:t>‌ </a:t>
                      </a:r>
                      <a:r>
                        <a:rPr lang="ar-SA" sz="1400" dirty="0" smtClean="0">
                          <a:cs typeface="B Zar" pitchFamily="2" charset="-78"/>
                        </a:rPr>
                        <a:t>پاسداران انقلاب</a:t>
                      </a:r>
                      <a:r>
                        <a:rPr lang="fa-IR" sz="1400" dirty="0" smtClean="0">
                          <a:cs typeface="B Zar" pitchFamily="2" charset="-78"/>
                        </a:rPr>
                        <a:t>‌</a:t>
                      </a:r>
                      <a:r>
                        <a:rPr lang="ar-SA" sz="1400" dirty="0" smtClean="0">
                          <a:cs typeface="B Zar" pitchFamily="2" charset="-78"/>
                        </a:rPr>
                        <a:t>اسلامی دردوران 8</a:t>
                      </a:r>
                      <a:r>
                        <a:rPr lang="fa-IR" sz="1400" dirty="0" smtClean="0">
                          <a:cs typeface="B Zar" pitchFamily="2" charset="-78"/>
                        </a:rPr>
                        <a:t>‌</a:t>
                      </a:r>
                      <a:r>
                        <a:rPr lang="ar-SA" sz="1400" dirty="0" smtClean="0">
                          <a:cs typeface="B Zar" pitchFamily="2" charset="-78"/>
                        </a:rPr>
                        <a:t>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گروه 63 توپخانه خاتم الانبیاء(ص) 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149</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531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a:t>
                      </a:r>
                      <a:r>
                        <a:rPr lang="fa-IR" sz="1400" dirty="0" smtClean="0">
                          <a:cs typeface="B Zar" pitchFamily="2" charset="-78"/>
                        </a:rPr>
                        <a:t> </a:t>
                      </a:r>
                      <a:r>
                        <a:rPr lang="ar-SA" sz="1400" dirty="0" smtClean="0">
                          <a:cs typeface="B Zar" pitchFamily="2" charset="-78"/>
                        </a:rPr>
                        <a:t>و نقش گروه 64 توپخانه ال</a:t>
                      </a:r>
                      <a:r>
                        <a:rPr lang="fa-IR" sz="1400" dirty="0" smtClean="0">
                          <a:cs typeface="B Zar" pitchFamily="2" charset="-78"/>
                        </a:rPr>
                        <a:t>حدید</a:t>
                      </a:r>
                      <a:r>
                        <a:rPr lang="ar-SA" sz="1400" dirty="0" smtClean="0">
                          <a:cs typeface="B Zar" pitchFamily="2" charset="-78"/>
                        </a:rPr>
                        <a:t> سپاه پاسداران انقلاب اسلامی در دوران 8 ساله دفاع مقدس. </a:t>
                      </a:r>
                      <a:endParaRPr lang="fa-IR" sz="1400" dirty="0" smtClean="0">
                        <a:cs typeface="B Z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ب</a:t>
                      </a:r>
                      <a:r>
                        <a:rPr lang="ar-SA" sz="1400" dirty="0" smtClean="0">
                          <a:cs typeface="B Zar" pitchFamily="2" charset="-78"/>
                        </a:rPr>
                        <a:t>ررسی تأثیر</a:t>
                      </a:r>
                      <a:r>
                        <a:rPr lang="fa-IR" sz="1400" dirty="0" smtClean="0">
                          <a:cs typeface="B Zar" pitchFamily="2" charset="-78"/>
                        </a:rPr>
                        <a:t> </a:t>
                      </a:r>
                      <a:r>
                        <a:rPr lang="ar-SA" sz="1400" dirty="0" smtClean="0">
                          <a:cs typeface="B Zar" pitchFamily="2" charset="-78"/>
                        </a:rPr>
                        <a:t>و نقش گروه 64 توپخانه ال</a:t>
                      </a:r>
                      <a:r>
                        <a:rPr lang="fa-IR" sz="1400" dirty="0" smtClean="0">
                          <a:cs typeface="B Zar" pitchFamily="2" charset="-78"/>
                        </a:rPr>
                        <a:t>حدید</a:t>
                      </a:r>
                      <a:r>
                        <a:rPr lang="ar-SA" sz="1400" dirty="0" smtClean="0">
                          <a:cs typeface="B Zar" pitchFamily="2" charset="-78"/>
                        </a:rPr>
                        <a:t> سپاه پاسداران انقلاب اسلامی در </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 </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150</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04800" y="762000"/>
          <a:ext cx="8610600" cy="5181600"/>
        </p:xfrm>
        <a:graphic>
          <a:graphicData uri="http://schemas.openxmlformats.org/drawingml/2006/table">
            <a:tbl>
              <a:tblPr firstRow="1" bandRow="1">
                <a:tableStyleId>{5C22544A-7EE6-4342-B048-85BDC9FD1C3A}</a:tableStyleId>
              </a:tblPr>
              <a:tblGrid>
                <a:gridCol w="583457"/>
                <a:gridCol w="1122416"/>
                <a:gridCol w="6326300"/>
                <a:gridCol w="578427"/>
              </a:tblGrid>
              <a:tr h="228600">
                <a:tc gridSpan="4">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fa-IR" sz="2000" b="1" kern="1200" dirty="0" smtClean="0">
                          <a:ln>
                            <a:solidFill>
                              <a:schemeClr val="tx1"/>
                            </a:solidFill>
                          </a:ln>
                          <a:solidFill>
                            <a:srgbClr val="C00000"/>
                          </a:solidFill>
                          <a:latin typeface="+mn-lt"/>
                          <a:ea typeface="+mn-ea"/>
                          <a:cs typeface="+mn-cs"/>
                        </a:rPr>
                        <a:t>نقش قرارگاههای عمده، یگان‌های رزمی، پشتیبانی رزمی و پشتیبانی خدمات رزمی نیروهای مسلح در هشت سال دفاع مقدس(177 عنوان)  </a:t>
                      </a:r>
                      <a:endParaRPr kumimoji="0" lang="en-US" sz="2000" b="1" kern="1200" dirty="0" smtClean="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289560">
                <a:tc gridSpan="4">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b="1" dirty="0" smtClean="0">
                          <a:solidFill>
                            <a:srgbClr val="FF0000"/>
                          </a:solidFill>
                          <a:cs typeface="B Zar" pitchFamily="2" charset="-78"/>
                        </a:rPr>
                        <a:t>نقش قرارگاه‌های عمده، یگان</a:t>
                      </a:r>
                      <a:r>
                        <a:rPr lang="fa-IR" sz="1400" b="1" baseline="0" dirty="0" smtClean="0">
                          <a:solidFill>
                            <a:srgbClr val="FF0000"/>
                          </a:solidFill>
                          <a:cs typeface="B Zar" pitchFamily="2" charset="-78"/>
                        </a:rPr>
                        <a:t>‌های رزمی، پشتیبانی رزمی و پشتیبانی خدمات رزمی سپاه پاسداران انقلاب اسلامی در 8سال دفاع مقدس</a:t>
                      </a:r>
                      <a:r>
                        <a:rPr kumimoji="0" lang="fa-IR" sz="1400" kern="1200" dirty="0" smtClean="0">
                          <a:ln>
                            <a:solidFill>
                              <a:schemeClr val="tx1"/>
                            </a:solidFill>
                          </a:ln>
                          <a:solidFill>
                            <a:srgbClr val="00B050"/>
                          </a:solidFill>
                          <a:latin typeface="+mn-lt"/>
                          <a:ea typeface="+mn-ea"/>
                          <a:cs typeface="B Zar" pitchFamily="2" charset="-78"/>
                        </a:rPr>
                        <a:t> </a:t>
                      </a:r>
                    </a:p>
                  </a:txBody>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tcPr>
                </a:tc>
              </a:tr>
              <a:tr h="289560">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325231">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3 شعبان پدافند هوائی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3 شعبان پدافند هوائی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151</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5231">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 10محرم</a:t>
                      </a:r>
                      <a:r>
                        <a:rPr lang="fa-IR" sz="1400" baseline="0" dirty="0" smtClean="0">
                          <a:cs typeface="B Zar" pitchFamily="2" charset="-78"/>
                        </a:rPr>
                        <a:t> </a:t>
                      </a:r>
                      <a:r>
                        <a:rPr lang="fa-IR" sz="1400" dirty="0" smtClean="0">
                          <a:cs typeface="B Zar" pitchFamily="2" charset="-78"/>
                        </a:rPr>
                        <a:t>پدافند هوائی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10 محرم پدافند هوائی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r>
                        <a:rPr lang="fa-IR" sz="1400" dirty="0" smtClean="0">
                          <a:cs typeface="B Zar" pitchFamily="2" charset="-78"/>
                        </a:rPr>
                        <a:t> </a:t>
                      </a:r>
                      <a:endParaRPr lang="en-US" sz="1400" dirty="0" smtClean="0">
                        <a:solidFill>
                          <a:srgbClr val="FF0000"/>
                        </a:solidFill>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152</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580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 13 رعد پدافند هوائی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 13 رعد پدافند هوائی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153</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امام سجاد(ع) پدافند هوائی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امام سجاد(ع) پدافند هوائی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154</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a:t>
                      </a:r>
                      <a:r>
                        <a:rPr lang="fa-IR" sz="1400" dirty="0" smtClean="0">
                          <a:cs typeface="B Zar" pitchFamily="2" charset="-78"/>
                        </a:rPr>
                        <a:t>‌67 امام صادق(ع) پدافندهوائی </a:t>
                      </a:r>
                      <a:r>
                        <a:rPr lang="ar-SA" sz="1400" dirty="0" smtClean="0">
                          <a:cs typeface="B Zar" pitchFamily="2" charset="-78"/>
                        </a:rPr>
                        <a:t>سپاه</a:t>
                      </a:r>
                      <a:r>
                        <a:rPr lang="fa-IR" sz="1400" dirty="0" smtClean="0">
                          <a:cs typeface="B Zar" pitchFamily="2" charset="-78"/>
                        </a:rPr>
                        <a:t> ‌</a:t>
                      </a:r>
                      <a:r>
                        <a:rPr lang="ar-SA" sz="1400" dirty="0" smtClean="0">
                          <a:cs typeface="B Zar" pitchFamily="2" charset="-78"/>
                        </a:rPr>
                        <a:t>پاسداران انقلاب</a:t>
                      </a:r>
                      <a:r>
                        <a:rPr lang="fa-IR" sz="1400" dirty="0" smtClean="0">
                          <a:cs typeface="B Zar" pitchFamily="2" charset="-78"/>
                        </a:rPr>
                        <a:t>‌</a:t>
                      </a:r>
                      <a:r>
                        <a:rPr lang="ar-SA" sz="1400" dirty="0" smtClean="0">
                          <a:cs typeface="B Zar" pitchFamily="2" charset="-78"/>
                        </a:rPr>
                        <a:t>اسلامی در دوران 8</a:t>
                      </a:r>
                      <a:r>
                        <a:rPr lang="fa-IR" sz="1400" dirty="0" smtClean="0">
                          <a:cs typeface="B Zar" pitchFamily="2" charset="-78"/>
                        </a:rPr>
                        <a:t>‌</a:t>
                      </a:r>
                      <a:r>
                        <a:rPr lang="ar-SA" sz="1400" dirty="0" smtClean="0">
                          <a:cs typeface="B Zar" pitchFamily="2" charset="-78"/>
                        </a:rPr>
                        <a:t>ساله دفاع مقدس.</a:t>
                      </a:r>
                      <a:endParaRPr lang="fa-IR" sz="1400" dirty="0" smtClean="0">
                        <a:cs typeface="B Z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 67 امام صادق(ع) پدافندهوائی </a:t>
                      </a:r>
                      <a:r>
                        <a:rPr lang="ar-SA" sz="1400" dirty="0" smtClean="0">
                          <a:cs typeface="B Zar" pitchFamily="2" charset="-78"/>
                        </a:rPr>
                        <a:t>سپاه</a:t>
                      </a:r>
                      <a:r>
                        <a:rPr lang="fa-IR" sz="1400" dirty="0" smtClean="0">
                          <a:cs typeface="B Zar" pitchFamily="2" charset="-78"/>
                        </a:rPr>
                        <a:t> ‌</a:t>
                      </a:r>
                      <a:r>
                        <a:rPr lang="ar-SA" sz="1400" dirty="0" smtClean="0">
                          <a:cs typeface="B Zar" pitchFamily="2" charset="-78"/>
                        </a:rPr>
                        <a:t>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155</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04800" y="762000"/>
          <a:ext cx="8610600" cy="5181600"/>
        </p:xfrm>
        <a:graphic>
          <a:graphicData uri="http://schemas.openxmlformats.org/drawingml/2006/table">
            <a:tbl>
              <a:tblPr firstRow="1" bandRow="1">
                <a:tableStyleId>{5C22544A-7EE6-4342-B048-85BDC9FD1C3A}</a:tableStyleId>
              </a:tblPr>
              <a:tblGrid>
                <a:gridCol w="583457"/>
                <a:gridCol w="1122416"/>
                <a:gridCol w="6326300"/>
                <a:gridCol w="578427"/>
              </a:tblGrid>
              <a:tr h="228600">
                <a:tc gridSpan="4">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fa-IR" sz="2000" b="1" kern="1200" dirty="0" smtClean="0">
                          <a:ln>
                            <a:solidFill>
                              <a:schemeClr val="tx1"/>
                            </a:solidFill>
                          </a:ln>
                          <a:solidFill>
                            <a:srgbClr val="C00000"/>
                          </a:solidFill>
                          <a:latin typeface="+mn-lt"/>
                          <a:ea typeface="+mn-ea"/>
                          <a:cs typeface="+mn-cs"/>
                        </a:rPr>
                        <a:t>نقش قرارگاههای عمده، یگان‌های رزمی، پشتیبانی رزمی و پشتیبانی خدمات رزمی نیروهای مسلح در هشت سال دفاع مقدس(177 عنوان)  </a:t>
                      </a:r>
                      <a:endParaRPr kumimoji="0" lang="en-US" sz="2000" b="1" kern="1200" dirty="0" smtClean="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289560">
                <a:tc gridSpan="4">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b="1" dirty="0" smtClean="0">
                          <a:solidFill>
                            <a:srgbClr val="FF0000"/>
                          </a:solidFill>
                          <a:cs typeface="B Zar" pitchFamily="2" charset="-78"/>
                        </a:rPr>
                        <a:t>نقش قرارگاه‌های عمده، یگان</a:t>
                      </a:r>
                      <a:r>
                        <a:rPr lang="fa-IR" sz="1400" b="1" baseline="0" dirty="0" smtClean="0">
                          <a:solidFill>
                            <a:srgbClr val="FF0000"/>
                          </a:solidFill>
                          <a:cs typeface="B Zar" pitchFamily="2" charset="-78"/>
                        </a:rPr>
                        <a:t>‌های رزمی، پشتیبانی رزمی و پشتیبانی خدمات رزمی سپاه پاسداران انقلاب اسلامی در 8سال دفاع مقدس</a:t>
                      </a:r>
                      <a:r>
                        <a:rPr kumimoji="0" lang="fa-IR" sz="1400" kern="1200" dirty="0" smtClean="0">
                          <a:ln>
                            <a:solidFill>
                              <a:schemeClr val="tx1"/>
                            </a:solidFill>
                          </a:ln>
                          <a:solidFill>
                            <a:srgbClr val="00B050"/>
                          </a:solidFill>
                          <a:latin typeface="+mn-lt"/>
                          <a:ea typeface="+mn-ea"/>
                          <a:cs typeface="B Zar" pitchFamily="2" charset="-78"/>
                        </a:rPr>
                        <a:t> </a:t>
                      </a:r>
                    </a:p>
                  </a:txBody>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tcPr>
                </a:tc>
              </a:tr>
              <a:tr h="289560">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11 والعادیات ش.م.ه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11 والعادیات ش.م.ه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156</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 24 بعثت ش.م.ه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 24 بعثت ش.م.ه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157</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 23 نصرت ش.م.ه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 23 نصرت ش.م.ه </a:t>
                      </a:r>
                      <a:r>
                        <a:rPr lang="ar-SA" sz="1400" dirty="0" smtClean="0">
                          <a:cs typeface="B Zar" pitchFamily="2" charset="-78"/>
                        </a:rPr>
                        <a:t>سپاه پاسداران انقلاب اسلامی در</a:t>
                      </a:r>
                      <a:r>
                        <a:rPr lang="fa-IR" sz="1400" dirty="0" smtClean="0">
                          <a:cs typeface="B Zar" pitchFamily="2" charset="-78"/>
                        </a:rPr>
                        <a:t>هریک از عملیات 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158</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 24 امام سجاد(ع) ش.م.ه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 24 امام سجاد(ع) ش.م.ه </a:t>
                      </a:r>
                      <a:r>
                        <a:rPr lang="ar-SA" sz="1400" dirty="0" smtClean="0">
                          <a:cs typeface="B Zar" pitchFamily="2" charset="-78"/>
                        </a:rPr>
                        <a:t>سپاه پاسداران انقلاب اسلامی در</a:t>
                      </a:r>
                      <a:r>
                        <a:rPr lang="fa-IR" sz="1400" dirty="0" smtClean="0">
                          <a:cs typeface="B Zar" pitchFamily="2" charset="-78"/>
                        </a:rPr>
                        <a:t>هریک از عملیات 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159</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007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 114 حجرابن عدی ش.م.ه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a:t>
                      </a:r>
                      <a:r>
                        <a:rPr lang="fa-IR" sz="1400" dirty="0" smtClean="0">
                          <a:cs typeface="B Zar" pitchFamily="2" charset="-78"/>
                        </a:rPr>
                        <a:t> 114 حجرابن عدی ش.م.ه </a:t>
                      </a:r>
                      <a:r>
                        <a:rPr lang="ar-SA" sz="1400" dirty="0" smtClean="0">
                          <a:cs typeface="B Zar" pitchFamily="2" charset="-78"/>
                        </a:rPr>
                        <a:t>سپاه پاسداران انقلاب اسلامی در</a:t>
                      </a:r>
                      <a:r>
                        <a:rPr lang="fa-IR" sz="1400" dirty="0" smtClean="0">
                          <a:cs typeface="B Zar" pitchFamily="2" charset="-78"/>
                        </a:rPr>
                        <a:t>هریک از عملیات 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160</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28600" y="762000"/>
          <a:ext cx="8610600" cy="5181600"/>
        </p:xfrm>
        <a:graphic>
          <a:graphicData uri="http://schemas.openxmlformats.org/drawingml/2006/table">
            <a:tbl>
              <a:tblPr firstRow="1" bandRow="1">
                <a:tableStyleId>{5C22544A-7EE6-4342-B048-85BDC9FD1C3A}</a:tableStyleId>
              </a:tblPr>
              <a:tblGrid>
                <a:gridCol w="583457"/>
                <a:gridCol w="1122416"/>
                <a:gridCol w="6326300"/>
                <a:gridCol w="578427"/>
              </a:tblGrid>
              <a:tr h="228600">
                <a:tc gridSpan="4">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fa-IR" sz="2000" b="1" kern="1200" dirty="0" smtClean="0">
                          <a:ln>
                            <a:solidFill>
                              <a:schemeClr val="tx1"/>
                            </a:solidFill>
                          </a:ln>
                          <a:solidFill>
                            <a:srgbClr val="C00000"/>
                          </a:solidFill>
                          <a:latin typeface="+mn-lt"/>
                          <a:ea typeface="+mn-ea"/>
                          <a:cs typeface="+mn-cs"/>
                        </a:rPr>
                        <a:t>نقش قرارگاههای عمده، یگان‌های رزمی، پشتیبانی رزمی و پشتیبانی خدمات رزمی نیروهای مسلح در هشت سال دفاع مقدس(177 عنوان)  </a:t>
                      </a:r>
                      <a:endParaRPr kumimoji="0" lang="en-US" sz="2000" b="1" kern="1200" dirty="0" smtClean="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289560">
                <a:tc gridSpan="4">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b="1" dirty="0" smtClean="0">
                          <a:solidFill>
                            <a:srgbClr val="FF0000"/>
                          </a:solidFill>
                          <a:cs typeface="B Zar" pitchFamily="2" charset="-78"/>
                        </a:rPr>
                        <a:t>نقش قرارگاه‌های عمده، یگان</a:t>
                      </a:r>
                      <a:r>
                        <a:rPr lang="fa-IR" sz="1400" b="1" baseline="0" dirty="0" smtClean="0">
                          <a:solidFill>
                            <a:srgbClr val="FF0000"/>
                          </a:solidFill>
                          <a:cs typeface="B Zar" pitchFamily="2" charset="-78"/>
                        </a:rPr>
                        <a:t>‌های رزمی، پشتیبانی رزمی و پشتیبانی خدمات رزمی سپاه پاسداران انقلاب اسلامی در 8سال دفاع مقدس</a:t>
                      </a:r>
                      <a:r>
                        <a:rPr kumimoji="0" lang="fa-IR" sz="1400" kern="1200" dirty="0" smtClean="0">
                          <a:ln>
                            <a:solidFill>
                              <a:schemeClr val="tx1"/>
                            </a:solidFill>
                          </a:ln>
                          <a:solidFill>
                            <a:srgbClr val="00B050"/>
                          </a:solidFill>
                          <a:latin typeface="+mn-lt"/>
                          <a:ea typeface="+mn-ea"/>
                          <a:cs typeface="B Zar" pitchFamily="2" charset="-78"/>
                        </a:rPr>
                        <a:t> </a:t>
                      </a:r>
                    </a:p>
                  </a:txBody>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tcPr>
                </a:tc>
              </a:tr>
              <a:tr h="289560">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لشکر مهندسی40</a:t>
                      </a:r>
                      <a:r>
                        <a:rPr lang="fa-IR" sz="1400" baseline="0" dirty="0" smtClean="0">
                          <a:cs typeface="B Zar" pitchFamily="2" charset="-78"/>
                        </a:rPr>
                        <a:t> صاحب‌الزمان(عج) </a:t>
                      </a:r>
                      <a:r>
                        <a:rPr lang="ar-SA" sz="1400" dirty="0" smtClean="0">
                          <a:cs typeface="B Zar" pitchFamily="2" charset="-78"/>
                        </a:rPr>
                        <a:t>سپاه</a:t>
                      </a:r>
                      <a:r>
                        <a:rPr lang="fa-IR" sz="1400" dirty="0" smtClean="0">
                          <a:cs typeface="B Zar" pitchFamily="2" charset="-78"/>
                        </a:rPr>
                        <a:t> ‌</a:t>
                      </a:r>
                      <a:r>
                        <a:rPr lang="ar-SA" sz="1400" dirty="0" smtClean="0">
                          <a:cs typeface="B Zar" pitchFamily="2" charset="-78"/>
                        </a:rPr>
                        <a:t>پاسداران انقلاب</a:t>
                      </a:r>
                      <a:r>
                        <a:rPr lang="fa-IR" sz="1400" dirty="0" smtClean="0">
                          <a:cs typeface="B Zar" pitchFamily="2" charset="-78"/>
                        </a:rPr>
                        <a:t>‌</a:t>
                      </a:r>
                      <a:r>
                        <a:rPr lang="ar-SA" sz="1400" dirty="0" smtClean="0">
                          <a:cs typeface="B Zar" pitchFamily="2" charset="-78"/>
                        </a:rPr>
                        <a:t>اسلامی در دوران 8</a:t>
                      </a:r>
                      <a:r>
                        <a:rPr lang="fa-IR" sz="1400" dirty="0" smtClean="0">
                          <a:cs typeface="B Zar" pitchFamily="2" charset="-78"/>
                        </a:rPr>
                        <a:t>‌</a:t>
                      </a:r>
                      <a:r>
                        <a:rPr lang="ar-SA" sz="1400" dirty="0" smtClean="0">
                          <a:cs typeface="B Zar" pitchFamily="2" charset="-78"/>
                        </a:rPr>
                        <a:t>ساله دفاع </a:t>
                      </a:r>
                      <a:r>
                        <a:rPr lang="ar-SA" sz="1300" dirty="0" smtClean="0">
                          <a:cs typeface="B Zar" pitchFamily="2" charset="-78"/>
                        </a:rPr>
                        <a:t>مقدس</a:t>
                      </a:r>
                      <a:r>
                        <a:rPr lang="ar-SA" sz="1400" dirty="0" smtClean="0">
                          <a:cs typeface="B Zar" pitchFamily="2" charset="-78"/>
                        </a:rPr>
                        <a:t>.</a:t>
                      </a:r>
                      <a:endParaRPr lang="fa-IR" sz="1400" dirty="0" smtClean="0">
                        <a:cs typeface="B Z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لشکر مهندسی40</a:t>
                      </a:r>
                      <a:r>
                        <a:rPr lang="fa-IR" sz="1400" baseline="0" dirty="0" smtClean="0">
                          <a:cs typeface="B Zar" pitchFamily="2" charset="-78"/>
                        </a:rPr>
                        <a:t> صاحب الزمان(عج) </a:t>
                      </a:r>
                      <a:r>
                        <a:rPr lang="ar-SA" sz="1400" dirty="0" smtClean="0">
                          <a:cs typeface="B Zar" pitchFamily="2" charset="-78"/>
                        </a:rPr>
                        <a:t>سپاه</a:t>
                      </a:r>
                      <a:r>
                        <a:rPr lang="fa-IR" sz="1400" dirty="0" smtClean="0">
                          <a:cs typeface="B Zar" pitchFamily="2" charset="-78"/>
                        </a:rPr>
                        <a:t>‌ </a:t>
                      </a:r>
                      <a:r>
                        <a:rPr lang="ar-SA" sz="1400" dirty="0" smtClean="0">
                          <a:cs typeface="B Zar" pitchFamily="2" charset="-78"/>
                        </a:rPr>
                        <a:t>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161</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 لشکر مهندسی 42 قدر</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لشکر مهندسی 42 قدر</a:t>
                      </a:r>
                      <a:r>
                        <a:rPr lang="ar-SA" sz="1400" dirty="0" smtClean="0">
                          <a:cs typeface="B Zar" pitchFamily="2" charset="-78"/>
                        </a:rPr>
                        <a:t>سپاه پاسداران انقلاب اسلامی در</a:t>
                      </a:r>
                      <a:r>
                        <a:rPr lang="fa-IR" sz="1400" dirty="0" smtClean="0">
                          <a:cs typeface="B Zar" pitchFamily="2" charset="-78"/>
                        </a:rPr>
                        <a:t>هریک از عملیات 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162</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گروه مهندسی46 الهادی</a:t>
                      </a:r>
                      <a:r>
                        <a:rPr lang="fa-IR" sz="1400" baseline="0" dirty="0" smtClean="0">
                          <a:cs typeface="B Zar" pitchFamily="2" charset="-78"/>
                        </a:rPr>
                        <a:t>(ع)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گروه مهندسی46  الهادی</a:t>
                      </a:r>
                      <a:r>
                        <a:rPr lang="fa-IR" sz="1400" baseline="0" dirty="0" smtClean="0">
                          <a:cs typeface="B Zar" pitchFamily="2" charset="-78"/>
                        </a:rPr>
                        <a:t>(ع)  </a:t>
                      </a:r>
                      <a:r>
                        <a:rPr lang="ar-SA" sz="1400" dirty="0" smtClean="0">
                          <a:cs typeface="B Zar" pitchFamily="2" charset="-78"/>
                        </a:rPr>
                        <a:t>سپاه پاسداران انقلاب اسلامی در</a:t>
                      </a:r>
                      <a:r>
                        <a:rPr lang="fa-IR" sz="1400" dirty="0" smtClean="0">
                          <a:cs typeface="B Zar" pitchFamily="2" charset="-78"/>
                        </a:rPr>
                        <a:t>هریک از عملیات 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163</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 لشکر مهندسی43 امام علی(ع</a:t>
                      </a:r>
                      <a:r>
                        <a:rPr lang="fa-IR" sz="1400" baseline="0" dirty="0" smtClean="0">
                          <a:cs typeface="B Zar" pitchFamily="2" charset="-78"/>
                        </a:rPr>
                        <a:t>) </a:t>
                      </a:r>
                      <a:r>
                        <a:rPr lang="ar-SA" sz="1400" dirty="0" smtClean="0">
                          <a:cs typeface="B Zar" pitchFamily="2" charset="-78"/>
                        </a:rPr>
                        <a:t>سپاه</a:t>
                      </a:r>
                      <a:r>
                        <a:rPr lang="fa-IR" sz="1400" dirty="0" smtClean="0">
                          <a:cs typeface="B Zar" pitchFamily="2" charset="-78"/>
                        </a:rPr>
                        <a:t>‌</a:t>
                      </a:r>
                      <a:r>
                        <a:rPr lang="ar-SA" sz="1400" dirty="0" smtClean="0">
                          <a:cs typeface="B Zar" pitchFamily="2" charset="-78"/>
                        </a:rPr>
                        <a:t>پاسداران انقلاب</a:t>
                      </a:r>
                      <a:r>
                        <a:rPr lang="fa-IR" sz="1400" dirty="0" smtClean="0">
                          <a:cs typeface="B Zar" pitchFamily="2" charset="-78"/>
                        </a:rPr>
                        <a:t>‌</a:t>
                      </a:r>
                      <a:r>
                        <a:rPr lang="ar-SA" sz="1400" dirty="0" smtClean="0">
                          <a:cs typeface="B Zar" pitchFamily="2" charset="-78"/>
                        </a:rPr>
                        <a:t>اسلامی در دوران 8 ساله دفاع مقدس.</a:t>
                      </a:r>
                      <a:endParaRPr lang="fa-IR" sz="1400" dirty="0" smtClean="0">
                        <a:cs typeface="B Z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لشکر مهندسی43 امام علی</a:t>
                      </a:r>
                      <a:r>
                        <a:rPr lang="fa-IR" sz="1400" baseline="0" dirty="0" smtClean="0">
                          <a:cs typeface="B Zar" pitchFamily="2" charset="-78"/>
                        </a:rPr>
                        <a:t>(ع)  </a:t>
                      </a:r>
                      <a:r>
                        <a:rPr lang="ar-SA" sz="1400" dirty="0" smtClean="0">
                          <a:cs typeface="B Zar" pitchFamily="2" charset="-78"/>
                        </a:rPr>
                        <a:t>سپاه پاسداران انقلاب اسلامی در</a:t>
                      </a:r>
                      <a:r>
                        <a:rPr lang="fa-IR" sz="1400" dirty="0" smtClean="0">
                          <a:cs typeface="B Zar" pitchFamily="2" charset="-78"/>
                        </a:rPr>
                        <a:t>هریک از عملیات 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164</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007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 گروه مهندسی45 جوادالائمه</a:t>
                      </a:r>
                      <a:r>
                        <a:rPr lang="fa-IR" sz="1400" baseline="0" dirty="0" smtClean="0">
                          <a:cs typeface="B Zar" pitchFamily="2" charset="-78"/>
                        </a:rPr>
                        <a:t>(ع)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لشکر مهندسی45 جوادالائمه</a:t>
                      </a:r>
                      <a:r>
                        <a:rPr lang="fa-IR" sz="1400" baseline="0" dirty="0" smtClean="0">
                          <a:cs typeface="B Zar" pitchFamily="2" charset="-78"/>
                        </a:rPr>
                        <a:t>(ع)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165</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81000" y="563880"/>
          <a:ext cx="8534401" cy="5913120"/>
        </p:xfrm>
        <a:graphic>
          <a:graphicData uri="http://schemas.openxmlformats.org/drawingml/2006/table">
            <a:tbl>
              <a:tblPr firstRow="1" bandRow="1">
                <a:tableStyleId>{5C22544A-7EE6-4342-B048-85BDC9FD1C3A}</a:tableStyleId>
              </a:tblPr>
              <a:tblGrid>
                <a:gridCol w="578294"/>
                <a:gridCol w="1112483"/>
                <a:gridCol w="6270315"/>
                <a:gridCol w="573309"/>
              </a:tblGrid>
              <a:tr h="228600">
                <a:tc gridSpan="4">
                  <a:txBody>
                    <a:bodyPr/>
                    <a:lstStyle/>
                    <a:p>
                      <a:pPr algn="ctr"/>
                      <a:r>
                        <a:rPr kumimoji="0" lang="fa-IR" sz="2000" b="1" kern="1200" dirty="0" smtClean="0">
                          <a:ln>
                            <a:solidFill>
                              <a:schemeClr val="tx1"/>
                            </a:solidFill>
                          </a:ln>
                          <a:solidFill>
                            <a:srgbClr val="C00000"/>
                          </a:solidFill>
                          <a:latin typeface="+mn-lt"/>
                          <a:ea typeface="+mn-ea"/>
                          <a:cs typeface="+mn-cs"/>
                        </a:rPr>
                        <a:t>نقش قرارگاههای عمده، یگان‌های رزمی، پشتیبانی رزمی و پشتیبانی خدمات رزمی نیروهای مسلح در هشت سال دفاع مقدس(177 عنوان)  </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289560">
                <a:tc gridSpan="4">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1400" b="1" dirty="0" smtClean="0">
                          <a:solidFill>
                            <a:srgbClr val="FF0000"/>
                          </a:solidFill>
                          <a:cs typeface="B Zar" pitchFamily="2" charset="-78"/>
                        </a:rPr>
                        <a:t>نقش قرارگاه‌های عمده، یگان</a:t>
                      </a:r>
                      <a:r>
                        <a:rPr lang="fa-IR" sz="1400" b="1" baseline="0" dirty="0" smtClean="0">
                          <a:solidFill>
                            <a:srgbClr val="FF0000"/>
                          </a:solidFill>
                          <a:cs typeface="B Zar" pitchFamily="2" charset="-78"/>
                        </a:rPr>
                        <a:t>‌های رزمی، پشتیبانی رزمی و پشتیبانی خدمات رزمی سپاه پاسداران انقلاب اسلامی در 8سال دفاع مقدس</a:t>
                      </a:r>
                      <a:r>
                        <a:rPr kumimoji="0" lang="fa-IR" sz="1400" kern="1200" dirty="0" smtClean="0">
                          <a:ln>
                            <a:solidFill>
                              <a:schemeClr val="tx1"/>
                            </a:solidFill>
                          </a:ln>
                          <a:solidFill>
                            <a:srgbClr val="00B050"/>
                          </a:solidFill>
                          <a:latin typeface="+mn-lt"/>
                          <a:ea typeface="+mn-ea"/>
                          <a:cs typeface="B Zar" pitchFamily="2" charset="-78"/>
                        </a:rPr>
                        <a:t> </a:t>
                      </a:r>
                    </a:p>
                  </a:txBody>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fa-IR" sz="1400" kern="1200" dirty="0" smtClean="0">
                        <a:ln>
                          <a:solidFill>
                            <a:schemeClr val="tx1"/>
                          </a:solidFill>
                        </a:ln>
                        <a:solidFill>
                          <a:srgbClr val="00B050"/>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tcPr>
                </a:tc>
              </a:tr>
              <a:tr h="289560">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286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مرکز مخابرات ظفر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مرکز مخابرات ظفر</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166</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مرکز مخابرات توحید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مرکز مخابرات توحید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167</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مرکز مخابرات معراج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مرکز مخابرات معراج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168</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مرکز مخابرات شاهد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مرکز مخابرات شاهد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169</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مرکز مخابرات نوح(ع)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مرکز مخابرات نوح(ع)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170</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007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مرکز بهداری جنوب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مرکز بهداری</a:t>
                      </a:r>
                      <a:r>
                        <a:rPr lang="fa-IR" sz="1400" baseline="0" dirty="0" smtClean="0">
                          <a:cs typeface="B Zar" pitchFamily="2" charset="-78"/>
                        </a:rPr>
                        <a:t> جنوب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171</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81000" y="304800"/>
          <a:ext cx="8534401" cy="6126480"/>
        </p:xfrm>
        <a:graphic>
          <a:graphicData uri="http://schemas.openxmlformats.org/drawingml/2006/table">
            <a:tbl>
              <a:tblPr firstRow="1" bandRow="1">
                <a:tableStyleId>{5C22544A-7EE6-4342-B048-85BDC9FD1C3A}</a:tableStyleId>
              </a:tblPr>
              <a:tblGrid>
                <a:gridCol w="578294"/>
                <a:gridCol w="1112483"/>
                <a:gridCol w="6270315"/>
                <a:gridCol w="573309"/>
              </a:tblGrid>
              <a:tr h="228600">
                <a:tc gridSpan="4">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fa-IR" sz="2000" b="1" kern="1200" dirty="0" smtClean="0">
                          <a:ln>
                            <a:solidFill>
                              <a:schemeClr val="tx1"/>
                            </a:solidFill>
                          </a:ln>
                          <a:solidFill>
                            <a:srgbClr val="C00000"/>
                          </a:solidFill>
                          <a:latin typeface="+mn-lt"/>
                          <a:ea typeface="+mn-ea"/>
                          <a:cs typeface="+mn-cs"/>
                        </a:rPr>
                        <a:t>نقش قرارگاههای عمده، یگان‌های رزمی، پشتیبانی رزمی و پشتیبانی خدمات رزمی نیروهای مسلح در هشت سال دفاع مقدس(177 عنوان)  </a:t>
                      </a:r>
                      <a:endParaRPr kumimoji="0" lang="en-US" sz="2000" b="1" kern="1200" dirty="0" smtClean="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289560">
                <a:tc gridSpan="4">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b="1" dirty="0" smtClean="0">
                          <a:solidFill>
                            <a:srgbClr val="FF0000"/>
                          </a:solidFill>
                          <a:cs typeface="B Zar" pitchFamily="2" charset="-78"/>
                        </a:rPr>
                        <a:t>نقش قرارگاه‌های عمده، یگان</a:t>
                      </a:r>
                      <a:r>
                        <a:rPr lang="fa-IR" sz="1400" b="1" baseline="0" dirty="0" smtClean="0">
                          <a:solidFill>
                            <a:srgbClr val="FF0000"/>
                          </a:solidFill>
                          <a:cs typeface="B Zar" pitchFamily="2" charset="-78"/>
                        </a:rPr>
                        <a:t>‌های رزمی، پشتیبانی رزمی و پشتیبانی خدمات رزمی سپاه پاسداران انقلاب اسلامی در 8سال دفاع مقدس</a:t>
                      </a:r>
                      <a:r>
                        <a:rPr kumimoji="0" lang="fa-IR" sz="1400" kern="1200" dirty="0" smtClean="0">
                          <a:ln>
                            <a:solidFill>
                              <a:schemeClr val="tx1"/>
                            </a:solidFill>
                          </a:ln>
                          <a:solidFill>
                            <a:srgbClr val="00B050"/>
                          </a:solidFill>
                          <a:latin typeface="+mn-lt"/>
                          <a:ea typeface="+mn-ea"/>
                          <a:cs typeface="B Zar" pitchFamily="2" charset="-78"/>
                        </a:rPr>
                        <a:t> </a:t>
                      </a:r>
                    </a:p>
                  </a:txBody>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tcPr>
                </a:tc>
              </a:tr>
              <a:tr h="289560">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325231">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مرکز بهداری غرب</a:t>
                      </a:r>
                      <a:r>
                        <a:rPr lang="fa-IR" sz="1400" baseline="0" dirty="0" smtClean="0">
                          <a:cs typeface="B Zar" pitchFamily="2" charset="-78"/>
                        </a:rPr>
                        <a:t>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مرکز بهداری</a:t>
                      </a:r>
                      <a:r>
                        <a:rPr lang="fa-IR" sz="1400" baseline="0" dirty="0" smtClean="0">
                          <a:cs typeface="B Zar" pitchFamily="2" charset="-78"/>
                        </a:rPr>
                        <a:t> غرب </a:t>
                      </a:r>
                      <a:r>
                        <a:rPr lang="ar-SA" sz="1400" dirty="0" smtClean="0">
                          <a:cs typeface="B Zar" pitchFamily="2" charset="-78"/>
                        </a:rPr>
                        <a:t>سپاه پاسداران انقلاب اسلامی در</a:t>
                      </a:r>
                      <a:r>
                        <a:rPr lang="fa-IR" sz="1400" dirty="0" smtClean="0">
                          <a:cs typeface="B Zar" pitchFamily="2" charset="-78"/>
                        </a:rPr>
                        <a:t>هریک از عملیات 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172</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5231">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مرکز بهداری شمالغرب</a:t>
                      </a:r>
                      <a:r>
                        <a:rPr lang="fa-IR" sz="1400" baseline="0" dirty="0" smtClean="0">
                          <a:cs typeface="B Zar" pitchFamily="2" charset="-78"/>
                        </a:rPr>
                        <a:t>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مرکز بهداری</a:t>
                      </a:r>
                      <a:r>
                        <a:rPr lang="fa-IR" sz="1400" baseline="0" dirty="0" smtClean="0">
                          <a:cs typeface="B Zar" pitchFamily="2" charset="-78"/>
                        </a:rPr>
                        <a:t> شمالغرب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173</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5231">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مرکز پشتیبانی جنوب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مرکز پشتیبانی جنوب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174</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580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مرکز پشتیبانی غرب</a:t>
                      </a:r>
                      <a:r>
                        <a:rPr lang="fa-IR" sz="1400" baseline="0" dirty="0" smtClean="0">
                          <a:cs typeface="B Zar" pitchFamily="2" charset="-78"/>
                        </a:rPr>
                        <a:t>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مرکز پشتیبانی </a:t>
                      </a:r>
                      <a:r>
                        <a:rPr lang="fa-IR" sz="1400" baseline="0" dirty="0" smtClean="0">
                          <a:cs typeface="B Zar" pitchFamily="2" charset="-78"/>
                        </a:rPr>
                        <a:t>غرب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175</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مرکز پشتیبانی شمالغرب</a:t>
                      </a:r>
                      <a:r>
                        <a:rPr lang="fa-IR" sz="1400" baseline="0" dirty="0" smtClean="0">
                          <a:cs typeface="B Zar" pitchFamily="2" charset="-78"/>
                        </a:rPr>
                        <a:t> </a:t>
                      </a:r>
                      <a:r>
                        <a:rPr lang="ar-SA" sz="1400" dirty="0" smtClean="0">
                          <a:cs typeface="B Zar" pitchFamily="2" charset="-78"/>
                        </a:rPr>
                        <a:t>سپاه پاسداران انقلاب اسلامی در دوران 8 ساله دفاع مقدس.</a:t>
                      </a:r>
                      <a:endParaRPr lang="fa-IR" sz="1400" dirty="0" smtClean="0">
                        <a:cs typeface="B Z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مرکز پشتیبانی</a:t>
                      </a:r>
                      <a:r>
                        <a:rPr lang="fa-IR" sz="1400" baseline="0" dirty="0" smtClean="0">
                          <a:cs typeface="B Zar" pitchFamily="2" charset="-78"/>
                        </a:rPr>
                        <a:t> شمالغرب </a:t>
                      </a:r>
                      <a:r>
                        <a:rPr lang="ar-SA" sz="1400" dirty="0" smtClean="0">
                          <a:cs typeface="B Zar" pitchFamily="2" charset="-78"/>
                        </a:rPr>
                        <a:t>سپاه پاسداران انقلاب اسلامی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176</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بررسی تأثیر و نقش ژاندارمری جمهوری اسلامی ایران(</a:t>
                      </a:r>
                      <a:r>
                        <a:rPr lang="fa-IR" sz="1400" baseline="0" dirty="0" smtClean="0">
                          <a:cs typeface="B Zar" pitchFamily="2" charset="-78"/>
                        </a:rPr>
                        <a:t> ناحیه و هنگ) دراستان های مرزی درگیر جنگ (آذربایجان غربی، کردستان، کرمانشاه، ایلام، خوزستان، بوشهر) در دوران دفاع مقدس</a:t>
                      </a:r>
                    </a:p>
                    <a:p>
                      <a:pPr marL="0" marR="0" indent="0" algn="r" defTabSz="914400" rtl="1" eaLnBrk="1" fontAlgn="auto" latinLnBrk="0" hangingPunct="1">
                        <a:lnSpc>
                          <a:spcPct val="100000"/>
                        </a:lnSpc>
                        <a:spcBef>
                          <a:spcPts val="0"/>
                        </a:spcBef>
                        <a:spcAft>
                          <a:spcPts val="0"/>
                        </a:spcAft>
                        <a:buClrTx/>
                        <a:buSzTx/>
                        <a:buFontTx/>
                        <a:buNone/>
                        <a:tabLst/>
                        <a:defRPr/>
                      </a:pPr>
                      <a:r>
                        <a:rPr lang="fa-IR" sz="1400" baseline="0" dirty="0" smtClean="0">
                          <a:cs typeface="B Zar" pitchFamily="2" charset="-78"/>
                        </a:rPr>
                        <a:t>- </a:t>
                      </a:r>
                      <a:r>
                        <a:rPr lang="fa-IR" sz="1400" dirty="0" smtClean="0">
                          <a:cs typeface="B Zar" pitchFamily="2" charset="-78"/>
                        </a:rPr>
                        <a:t>بررسی تأثیر و نقش ژاندارمری جمهوری اسلامی ایران(</a:t>
                      </a:r>
                      <a:r>
                        <a:rPr lang="fa-IR" sz="1400" baseline="0" dirty="0" smtClean="0">
                          <a:cs typeface="B Zar" pitchFamily="2" charset="-78"/>
                        </a:rPr>
                        <a:t> ناحیه و هنگ ) دراستان‌های مرزی درگیر جنگ (آذربایجان غربی، کردستان، کرمانشاه، ایلام، خوزستان، بوشهر) در هریک از </a:t>
                      </a:r>
                      <a:r>
                        <a:rPr lang="fa-IR" sz="1400" dirty="0" smtClean="0">
                          <a:cs typeface="B Zar" pitchFamily="2" charset="-78"/>
                        </a:rPr>
                        <a:t>عملیات‌های </a:t>
                      </a:r>
                      <a:r>
                        <a:rPr lang="fa-IR" sz="1400" baseline="0" dirty="0" smtClean="0">
                          <a:cs typeface="B Zar" pitchFamily="2" charset="-78"/>
                        </a:rPr>
                        <a:t>عمده دوران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177</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04800" y="609601"/>
          <a:ext cx="8610600" cy="4647208"/>
        </p:xfrm>
        <a:graphic>
          <a:graphicData uri="http://schemas.openxmlformats.org/drawingml/2006/table">
            <a:tbl>
              <a:tblPr firstRow="1" bandRow="1">
                <a:tableStyleId>{5C22544A-7EE6-4342-B048-85BDC9FD1C3A}</a:tableStyleId>
              </a:tblPr>
              <a:tblGrid>
                <a:gridCol w="583457"/>
                <a:gridCol w="1122416"/>
                <a:gridCol w="6487970"/>
                <a:gridCol w="416757"/>
              </a:tblGrid>
              <a:tr h="375255">
                <a:tc gridSpan="4">
                  <a:txBody>
                    <a:bodyPr/>
                    <a:lstStyle/>
                    <a:p>
                      <a:pPr algn="ctr"/>
                      <a:r>
                        <a:rPr kumimoji="0" lang="ar-SA" sz="2000" b="1" kern="1200" dirty="0" smtClean="0">
                          <a:ln>
                            <a:solidFill>
                              <a:schemeClr val="tx1"/>
                            </a:solidFill>
                          </a:ln>
                          <a:solidFill>
                            <a:srgbClr val="C00000"/>
                          </a:solidFill>
                          <a:latin typeface="+mn-lt"/>
                          <a:ea typeface="+mn-ea"/>
                          <a:cs typeface="+mn-cs"/>
                        </a:rPr>
                        <a:t>ابعاد نظامي جنگ ايران و عراق</a:t>
                      </a:r>
                      <a:r>
                        <a:rPr kumimoji="0" lang="fa-IR" sz="2000" b="1" kern="1200" dirty="0" smtClean="0">
                          <a:ln>
                            <a:solidFill>
                              <a:schemeClr val="tx1"/>
                            </a:solidFill>
                          </a:ln>
                          <a:solidFill>
                            <a:srgbClr val="C00000"/>
                          </a:solidFill>
                          <a:latin typeface="+mn-lt"/>
                          <a:ea typeface="+mn-ea"/>
                          <a:cs typeface="+mn-cs"/>
                        </a:rPr>
                        <a:t>(113 عنوان)</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490718">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8865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400" kern="1200" dirty="0" smtClean="0">
                          <a:solidFill>
                            <a:schemeClr val="dk1"/>
                          </a:solidFill>
                          <a:latin typeface="+mn-lt"/>
                          <a:ea typeface="+mn-ea"/>
                          <a:cs typeface="B Zar" pitchFamily="2" charset="-78"/>
                        </a:rPr>
                        <a:t>+</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زمينه ها و علل نظامي و استراتژيك آغاز جنگ </a:t>
                      </a:r>
                      <a:r>
                        <a:rPr lang="fa-IR" sz="1400" dirty="0" smtClean="0">
                          <a:cs typeface="B Zar" pitchFamily="2" charset="-78"/>
                        </a:rPr>
                        <a:t>تحمیلی</a:t>
                      </a:r>
                      <a:r>
                        <a:rPr lang="fa-IR" sz="1400" baseline="0" dirty="0" smtClean="0">
                          <a:cs typeface="B Zar" pitchFamily="2" charset="-78"/>
                        </a:rPr>
                        <a:t> عراق علیه ایران </a:t>
                      </a:r>
                      <a:r>
                        <a:rPr lang="ar-SA" sz="1400" dirty="0" smtClean="0">
                          <a:cs typeface="B Zar" pitchFamily="2" charset="-78"/>
                        </a:rPr>
                        <a:t>در سه سطح ملي ، منطقه اي و بين المللي.</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65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400" kern="1200" dirty="0" smtClean="0">
                          <a:solidFill>
                            <a:schemeClr val="dk1"/>
                          </a:solidFill>
                          <a:latin typeface="+mn-lt"/>
                          <a:ea typeface="+mn-ea"/>
                          <a:cs typeface="B Zar" pitchFamily="2" charset="-78"/>
                        </a:rPr>
                        <a:t>+</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400" kern="1200" dirty="0" smtClean="0">
                          <a:solidFill>
                            <a:schemeClr val="dk1"/>
                          </a:solidFill>
                          <a:latin typeface="+mn-lt"/>
                          <a:ea typeface="+mn-ea"/>
                          <a:cs typeface="B Zar" pitchFamily="2" charset="-7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تاثير وقوع پديدة انقلاب اسلامي از نظر نظامي و استراتژيك بر آغاز جنگ </a:t>
                      </a:r>
                      <a:r>
                        <a:rPr lang="fa-IR" sz="1400" dirty="0" smtClean="0">
                          <a:cs typeface="B Zar" pitchFamily="2" charset="-78"/>
                        </a:rPr>
                        <a:t>تحمیلی </a:t>
                      </a:r>
                      <a:r>
                        <a:rPr lang="ar-SA" sz="1400" dirty="0" smtClean="0">
                          <a:cs typeface="B Zar" pitchFamily="2" charset="-78"/>
                        </a:rPr>
                        <a:t>عراق عليه ايران.</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2</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65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400" kern="1200" dirty="0" smtClean="0">
                          <a:solidFill>
                            <a:schemeClr val="dk1"/>
                          </a:solidFill>
                          <a:latin typeface="+mn-lt"/>
                          <a:ea typeface="+mn-ea"/>
                          <a:cs typeface="B Zar" pitchFamily="2" charset="-7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دلايل و به</a:t>
                      </a:r>
                      <a:r>
                        <a:rPr lang="fa-IR" sz="1400" dirty="0" smtClean="0">
                          <a:cs typeface="B Zar" pitchFamily="2" charset="-78"/>
                        </a:rPr>
                        <a:t>ان</a:t>
                      </a:r>
                      <a:r>
                        <a:rPr lang="ar-SA" sz="1400" dirty="0" smtClean="0">
                          <a:cs typeface="B Zar" pitchFamily="2" charset="-78"/>
                        </a:rPr>
                        <a:t>ه هاي نظامي عراق براي آغاز جنگ</a:t>
                      </a:r>
                      <a:r>
                        <a:rPr lang="fa-IR" sz="1400" dirty="0" smtClean="0">
                          <a:cs typeface="B Zar" pitchFamily="2" charset="-78"/>
                        </a:rPr>
                        <a:t> تحمیلی بر علیه ایران </a:t>
                      </a:r>
                      <a:r>
                        <a:rPr lang="ar-SA" sz="1400" dirty="0" smtClean="0">
                          <a:cs typeface="B Zar" pitchFamily="2" charset="-78"/>
                        </a:rPr>
                        <a:t>.</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3</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071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مقايسه وضعيت نظامي ايران قبل و بعد از پيروزي انقلاب اسلامي</a:t>
                      </a:r>
                      <a:r>
                        <a:rPr lang="fa-IR" sz="1400" dirty="0" smtClean="0">
                          <a:cs typeface="B Zar" pitchFamily="2" charset="-78"/>
                        </a:rPr>
                        <a:t> </a:t>
                      </a:r>
                      <a:r>
                        <a:rPr lang="ar-SA" sz="1400" dirty="0" smtClean="0">
                          <a:solidFill>
                            <a:schemeClr val="tx1"/>
                          </a:solidFill>
                          <a:cs typeface="B Zar" pitchFamily="2" charset="-78"/>
                        </a:rPr>
                        <a:t>(تسليحات، ساختار، نيروي انساني، منابع تسليحاتي</a:t>
                      </a:r>
                      <a:r>
                        <a:rPr lang="fa-IR" sz="1400" baseline="0" dirty="0" smtClean="0">
                          <a:solidFill>
                            <a:schemeClr val="tx1"/>
                          </a:solidFill>
                          <a:cs typeface="B Zar" pitchFamily="2" charset="-78"/>
                        </a:rPr>
                        <a:t> </a:t>
                      </a:r>
                      <a:r>
                        <a:rPr lang="ar-SA" sz="1400" dirty="0" smtClean="0">
                          <a:solidFill>
                            <a:schemeClr val="tx1"/>
                          </a:solidFill>
                          <a:cs typeface="B Zar" pitchFamily="2" charset="-78"/>
                        </a:rPr>
                        <a:t>و ...) </a:t>
                      </a:r>
                      <a:r>
                        <a:rPr lang="fa-IR" sz="1400" dirty="0" smtClean="0">
                          <a:cs typeface="B Zar" pitchFamily="2" charset="-78"/>
                        </a:rPr>
                        <a:t>(تا</a:t>
                      </a:r>
                      <a:r>
                        <a:rPr lang="fa-IR" sz="1400" baseline="0" dirty="0" smtClean="0">
                          <a:cs typeface="B Zar" pitchFamily="2" charset="-78"/>
                        </a:rPr>
                        <a:t> شروع جنگ تحمیلی)</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4</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071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مقايسه وضعيت نظامي عراق قبل و بعد از پيروزي انقلاب اسلامي </a:t>
                      </a:r>
                      <a:r>
                        <a:rPr lang="ar-SA" sz="1400" dirty="0" smtClean="0">
                          <a:solidFill>
                            <a:schemeClr val="tx1"/>
                          </a:solidFill>
                          <a:cs typeface="B Zar" pitchFamily="2" charset="-78"/>
                        </a:rPr>
                        <a:t>(</a:t>
                      </a:r>
                      <a:r>
                        <a:rPr lang="ar-SA" sz="1400" i="0" dirty="0" smtClean="0">
                          <a:solidFill>
                            <a:schemeClr val="tx1"/>
                          </a:solidFill>
                          <a:cs typeface="B Zar" pitchFamily="2" charset="-78"/>
                        </a:rPr>
                        <a:t>تسليحات، ساختار، نيروي انساني، منابع تسليحاتي و ...)</a:t>
                      </a:r>
                      <a:r>
                        <a:rPr lang="fa-IR" sz="1400" i="0" dirty="0" smtClean="0">
                          <a:solidFill>
                            <a:srgbClr val="FF0000"/>
                          </a:solidFill>
                          <a:cs typeface="B Zar" pitchFamily="2" charset="-78"/>
                        </a:rPr>
                        <a:t> </a:t>
                      </a:r>
                      <a:r>
                        <a:rPr lang="fa-IR" sz="1400" i="0" dirty="0" smtClean="0">
                          <a:cs typeface="B Zar" pitchFamily="2" charset="-78"/>
                        </a:rPr>
                        <a:t>(تا شروع جنگ تحمیلی)</a:t>
                      </a:r>
                      <a:endParaRPr lang="en-US" sz="1400" i="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5</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65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a:t>
                      </a:r>
                      <a:r>
                        <a:rPr lang="ar-SA" sz="1400" dirty="0" smtClean="0">
                          <a:cs typeface="B Zar" pitchFamily="2" charset="-78"/>
                        </a:rPr>
                        <a:t>اقدامات نظامي عراق قبل از شروع جنگ </a:t>
                      </a:r>
                      <a:r>
                        <a:rPr lang="fa-IR" sz="1400" dirty="0" smtClean="0">
                          <a:cs typeface="B Zar" pitchFamily="2" charset="-78"/>
                        </a:rPr>
                        <a:t>تحمیلی </a:t>
                      </a:r>
                      <a:r>
                        <a:rPr lang="ar-SA" sz="1400" dirty="0" smtClean="0">
                          <a:cs typeface="B Zar" pitchFamily="2" charset="-78"/>
                        </a:rPr>
                        <a:t>ب</a:t>
                      </a:r>
                      <a:r>
                        <a:rPr lang="fa-IR" sz="1400" dirty="0" smtClean="0">
                          <a:cs typeface="B Zar" pitchFamily="2" charset="-78"/>
                        </a:rPr>
                        <a:t>ر</a:t>
                      </a:r>
                      <a:r>
                        <a:rPr lang="fa-IR" sz="1400" baseline="0" dirty="0" smtClean="0">
                          <a:cs typeface="B Zar" pitchFamily="2" charset="-78"/>
                        </a:rPr>
                        <a:t> علیه </a:t>
                      </a:r>
                      <a:r>
                        <a:rPr lang="ar-SA" sz="1400" dirty="0" smtClean="0">
                          <a:cs typeface="B Zar" pitchFamily="2" charset="-78"/>
                        </a:rPr>
                        <a:t>ايران.</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6</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65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تبيين استراتژي نظامي دو كشور ايران ( قبل از انقلاب اسلامي ) و عراق نسبت به امريكا و شوروي</a:t>
                      </a:r>
                      <a:r>
                        <a:rPr lang="fa-IR" sz="1400" dirty="0" smtClean="0">
                          <a:cs typeface="B Zar" pitchFamily="2" charset="-78"/>
                        </a:rPr>
                        <a:t>.</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7</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071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وضعيت و ساختار نظامي دو كشور ايران و عراق به لحاظ نيروي انساني، آمادگي رزمي و توان تسليحاتي در آستانه شروع جنگ </a:t>
                      </a:r>
                      <a:r>
                        <a:rPr lang="fa-IR" sz="1400" dirty="0" smtClean="0">
                          <a:cs typeface="B Zar" pitchFamily="2" charset="-78"/>
                        </a:rPr>
                        <a:t>تحمیلی </a:t>
                      </a:r>
                      <a:r>
                        <a:rPr lang="ar-SA" sz="1400" dirty="0" smtClean="0">
                          <a:cs typeface="B Zar" pitchFamily="2" charset="-78"/>
                        </a:rPr>
                        <a:t>و ميزان تاثير آن </a:t>
                      </a:r>
                      <a:r>
                        <a:rPr lang="fa-IR" sz="1400" dirty="0" smtClean="0">
                          <a:cs typeface="B Zar" pitchFamily="2" charset="-78"/>
                        </a:rPr>
                        <a:t>بر</a:t>
                      </a:r>
                      <a:r>
                        <a:rPr lang="ar-SA" sz="1400" dirty="0" smtClean="0">
                          <a:cs typeface="B Zar" pitchFamily="2" charset="-78"/>
                        </a:rPr>
                        <a:t> آغاز جنگ.</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8</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65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اهداف </a:t>
                      </a:r>
                      <a:r>
                        <a:rPr lang="fa-IR" sz="1400" dirty="0" smtClean="0">
                          <a:cs typeface="B Zar" pitchFamily="2" charset="-78"/>
                        </a:rPr>
                        <a:t>استراتژیک </a:t>
                      </a:r>
                      <a:r>
                        <a:rPr lang="ar-SA" sz="1400" dirty="0" smtClean="0">
                          <a:cs typeface="B Zar" pitchFamily="2" charset="-78"/>
                        </a:rPr>
                        <a:t>نظامي دو كشور ايران و عراق در طول جنگ تحميلي.</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9</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952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آماري كمك هاي </a:t>
                      </a:r>
                      <a:r>
                        <a:rPr lang="fa-IR" sz="1400" dirty="0" smtClean="0">
                          <a:cs typeface="B Zar" pitchFamily="2" charset="-78"/>
                        </a:rPr>
                        <a:t>نظامی</a:t>
                      </a:r>
                      <a:r>
                        <a:rPr lang="ar-SA" sz="1400" dirty="0" smtClean="0">
                          <a:cs typeface="B Zar" pitchFamily="2" charset="-78"/>
                        </a:rPr>
                        <a:t> كشورهاي جهان به طرفين جنگ تحميلي عراق عليه ايران.</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10</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28600" y="609600"/>
          <a:ext cx="8686800" cy="5608320"/>
        </p:xfrm>
        <a:graphic>
          <a:graphicData uri="http://schemas.openxmlformats.org/drawingml/2006/table">
            <a:tbl>
              <a:tblPr firstRow="1" bandRow="1">
                <a:tableStyleId>{5C22544A-7EE6-4342-B048-85BDC9FD1C3A}</a:tableStyleId>
              </a:tblPr>
              <a:tblGrid>
                <a:gridCol w="594227"/>
                <a:gridCol w="1005973"/>
                <a:gridCol w="6781800"/>
                <a:gridCol w="304800"/>
              </a:tblGrid>
              <a:tr h="381000">
                <a:tc gridSpan="4">
                  <a:txBody>
                    <a:bodyPr/>
                    <a:lstStyle/>
                    <a:p>
                      <a:pPr algn="ctr"/>
                      <a:r>
                        <a:rPr kumimoji="0" lang="fa-IR" sz="2000" b="1" kern="1200" dirty="0" smtClean="0">
                          <a:ln>
                            <a:solidFill>
                              <a:schemeClr val="tx1"/>
                            </a:solidFill>
                          </a:ln>
                          <a:solidFill>
                            <a:srgbClr val="C00000"/>
                          </a:solidFill>
                          <a:latin typeface="+mn-lt"/>
                          <a:ea typeface="+mn-ea"/>
                          <a:cs typeface="+mn-cs"/>
                        </a:rPr>
                        <a:t>نقش قرارگاههای</a:t>
                      </a:r>
                      <a:r>
                        <a:rPr kumimoji="0" lang="fa-IR" sz="2000" b="1" kern="1200" baseline="0" dirty="0" smtClean="0">
                          <a:ln>
                            <a:solidFill>
                              <a:schemeClr val="tx1"/>
                            </a:solidFill>
                          </a:ln>
                          <a:solidFill>
                            <a:srgbClr val="C00000"/>
                          </a:solidFill>
                          <a:latin typeface="+mn-lt"/>
                          <a:ea typeface="+mn-ea"/>
                          <a:cs typeface="+mn-cs"/>
                        </a:rPr>
                        <a:t> </a:t>
                      </a:r>
                      <a:r>
                        <a:rPr kumimoji="0" lang="fa-IR" sz="2000" b="1" kern="1200" dirty="0" smtClean="0">
                          <a:ln>
                            <a:solidFill>
                              <a:schemeClr val="tx1"/>
                            </a:solidFill>
                          </a:ln>
                          <a:solidFill>
                            <a:srgbClr val="C00000"/>
                          </a:solidFill>
                          <a:latin typeface="+mn-lt"/>
                          <a:ea typeface="+mn-ea"/>
                          <a:cs typeface="+mn-cs"/>
                        </a:rPr>
                        <a:t>عمده، یگان‌های رزمی، پشتیبانی رزمی و پشتیبانی خدمات رزمی نیروهای مسلح در هشت سال دفاع مقدس(177 عنوان)  </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289560">
                <a:tc gridSpan="4">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1400" b="1" dirty="0" smtClean="0">
                          <a:solidFill>
                            <a:srgbClr val="FF0000"/>
                          </a:solidFill>
                          <a:cs typeface="B Zar" pitchFamily="2" charset="-78"/>
                        </a:rPr>
                        <a:t>نقش قرارگاه‌های عمده، یگان</a:t>
                      </a:r>
                      <a:r>
                        <a:rPr lang="fa-IR" sz="1400" b="1" baseline="0" dirty="0" smtClean="0">
                          <a:solidFill>
                            <a:srgbClr val="FF0000"/>
                          </a:solidFill>
                          <a:cs typeface="B Zar" pitchFamily="2" charset="-78"/>
                        </a:rPr>
                        <a:t>‌های رزمی، پشتیبانی رزمی و پشتیبانی خدمات رزمی ارتش جمهوری اسلامی ایران در 8سال دفاع مقدس</a:t>
                      </a:r>
                      <a:r>
                        <a:rPr kumimoji="0" lang="fa-IR" sz="1400" kern="1200" dirty="0" smtClean="0">
                          <a:ln>
                            <a:solidFill>
                              <a:schemeClr val="tx1"/>
                            </a:solidFill>
                          </a:ln>
                          <a:solidFill>
                            <a:srgbClr val="00B050"/>
                          </a:solidFill>
                          <a:latin typeface="+mn-lt"/>
                          <a:ea typeface="+mn-ea"/>
                          <a:cs typeface="B Zar" pitchFamily="2" charset="-78"/>
                        </a:rPr>
                        <a:t> </a:t>
                      </a:r>
                      <a:r>
                        <a:rPr kumimoji="0" lang="fa-IR" sz="1400" b="1" kern="1200" dirty="0" smtClean="0">
                          <a:ln>
                            <a:solidFill>
                              <a:schemeClr val="tx1"/>
                            </a:solidFill>
                          </a:ln>
                          <a:solidFill>
                            <a:srgbClr val="00B050"/>
                          </a:solidFill>
                          <a:latin typeface="+mn-lt"/>
                          <a:ea typeface="+mn-ea"/>
                          <a:cs typeface="B Zar" pitchFamily="2" charset="-78"/>
                        </a:rPr>
                        <a:t>(نیروی زمینی ارتش جمهوری اسلامی ایران)    </a:t>
                      </a:r>
                    </a:p>
                  </a:txBody>
                  <a:tcPr>
                    <a:lnB w="12700" cap="flat" cmpd="sng" algn="ctr">
                      <a:solidFill>
                        <a:schemeClr val="tx1"/>
                      </a:solidFill>
                      <a:prstDash val="solid"/>
                      <a:round/>
                      <a:headEnd type="none" w="med" len="med"/>
                      <a:tailEnd type="none" w="med" len="med"/>
                    </a:lnB>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fa-IR" sz="1800" kern="1200" dirty="0" smtClean="0">
                        <a:ln>
                          <a:solidFill>
                            <a:schemeClr val="tx1"/>
                          </a:solidFill>
                        </a:ln>
                        <a:solidFill>
                          <a:srgbClr val="00B050"/>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marL="0" algn="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32523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smtClean="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smtClean="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tx1"/>
                          </a:solidFill>
                          <a:latin typeface="+mn-lt"/>
                          <a:ea typeface="+mn-ea"/>
                          <a:cs typeface="B Zar" pitchFamily="2" charset="-78"/>
                        </a:rPr>
                        <a:t>عنوان</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600" kern="1200" dirty="0" smtClean="0">
                        <a:ln>
                          <a:solidFill>
                            <a:schemeClr val="tx1"/>
                          </a:solidFill>
                        </a:ln>
                        <a:solidFill>
                          <a:schemeClr val="tx1"/>
                        </a:solidFill>
                        <a:latin typeface="+mn-lt"/>
                        <a:ea typeface="+mn-ea"/>
                        <a:cs typeface="B Zar" pitchFamily="2" charset="-78"/>
                      </a:endParaRPr>
                    </a:p>
                  </a:txBody>
                  <a:tcPr vert="vert27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5231">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fa-IR" sz="1400" kern="1200" dirty="0" smtClean="0">
                        <a:solidFill>
                          <a:schemeClr val="dk1"/>
                        </a:solidFill>
                        <a:latin typeface="+mn-lt"/>
                        <a:ea typeface="+mn-ea"/>
                        <a:cs typeface="B Zar" pitchFamily="2" charset="-78"/>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قرارگاههای عملیاتی </a:t>
                      </a:r>
                      <a:r>
                        <a:rPr lang="ar-SA" sz="1400" dirty="0" smtClean="0">
                          <a:cs typeface="B Zar" pitchFamily="2" charset="-78"/>
                        </a:rPr>
                        <a:t>نیروی زمینی ارتش جمهوری اسلامی ایران </a:t>
                      </a:r>
                      <a:r>
                        <a:rPr lang="fa-IR" sz="1400" dirty="0" smtClean="0">
                          <a:cs typeface="B Zar" pitchFamily="2" charset="-78"/>
                        </a:rPr>
                        <a:t>(اروند، حمزه سیدالشهدا، فرمانده مخصوص غرب، غرب، مقدم جنوب،کربلا)</a:t>
                      </a:r>
                      <a:r>
                        <a:rPr lang="ar-SA" sz="1400" dirty="0" smtClean="0">
                          <a:cs typeface="B Zar" pitchFamily="2" charset="-78"/>
                        </a:rPr>
                        <a:t> در دوران 8 ساله دفاع مقدس.</a:t>
                      </a:r>
                      <a:endParaRPr lang="en-US"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a:t>
                      </a:r>
                      <a:r>
                        <a:rPr lang="fa-IR" sz="1400" dirty="0" smtClean="0">
                          <a:cs typeface="B Zar" pitchFamily="2" charset="-78"/>
                        </a:rPr>
                        <a:t>قرارگاههای عملیاتی </a:t>
                      </a:r>
                      <a:r>
                        <a:rPr lang="ar-SA" sz="1400" dirty="0" smtClean="0">
                          <a:cs typeface="B Zar" pitchFamily="2" charset="-78"/>
                        </a:rPr>
                        <a:t>نیروی زمینی ارتش جمهوری اسلامی ایران </a:t>
                      </a:r>
                      <a:r>
                        <a:rPr lang="fa-IR" sz="1400" dirty="0" smtClean="0">
                          <a:cs typeface="B Zar" pitchFamily="2" charset="-78"/>
                        </a:rPr>
                        <a:t>(اروند، حمزه سیدالشهدا، فرمانده مخصوص غرب، غرب، مقدم جنوب،کربلا)</a:t>
                      </a:r>
                      <a:r>
                        <a:rPr lang="ar-SA" sz="1400" dirty="0" smtClean="0">
                          <a:cs typeface="B Zar" pitchFamily="2" charset="-78"/>
                        </a:rPr>
                        <a:t> در </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5231">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a:t>
                      </a:r>
                      <a:r>
                        <a:rPr lang="fa-IR" sz="1400" dirty="0" smtClean="0">
                          <a:cs typeface="B Zar" pitchFamily="2" charset="-78"/>
                        </a:rPr>
                        <a:t> </a:t>
                      </a:r>
                      <a:r>
                        <a:rPr lang="ar-SA" sz="1400" dirty="0" smtClean="0">
                          <a:cs typeface="B Zar" pitchFamily="2" charset="-78"/>
                        </a:rPr>
                        <a:t>و نقش لشکر 21 پیاده حمزه  نیروی</a:t>
                      </a:r>
                      <a:r>
                        <a:rPr lang="fa-IR" sz="1400" dirty="0" smtClean="0">
                          <a:cs typeface="B Zar" pitchFamily="2" charset="-78"/>
                        </a:rPr>
                        <a:t>‌</a:t>
                      </a:r>
                      <a:r>
                        <a:rPr lang="ar-SA" sz="1400" dirty="0" smtClean="0">
                          <a:cs typeface="B Zar" pitchFamily="2" charset="-78"/>
                        </a:rPr>
                        <a:t>زمینی</a:t>
                      </a:r>
                      <a:r>
                        <a:rPr lang="fa-IR" sz="1400" dirty="0" smtClean="0">
                          <a:cs typeface="B Zar" pitchFamily="2" charset="-78"/>
                        </a:rPr>
                        <a:t>‌</a:t>
                      </a:r>
                      <a:r>
                        <a:rPr lang="ar-SA" sz="1400" dirty="0" smtClean="0">
                          <a:cs typeface="B Zar" pitchFamily="2" charset="-78"/>
                        </a:rPr>
                        <a:t>ارتش</a:t>
                      </a:r>
                      <a:r>
                        <a:rPr lang="fa-IR" sz="1400" dirty="0" smtClean="0">
                          <a:cs typeface="B Zar" pitchFamily="2" charset="-78"/>
                        </a:rPr>
                        <a:t>‌</a:t>
                      </a:r>
                      <a:r>
                        <a:rPr lang="ar-SA" sz="1400" dirty="0" smtClean="0">
                          <a:cs typeface="B Zar" pitchFamily="2" charset="-78"/>
                        </a:rPr>
                        <a:t>جمهوری</a:t>
                      </a:r>
                      <a:r>
                        <a:rPr lang="fa-IR" sz="1400" dirty="0" smtClean="0">
                          <a:cs typeface="B Zar" pitchFamily="2" charset="-78"/>
                        </a:rPr>
                        <a:t>‌</a:t>
                      </a:r>
                      <a:r>
                        <a:rPr lang="ar-SA" sz="1400" dirty="0" smtClean="0">
                          <a:cs typeface="B Zar" pitchFamily="2" charset="-78"/>
                        </a:rPr>
                        <a:t>اسلامی</a:t>
                      </a:r>
                      <a:r>
                        <a:rPr lang="fa-IR" sz="1400" dirty="0" smtClean="0">
                          <a:cs typeface="B Zar" pitchFamily="2" charset="-78"/>
                        </a:rPr>
                        <a:t>‌</a:t>
                      </a:r>
                      <a:r>
                        <a:rPr lang="ar-SA" sz="1400" dirty="0" smtClean="0">
                          <a:cs typeface="B Zar" pitchFamily="2" charset="-78"/>
                        </a:rPr>
                        <a:t>ایران  در دوران 8 ساله دفاع مقدس.</a:t>
                      </a:r>
                      <a:endParaRPr lang="fa-IR" sz="1400" dirty="0" smtClean="0">
                        <a:cs typeface="B Z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a:t>
                      </a:r>
                      <a:r>
                        <a:rPr lang="fa-IR" sz="1400" dirty="0" smtClean="0">
                          <a:cs typeface="B Zar" pitchFamily="2" charset="-78"/>
                        </a:rPr>
                        <a:t> </a:t>
                      </a:r>
                      <a:r>
                        <a:rPr lang="ar-SA" sz="1400" dirty="0" smtClean="0">
                          <a:cs typeface="B Zar" pitchFamily="2" charset="-78"/>
                        </a:rPr>
                        <a:t>و نقش لشکر</a:t>
                      </a:r>
                      <a:r>
                        <a:rPr lang="fa-IR" sz="1400" dirty="0" smtClean="0">
                          <a:cs typeface="B Zar" pitchFamily="2" charset="-78"/>
                        </a:rPr>
                        <a:t>21</a:t>
                      </a:r>
                      <a:r>
                        <a:rPr lang="ar-SA" sz="1400" dirty="0" smtClean="0">
                          <a:cs typeface="B Zar" pitchFamily="2" charset="-78"/>
                        </a:rPr>
                        <a:t>پیاده حمزه  نیروی زمینی ارتش جمهوری اسلامی ایران  در </a:t>
                      </a:r>
                      <a:r>
                        <a:rPr lang="fa-IR" sz="1400" dirty="0" smtClean="0">
                          <a:cs typeface="B Zar" pitchFamily="2" charset="-78"/>
                        </a:rPr>
                        <a:t>هریک از عملیات‌ های عمده </a:t>
                      </a:r>
                      <a:r>
                        <a:rPr lang="ar-SA" sz="1400" dirty="0" smtClean="0">
                          <a:cs typeface="B Zar" pitchFamily="2" charset="-78"/>
                        </a:rPr>
                        <a:t>دوران 8 ساله دفاع مقدس.</a:t>
                      </a:r>
                      <a:endParaRPr lang="fa-IR"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2</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5289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a:t>
                      </a:r>
                      <a:r>
                        <a:rPr lang="fa-IR" sz="1400" dirty="0" smtClean="0">
                          <a:cs typeface="B Zar" pitchFamily="2" charset="-78"/>
                        </a:rPr>
                        <a:t> </a:t>
                      </a:r>
                      <a:r>
                        <a:rPr lang="ar-SA" sz="1400" dirty="0" smtClean="0">
                          <a:cs typeface="B Zar" pitchFamily="2" charset="-78"/>
                        </a:rPr>
                        <a:t>و نقش لشکر28 پیاده سنندج  نیروی</a:t>
                      </a:r>
                      <a:r>
                        <a:rPr lang="fa-IR" sz="1400" dirty="0" smtClean="0">
                          <a:cs typeface="B Zar" pitchFamily="2" charset="-78"/>
                        </a:rPr>
                        <a:t>‌</a:t>
                      </a:r>
                      <a:r>
                        <a:rPr lang="ar-SA" sz="1400" dirty="0" smtClean="0">
                          <a:cs typeface="B Zar" pitchFamily="2" charset="-78"/>
                        </a:rPr>
                        <a:t>زمینی</a:t>
                      </a:r>
                      <a:r>
                        <a:rPr lang="fa-IR" sz="1400" dirty="0" smtClean="0">
                          <a:cs typeface="B Zar" pitchFamily="2" charset="-78"/>
                        </a:rPr>
                        <a:t>‌</a:t>
                      </a:r>
                      <a:r>
                        <a:rPr lang="ar-SA" sz="1400" dirty="0" smtClean="0">
                          <a:cs typeface="B Zar" pitchFamily="2" charset="-78"/>
                        </a:rPr>
                        <a:t>ارتش</a:t>
                      </a:r>
                      <a:r>
                        <a:rPr lang="fa-IR" sz="1400" dirty="0" smtClean="0">
                          <a:cs typeface="B Zar" pitchFamily="2" charset="-78"/>
                        </a:rPr>
                        <a:t>‌</a:t>
                      </a:r>
                      <a:r>
                        <a:rPr lang="ar-SA" sz="1400" dirty="0" smtClean="0">
                          <a:cs typeface="B Zar" pitchFamily="2" charset="-78"/>
                        </a:rPr>
                        <a:t>جمهوری</a:t>
                      </a:r>
                      <a:r>
                        <a:rPr lang="fa-IR" sz="1400" dirty="0" smtClean="0">
                          <a:cs typeface="B Zar" pitchFamily="2" charset="-78"/>
                        </a:rPr>
                        <a:t>‌</a:t>
                      </a:r>
                      <a:r>
                        <a:rPr lang="ar-SA" sz="1400" dirty="0" smtClean="0">
                          <a:cs typeface="B Zar" pitchFamily="2" charset="-78"/>
                        </a:rPr>
                        <a:t>اسلامی</a:t>
                      </a:r>
                      <a:r>
                        <a:rPr lang="fa-IR" sz="1400" dirty="0" smtClean="0">
                          <a:cs typeface="B Zar" pitchFamily="2" charset="-78"/>
                        </a:rPr>
                        <a:t>‌</a:t>
                      </a:r>
                      <a:r>
                        <a:rPr lang="ar-SA" sz="1400" dirty="0" smtClean="0">
                          <a:cs typeface="B Zar" pitchFamily="2" charset="-78"/>
                        </a:rPr>
                        <a:t>ایران در دوران 8 ساله دفاع مقدس.</a:t>
                      </a:r>
                      <a:endParaRPr lang="en-US"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لشکر</a:t>
                      </a:r>
                      <a:r>
                        <a:rPr lang="fa-IR" sz="1400" dirty="0" smtClean="0">
                          <a:cs typeface="B Zar" pitchFamily="2" charset="-78"/>
                        </a:rPr>
                        <a:t>28</a:t>
                      </a:r>
                      <a:r>
                        <a:rPr lang="ar-SA" sz="1400" dirty="0" smtClean="0">
                          <a:cs typeface="B Zar" pitchFamily="2" charset="-78"/>
                        </a:rPr>
                        <a:t> پیاده سنندج نیروی زمینی</a:t>
                      </a:r>
                      <a:r>
                        <a:rPr lang="fa-IR" sz="1400" baseline="0" dirty="0" smtClean="0">
                          <a:cs typeface="B Zar" pitchFamily="2" charset="-78"/>
                        </a:rPr>
                        <a:t> </a:t>
                      </a:r>
                      <a:r>
                        <a:rPr lang="ar-SA" sz="1400" dirty="0" smtClean="0">
                          <a:cs typeface="B Zar" pitchFamily="2" charset="-78"/>
                        </a:rPr>
                        <a:t>ارتش</a:t>
                      </a:r>
                      <a:r>
                        <a:rPr lang="fa-IR" sz="1400" baseline="0" dirty="0" smtClean="0">
                          <a:cs typeface="B Zar" pitchFamily="2" charset="-78"/>
                        </a:rPr>
                        <a:t> </a:t>
                      </a:r>
                      <a:r>
                        <a:rPr lang="ar-SA" sz="1400" dirty="0" smtClean="0">
                          <a:cs typeface="B Zar" pitchFamily="2" charset="-78"/>
                        </a:rPr>
                        <a:t>جمهوری اسلامی ایران در</a:t>
                      </a:r>
                      <a:r>
                        <a:rPr lang="en-US" sz="1400" dirty="0" smtClean="0">
                          <a:cs typeface="B Zar" pitchFamily="2" charset="-78"/>
                        </a:rPr>
                        <a:t> </a:t>
                      </a:r>
                      <a:r>
                        <a:rPr lang="fa-IR" sz="1400" dirty="0" smtClean="0">
                          <a:cs typeface="B Zar" pitchFamily="2" charset="-78"/>
                        </a:rPr>
                        <a:t>هریک از عملیات ‌های عمده</a:t>
                      </a:r>
                      <a:r>
                        <a:rPr lang="ar-SA" sz="1400" dirty="0" smtClean="0">
                          <a:cs typeface="B Zar" pitchFamily="2" charset="-78"/>
                        </a:rPr>
                        <a:t> 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3</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لشکر 77 پیاده خراسان  نیروی</a:t>
                      </a:r>
                      <a:r>
                        <a:rPr lang="fa-IR" sz="1400" dirty="0" smtClean="0">
                          <a:cs typeface="B Zar" pitchFamily="2" charset="-78"/>
                        </a:rPr>
                        <a:t>‌</a:t>
                      </a:r>
                      <a:r>
                        <a:rPr lang="ar-SA" sz="1400" dirty="0" smtClean="0">
                          <a:cs typeface="B Zar" pitchFamily="2" charset="-78"/>
                        </a:rPr>
                        <a:t>زمینی</a:t>
                      </a:r>
                      <a:r>
                        <a:rPr lang="fa-IR" sz="1400" dirty="0" smtClean="0">
                          <a:cs typeface="B Zar" pitchFamily="2" charset="-78"/>
                        </a:rPr>
                        <a:t>‌</a:t>
                      </a:r>
                      <a:r>
                        <a:rPr lang="ar-SA" sz="1400" dirty="0" smtClean="0">
                          <a:cs typeface="B Zar" pitchFamily="2" charset="-78"/>
                        </a:rPr>
                        <a:t>ارتش</a:t>
                      </a:r>
                      <a:r>
                        <a:rPr lang="fa-IR" sz="1400" dirty="0" smtClean="0">
                          <a:cs typeface="B Zar" pitchFamily="2" charset="-78"/>
                        </a:rPr>
                        <a:t>‌</a:t>
                      </a:r>
                      <a:r>
                        <a:rPr lang="ar-SA" sz="1400" dirty="0" smtClean="0">
                          <a:cs typeface="B Zar" pitchFamily="2" charset="-78"/>
                        </a:rPr>
                        <a:t>جمهوری</a:t>
                      </a:r>
                      <a:r>
                        <a:rPr lang="fa-IR" sz="1400" dirty="0" smtClean="0">
                          <a:cs typeface="B Zar" pitchFamily="2" charset="-78"/>
                        </a:rPr>
                        <a:t>‌</a:t>
                      </a:r>
                      <a:r>
                        <a:rPr lang="ar-SA" sz="1400" dirty="0" smtClean="0">
                          <a:cs typeface="B Zar" pitchFamily="2" charset="-78"/>
                        </a:rPr>
                        <a:t>اسلامی</a:t>
                      </a:r>
                      <a:r>
                        <a:rPr lang="fa-IR" sz="1400" dirty="0" smtClean="0">
                          <a:cs typeface="B Zar" pitchFamily="2" charset="-78"/>
                        </a:rPr>
                        <a:t>‌</a:t>
                      </a:r>
                      <a:r>
                        <a:rPr lang="ar-SA" sz="1400" dirty="0" smtClean="0">
                          <a:cs typeface="B Zar" pitchFamily="2" charset="-78"/>
                        </a:rPr>
                        <a:t>ایران در دوران 8 ساله دفاع مقدس.</a:t>
                      </a:r>
                      <a:endParaRPr lang="en-US" sz="1400" dirty="0" smtClean="0">
                        <a:cs typeface="B Zar" pitchFamily="2" charset="-78"/>
                      </a:endParaRPr>
                    </a:p>
                    <a:p>
                      <a:r>
                        <a:rPr lang="fa-IR" sz="1400" dirty="0" smtClean="0">
                          <a:cs typeface="B Zar" pitchFamily="2" charset="-78"/>
                        </a:rPr>
                        <a:t>- </a:t>
                      </a:r>
                      <a:r>
                        <a:rPr lang="ar-SA" sz="1400" dirty="0" smtClean="0">
                          <a:cs typeface="B Zar" pitchFamily="2" charset="-78"/>
                        </a:rPr>
                        <a:t>بررسی تأثیر</a:t>
                      </a:r>
                      <a:r>
                        <a:rPr lang="fa-IR" sz="1400" dirty="0" smtClean="0">
                          <a:cs typeface="B Zar" pitchFamily="2" charset="-78"/>
                        </a:rPr>
                        <a:t> </a:t>
                      </a:r>
                      <a:r>
                        <a:rPr lang="ar-SA" sz="1400" dirty="0" smtClean="0">
                          <a:cs typeface="B Zar" pitchFamily="2" charset="-78"/>
                        </a:rPr>
                        <a:t>و نقش لشکر</a:t>
                      </a:r>
                      <a:r>
                        <a:rPr lang="fa-IR" sz="1400" dirty="0" smtClean="0">
                          <a:cs typeface="B Zar" pitchFamily="2" charset="-78"/>
                        </a:rPr>
                        <a:t>77</a:t>
                      </a:r>
                      <a:r>
                        <a:rPr lang="ar-SA" sz="1400" dirty="0" smtClean="0">
                          <a:cs typeface="B Zar" pitchFamily="2" charset="-78"/>
                        </a:rPr>
                        <a:t>پیاده خراسان  نیروی زمینی ارتش جمهوری اسلامی ایران  در</a:t>
                      </a:r>
                      <a:r>
                        <a:rPr lang="fa-IR" sz="1400" dirty="0" smtClean="0">
                          <a:cs typeface="B Zar" pitchFamily="2" charset="-78"/>
                        </a:rPr>
                        <a:t>هریک از عملیات‌</a:t>
                      </a:r>
                      <a:r>
                        <a:rPr lang="fa-IR" sz="1400" baseline="0" dirty="0" smtClean="0">
                          <a:cs typeface="B Zar" pitchFamily="2" charset="-78"/>
                        </a:rPr>
                        <a:t> </a:t>
                      </a:r>
                      <a:r>
                        <a:rPr lang="fa-IR" sz="1400" dirty="0" smtClean="0">
                          <a:cs typeface="B Zar" pitchFamily="2" charset="-78"/>
                        </a:rPr>
                        <a:t>های عمده</a:t>
                      </a:r>
                      <a:r>
                        <a:rPr lang="ar-SA" sz="1400" dirty="0" smtClean="0">
                          <a:cs typeface="B Zar" pitchFamily="2" charset="-78"/>
                        </a:rPr>
                        <a:t> 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4</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5289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لشکر 64 پیاده ارومیه نیروی</a:t>
                      </a:r>
                      <a:r>
                        <a:rPr lang="fa-IR" sz="1400" dirty="0" smtClean="0">
                          <a:cs typeface="B Zar" pitchFamily="2" charset="-78"/>
                        </a:rPr>
                        <a:t>‌</a:t>
                      </a:r>
                      <a:r>
                        <a:rPr lang="ar-SA" sz="1400" dirty="0" smtClean="0">
                          <a:cs typeface="B Zar" pitchFamily="2" charset="-78"/>
                        </a:rPr>
                        <a:t>زمینی</a:t>
                      </a:r>
                      <a:r>
                        <a:rPr lang="fa-IR" sz="1400" dirty="0" smtClean="0">
                          <a:cs typeface="B Zar" pitchFamily="2" charset="-78"/>
                        </a:rPr>
                        <a:t>‌</a:t>
                      </a:r>
                      <a:r>
                        <a:rPr lang="ar-SA" sz="1400" dirty="0" smtClean="0">
                          <a:cs typeface="B Zar" pitchFamily="2" charset="-78"/>
                        </a:rPr>
                        <a:t>ارتش</a:t>
                      </a:r>
                      <a:r>
                        <a:rPr lang="fa-IR" sz="1400" dirty="0" smtClean="0">
                          <a:cs typeface="B Zar" pitchFamily="2" charset="-78"/>
                        </a:rPr>
                        <a:t>‌</a:t>
                      </a:r>
                      <a:r>
                        <a:rPr lang="ar-SA" sz="1400" dirty="0" smtClean="0">
                          <a:cs typeface="B Zar" pitchFamily="2" charset="-78"/>
                        </a:rPr>
                        <a:t>جمهوری</a:t>
                      </a:r>
                      <a:r>
                        <a:rPr lang="fa-IR" sz="1400" dirty="0" smtClean="0">
                          <a:cs typeface="B Zar" pitchFamily="2" charset="-78"/>
                        </a:rPr>
                        <a:t>‌</a:t>
                      </a:r>
                      <a:r>
                        <a:rPr lang="ar-SA" sz="1400" dirty="0" smtClean="0">
                          <a:cs typeface="B Zar" pitchFamily="2" charset="-78"/>
                        </a:rPr>
                        <a:t>اسلامی</a:t>
                      </a:r>
                      <a:r>
                        <a:rPr lang="fa-IR" sz="1400" dirty="0" smtClean="0">
                          <a:cs typeface="B Zar" pitchFamily="2" charset="-78"/>
                        </a:rPr>
                        <a:t>‌</a:t>
                      </a:r>
                      <a:r>
                        <a:rPr lang="ar-SA" sz="1400" dirty="0" smtClean="0">
                          <a:cs typeface="B Zar" pitchFamily="2" charset="-78"/>
                        </a:rPr>
                        <a:t>ایران در دوران 8 ساله دفاع مقدس.</a:t>
                      </a:r>
                      <a:endParaRPr lang="en-US"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لشکر 64 پیاده ارومیه  نیروی زمینی ارتش جمهوری اسلامی ایران در</a:t>
                      </a:r>
                      <a:r>
                        <a:rPr lang="fa-IR" sz="1400" dirty="0" smtClean="0">
                          <a:cs typeface="B Zar" pitchFamily="2" charset="-78"/>
                        </a:rPr>
                        <a:t>هریک از عملیات‌های عمده</a:t>
                      </a:r>
                      <a:r>
                        <a:rPr lang="ar-SA" sz="1400" dirty="0" smtClean="0">
                          <a:cs typeface="B Zar" pitchFamily="2" charset="-78"/>
                        </a:rPr>
                        <a:t> 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5</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04800" y="1600200"/>
          <a:ext cx="8610600" cy="4073988"/>
        </p:xfrm>
        <a:graphic>
          <a:graphicData uri="http://schemas.openxmlformats.org/drawingml/2006/table">
            <a:tbl>
              <a:tblPr firstRow="1" bandRow="1">
                <a:tableStyleId>{5C22544A-7EE6-4342-B048-85BDC9FD1C3A}</a:tableStyleId>
              </a:tblPr>
              <a:tblGrid>
                <a:gridCol w="583457"/>
                <a:gridCol w="1122416"/>
                <a:gridCol w="6487970"/>
                <a:gridCol w="416757"/>
              </a:tblGrid>
              <a:tr h="228600">
                <a:tc gridSpan="4">
                  <a:txBody>
                    <a:bodyPr/>
                    <a:lstStyle/>
                    <a:p>
                      <a:pPr algn="ctr"/>
                      <a:r>
                        <a:rPr kumimoji="0" lang="ar-SA" sz="2000" b="1" kern="1200" dirty="0" smtClean="0">
                          <a:ln>
                            <a:solidFill>
                              <a:schemeClr val="tx1"/>
                            </a:solidFill>
                          </a:ln>
                          <a:solidFill>
                            <a:srgbClr val="C00000"/>
                          </a:solidFill>
                          <a:latin typeface="+mn-lt"/>
                          <a:ea typeface="+mn-ea"/>
                          <a:cs typeface="+mn-cs"/>
                        </a:rPr>
                        <a:t>ابعاد نظامي جنگ ايران و عراق</a:t>
                      </a:r>
                      <a:r>
                        <a:rPr kumimoji="0" lang="fa-IR" sz="2000" b="1" kern="1200" dirty="0" smtClean="0">
                          <a:ln>
                            <a:solidFill>
                              <a:schemeClr val="tx1"/>
                            </a:solidFill>
                          </a:ln>
                          <a:solidFill>
                            <a:srgbClr val="C00000"/>
                          </a:solidFill>
                          <a:latin typeface="+mn-lt"/>
                          <a:ea typeface="+mn-ea"/>
                          <a:cs typeface="+mn-cs"/>
                        </a:rPr>
                        <a:t>(113 عنوان)</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365760">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33269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بررسی </a:t>
                      </a:r>
                      <a:r>
                        <a:rPr lang="ar-SA" sz="1400" dirty="0" smtClean="0">
                          <a:cs typeface="B Zar" pitchFamily="2" charset="-78"/>
                        </a:rPr>
                        <a:t>علل و عوامل نظامي تداوم جنگ </a:t>
                      </a:r>
                      <a:r>
                        <a:rPr lang="fa-IR" sz="1400" dirty="0" smtClean="0">
                          <a:cs typeface="B Zar" pitchFamily="2" charset="-78"/>
                        </a:rPr>
                        <a:t>تحمیلی </a:t>
                      </a:r>
                      <a:r>
                        <a:rPr lang="ar-SA" sz="1400" dirty="0" smtClean="0">
                          <a:cs typeface="B Zar" pitchFamily="2" charset="-78"/>
                        </a:rPr>
                        <a:t>عراق</a:t>
                      </a:r>
                      <a:r>
                        <a:rPr lang="fa-IR" sz="1400" dirty="0" smtClean="0">
                          <a:cs typeface="B Zar" pitchFamily="2" charset="-78"/>
                        </a:rPr>
                        <a:t> علیه</a:t>
                      </a:r>
                      <a:r>
                        <a:rPr lang="ar-SA" sz="1400" dirty="0" smtClean="0">
                          <a:cs typeface="B Zar" pitchFamily="2" charset="-78"/>
                        </a:rPr>
                        <a:t> ايران در مقاطع گوناگون.</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11</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روند تحولات نظامي جنگ ايران و عراق در طول هشت سال دفاع مقدس.</a:t>
                      </a:r>
                      <a:r>
                        <a:rPr lang="fa-IR" sz="1400" dirty="0" smtClean="0">
                          <a:cs typeface="B Zar" pitchFamily="2" charset="-78"/>
                        </a:rPr>
                        <a:t>(در سطح</a:t>
                      </a:r>
                      <a:r>
                        <a:rPr lang="ar-SA" sz="1400" dirty="0" smtClean="0">
                          <a:cs typeface="B Zar" pitchFamily="2" charset="-78"/>
                        </a:rPr>
                        <a:t> استراتژيك </a:t>
                      </a:r>
                      <a:r>
                        <a:rPr lang="fa-IR" sz="1400" dirty="0" smtClean="0">
                          <a:cs typeface="B Zar" pitchFamily="2" charset="-78"/>
                        </a:rPr>
                        <a:t>)</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12</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روند تحول انواع </a:t>
                      </a:r>
                      <a:r>
                        <a:rPr lang="fa-IR" sz="1400" dirty="0" smtClean="0">
                          <a:cs typeface="B Zar" pitchFamily="2" charset="-78"/>
                        </a:rPr>
                        <a:t>عملیات</a:t>
                      </a:r>
                      <a:r>
                        <a:rPr lang="fa-IR" sz="1400" baseline="0" dirty="0" smtClean="0">
                          <a:cs typeface="B Zar" pitchFamily="2" charset="-78"/>
                        </a:rPr>
                        <a:t> </a:t>
                      </a:r>
                      <a:r>
                        <a:rPr lang="ar-SA" sz="1400" dirty="0" smtClean="0">
                          <a:cs typeface="B Zar" pitchFamily="2" charset="-78"/>
                        </a:rPr>
                        <a:t>هاي هوايي، زميني، دريايي و موشكي در طول جنگ</a:t>
                      </a:r>
                      <a:r>
                        <a:rPr lang="fa-IR" sz="1400" dirty="0" smtClean="0">
                          <a:cs typeface="B Zar" pitchFamily="2" charset="-78"/>
                        </a:rPr>
                        <a:t> تحمیلی</a:t>
                      </a:r>
                      <a:r>
                        <a:rPr lang="ar-SA" sz="1400" dirty="0" smtClean="0">
                          <a:cs typeface="B Zar" pitchFamily="2" charset="-78"/>
                        </a:rPr>
                        <a:t> عراق</a:t>
                      </a:r>
                      <a:r>
                        <a:rPr lang="fa-IR" sz="1400" dirty="0" smtClean="0">
                          <a:cs typeface="B Zar" pitchFamily="2" charset="-78"/>
                        </a:rPr>
                        <a:t> علیه ایران </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13</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بررسی روند استفاده عراق از سلاح هاي شيميايي در طول جنگ تحميلي </a:t>
                      </a:r>
                      <a:r>
                        <a:rPr lang="fa-IR" sz="1400" dirty="0" smtClean="0">
                          <a:cs typeface="B Zar" pitchFamily="2" charset="-78"/>
                        </a:rPr>
                        <a:t>برعلیه </a:t>
                      </a:r>
                      <a:r>
                        <a:rPr lang="ar-SA" sz="1400" dirty="0" smtClean="0">
                          <a:cs typeface="B Zar" pitchFamily="2" charset="-78"/>
                        </a:rPr>
                        <a:t>ايران.</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14</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007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روند </a:t>
                      </a:r>
                      <a:r>
                        <a:rPr lang="fa-IR" sz="1400" dirty="0" smtClean="0">
                          <a:cs typeface="B Zar" pitchFamily="2" charset="-78"/>
                        </a:rPr>
                        <a:t>زیر</a:t>
                      </a:r>
                      <a:r>
                        <a:rPr lang="ar-SA" sz="1400" dirty="0" smtClean="0">
                          <a:cs typeface="B Zar" pitchFamily="2" charset="-78"/>
                        </a:rPr>
                        <a:t>ساخت </a:t>
                      </a:r>
                      <a:r>
                        <a:rPr lang="fa-IR" sz="1400" dirty="0" smtClean="0">
                          <a:cs typeface="B Zar" pitchFamily="2" charset="-78"/>
                        </a:rPr>
                        <a:t>های (مرکز تحقیقات،کارخانه،کارگاه، ...</a:t>
                      </a:r>
                      <a:r>
                        <a:rPr lang="ar-SA" sz="1400" dirty="0" smtClean="0">
                          <a:cs typeface="B Zar" pitchFamily="2" charset="-78"/>
                        </a:rPr>
                        <a:t> </a:t>
                      </a:r>
                      <a:r>
                        <a:rPr lang="fa-IR" sz="1400" dirty="0" smtClean="0">
                          <a:cs typeface="B Zar" pitchFamily="2" charset="-78"/>
                        </a:rPr>
                        <a:t>)</a:t>
                      </a:r>
                      <a:r>
                        <a:rPr lang="ar-SA" sz="1400" dirty="0" smtClean="0">
                          <a:cs typeface="B Zar" pitchFamily="2" charset="-78"/>
                        </a:rPr>
                        <a:t>توليد گاز شيميايي در عراق.</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15</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007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رويكرد</a:t>
                      </a:r>
                      <a:r>
                        <a:rPr lang="fa-IR" sz="1400" dirty="0" smtClean="0">
                          <a:cs typeface="B Zar" pitchFamily="2" charset="-78"/>
                        </a:rPr>
                        <a:t> و میزان تأثیر</a:t>
                      </a:r>
                      <a:r>
                        <a:rPr lang="ar-SA" sz="1400" dirty="0" smtClean="0">
                          <a:cs typeface="B Zar" pitchFamily="2" charset="-78"/>
                        </a:rPr>
                        <a:t> جنگ انقلابي و مردمي در</a:t>
                      </a:r>
                      <a:r>
                        <a:rPr lang="fa-IR" sz="1400" dirty="0" smtClean="0">
                          <a:cs typeface="B Zar" pitchFamily="2" charset="-78"/>
                        </a:rPr>
                        <a:t>دفاع مقدس</a:t>
                      </a:r>
                      <a:r>
                        <a:rPr lang="ar-SA" sz="1400" dirty="0" smtClean="0">
                          <a:cs typeface="B Zar" pitchFamily="2" charset="-78"/>
                        </a:rPr>
                        <a:t>.</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16</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007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و </a:t>
                      </a:r>
                      <a:r>
                        <a:rPr lang="ar-SA" sz="1400" dirty="0" smtClean="0">
                          <a:cs typeface="B Zar" pitchFamily="2" charset="-78"/>
                        </a:rPr>
                        <a:t>معرفي مراكز ثقل نظامي ايران و عراق در طول جنگ </a:t>
                      </a:r>
                      <a:r>
                        <a:rPr lang="fa-IR" sz="1400" dirty="0" smtClean="0">
                          <a:cs typeface="B Zar" pitchFamily="2" charset="-78"/>
                        </a:rPr>
                        <a:t>تحمیلی </a:t>
                      </a:r>
                      <a:r>
                        <a:rPr lang="ar-SA" sz="1400" dirty="0" smtClean="0">
                          <a:cs typeface="B Zar" pitchFamily="2" charset="-78"/>
                        </a:rPr>
                        <a:t>و ميزان انهدام و خسارات وارد شده به آنها.</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17</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007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400" kern="1200" dirty="0" smtClean="0">
                          <a:solidFill>
                            <a:schemeClr val="dk1"/>
                          </a:solidFill>
                          <a:latin typeface="+mn-lt"/>
                          <a:ea typeface="+mn-ea"/>
                          <a:cs typeface="B Zar" pitchFamily="2" charset="-78"/>
                        </a:rPr>
                        <a:t>+</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تحليل فرماندهي، ارتباطات، اطلاعات و كنترل عمليات </a:t>
                      </a:r>
                      <a:r>
                        <a:rPr lang="fa-IR" sz="1400" dirty="0" smtClean="0">
                          <a:cs typeface="B Zar" pitchFamily="2" charset="-78"/>
                        </a:rPr>
                        <a:t>( </a:t>
                      </a:r>
                      <a:r>
                        <a:rPr lang="en-US" sz="1400" dirty="0" smtClean="0">
                          <a:cs typeface="B Zar" pitchFamily="2" charset="-78"/>
                        </a:rPr>
                        <a:t>C4I</a:t>
                      </a:r>
                      <a:r>
                        <a:rPr lang="fa-IR" sz="1400" dirty="0" smtClean="0">
                          <a:cs typeface="B Zar" pitchFamily="2" charset="-78"/>
                        </a:rPr>
                        <a:t>)</a:t>
                      </a:r>
                      <a:r>
                        <a:rPr lang="ar-SA" sz="1400" dirty="0" smtClean="0">
                          <a:cs typeface="B Zar" pitchFamily="2" charset="-78"/>
                        </a:rPr>
                        <a:t>نيروهاي نظامي ايران در طول جنگ با عراق.</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solidFill>
                            <a:schemeClr val="tx1"/>
                          </a:solidFill>
                          <a:cs typeface="B Zar" pitchFamily="2" charset="-78"/>
                        </a:rPr>
                        <a:t>18</a:t>
                      </a:r>
                      <a:endParaRPr lang="en-US" sz="1400" dirty="0">
                        <a:solidFill>
                          <a:schemeClr val="tx1"/>
                        </a:solidFill>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007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تحليل درگيري هاي نظامي در مرزهاي ايران، قبل از حمله گسترده عراق.</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19</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007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تحليل عملياتي ايران بعد از تهاجم سراسري، در مرحله هجوم و زمين گير كردن عراق.</a:t>
                      </a:r>
                      <a:r>
                        <a:rPr lang="fa-IR" sz="1400" dirty="0" smtClean="0">
                          <a:cs typeface="B Zar" pitchFamily="2" charset="-78"/>
                        </a:rPr>
                        <a:t>( سال اول</a:t>
                      </a:r>
                      <a:r>
                        <a:rPr lang="fa-IR" sz="1400" baseline="0" dirty="0" smtClean="0">
                          <a:cs typeface="B Zar" pitchFamily="2" charset="-78"/>
                        </a:rPr>
                        <a:t> جنگ)</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20</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838200" y="1524000"/>
          <a:ext cx="7940297" cy="4175760"/>
        </p:xfrm>
        <a:graphic>
          <a:graphicData uri="http://schemas.openxmlformats.org/drawingml/2006/table">
            <a:tbl>
              <a:tblPr firstRow="1" bandRow="1">
                <a:tableStyleId>{5C22544A-7EE6-4342-B048-85BDC9FD1C3A}</a:tableStyleId>
              </a:tblPr>
              <a:tblGrid>
                <a:gridCol w="538037"/>
                <a:gridCol w="1035040"/>
                <a:gridCol w="5982906"/>
                <a:gridCol w="384314"/>
              </a:tblGrid>
              <a:tr h="228600">
                <a:tc gridSpan="4">
                  <a:txBody>
                    <a:bodyPr/>
                    <a:lstStyle/>
                    <a:p>
                      <a:pPr algn="ctr"/>
                      <a:r>
                        <a:rPr kumimoji="0" lang="ar-SA" sz="2000" b="1" kern="1200" dirty="0" smtClean="0">
                          <a:ln>
                            <a:solidFill>
                              <a:schemeClr val="tx1"/>
                            </a:solidFill>
                          </a:ln>
                          <a:solidFill>
                            <a:srgbClr val="C00000"/>
                          </a:solidFill>
                          <a:latin typeface="+mn-lt"/>
                          <a:ea typeface="+mn-ea"/>
                          <a:cs typeface="+mn-cs"/>
                        </a:rPr>
                        <a:t>ابعاد نظامي جنگ ايران و عراق</a:t>
                      </a:r>
                      <a:r>
                        <a:rPr kumimoji="0" lang="fa-IR" sz="2000" b="1" kern="1200" dirty="0" smtClean="0">
                          <a:ln>
                            <a:solidFill>
                              <a:schemeClr val="tx1"/>
                            </a:solidFill>
                          </a:ln>
                          <a:solidFill>
                            <a:srgbClr val="C00000"/>
                          </a:solidFill>
                          <a:latin typeface="+mn-lt"/>
                          <a:ea typeface="+mn-ea"/>
                          <a:cs typeface="+mn-cs"/>
                        </a:rPr>
                        <a:t>(113 عنوان)</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365760">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17007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نقش مردم عراق در طول جنگ </a:t>
                      </a:r>
                      <a:r>
                        <a:rPr lang="fa-IR" sz="1400" dirty="0" smtClean="0">
                          <a:cs typeface="B Zar" pitchFamily="2" charset="-78"/>
                        </a:rPr>
                        <a:t>بر علیه</a:t>
                      </a:r>
                      <a:r>
                        <a:rPr lang="ar-SA" sz="1400" dirty="0" smtClean="0">
                          <a:cs typeface="B Zar" pitchFamily="2" charset="-78"/>
                        </a:rPr>
                        <a:t> ايران.</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21</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531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نقش مردم ايران در طول </a:t>
                      </a:r>
                      <a:r>
                        <a:rPr lang="fa-IR" sz="1400" dirty="0" smtClean="0">
                          <a:cs typeface="B Zar" pitchFamily="2" charset="-78"/>
                        </a:rPr>
                        <a:t>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22</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531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تحليل عمليات </a:t>
                      </a:r>
                      <a:r>
                        <a:rPr lang="fa-IR" sz="1400" dirty="0" smtClean="0">
                          <a:cs typeface="B Zar" pitchFamily="2" charset="-78"/>
                        </a:rPr>
                        <a:t>های </a:t>
                      </a:r>
                      <a:r>
                        <a:rPr lang="ar-SA" sz="1400" dirty="0" smtClean="0">
                          <a:cs typeface="B Zar" pitchFamily="2" charset="-78"/>
                        </a:rPr>
                        <a:t>نظامي عراق و تأثير آنها در روند تحولات جنگ</a:t>
                      </a:r>
                      <a:r>
                        <a:rPr lang="fa-IR" sz="1400" baseline="0" smtClean="0">
                          <a:cs typeface="B Zar" pitchFamily="2" charset="-78"/>
                        </a:rPr>
                        <a:t> تحمیلی .</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23</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531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بررسی </a:t>
                      </a:r>
                      <a:r>
                        <a:rPr lang="ar-SA" sz="1400" dirty="0" smtClean="0">
                          <a:cs typeface="B Zar" pitchFamily="2" charset="-78"/>
                        </a:rPr>
                        <a:t>كمك هاي </a:t>
                      </a:r>
                      <a:r>
                        <a:rPr lang="fa-IR" sz="1400" dirty="0" smtClean="0">
                          <a:cs typeface="B Zar" pitchFamily="2" charset="-78"/>
                        </a:rPr>
                        <a:t> نظامی </a:t>
                      </a:r>
                      <a:r>
                        <a:rPr lang="ar-SA" sz="1400" dirty="0" smtClean="0">
                          <a:cs typeface="B Zar" pitchFamily="2" charset="-78"/>
                        </a:rPr>
                        <a:t>نيروهاي ضدانقلاب</a:t>
                      </a:r>
                      <a:r>
                        <a:rPr lang="fa-IR" sz="1400" dirty="0" smtClean="0">
                          <a:cs typeface="B Zar" pitchFamily="2" charset="-78"/>
                        </a:rPr>
                        <a:t> </a:t>
                      </a:r>
                      <a:r>
                        <a:rPr lang="ar-SA" sz="1400" dirty="0" smtClean="0">
                          <a:cs typeface="B Zar" pitchFamily="2" charset="-78"/>
                        </a:rPr>
                        <a:t>ايراني  به رژيم عراق در دوران جنگ</a:t>
                      </a:r>
                      <a:r>
                        <a:rPr lang="fa-IR" sz="1400" dirty="0" smtClean="0">
                          <a:cs typeface="B Zar" pitchFamily="2" charset="-78"/>
                        </a:rPr>
                        <a:t> تحمیلی</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24</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531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بررسی علل و دلايل نظامي تداوم جنگ، پس از آزادي خرمشهر</a:t>
                      </a:r>
                      <a:r>
                        <a:rPr lang="fa-IR" sz="1400" baseline="0" dirty="0" smtClean="0">
                          <a:cs typeface="B Zar" pitchFamily="2" charset="-78"/>
                        </a:rPr>
                        <a:t>  </a:t>
                      </a:r>
                      <a:r>
                        <a:rPr lang="fa-IR" sz="1400" dirty="0" smtClean="0">
                          <a:cs typeface="B Zar" pitchFamily="2" charset="-78"/>
                        </a:rPr>
                        <a:t>در دوران دفاع مقدس</a:t>
                      </a:r>
                      <a:r>
                        <a:rPr lang="ar-SA" sz="1400" dirty="0" smtClean="0">
                          <a:cs typeface="B Zar" pitchFamily="2" charset="-78"/>
                        </a:rPr>
                        <a:t>.</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25</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531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نتايج عمليات </a:t>
                      </a:r>
                      <a:r>
                        <a:rPr lang="fa-IR" sz="1400" dirty="0" smtClean="0">
                          <a:cs typeface="B Zar" pitchFamily="2" charset="-78"/>
                        </a:rPr>
                        <a:t>های </a:t>
                      </a:r>
                      <a:r>
                        <a:rPr lang="ar-SA" sz="1400" dirty="0" smtClean="0">
                          <a:cs typeface="B Zar" pitchFamily="2" charset="-78"/>
                        </a:rPr>
                        <a:t>نظامي ايران در خاك عراق</a:t>
                      </a:r>
                      <a:r>
                        <a:rPr lang="fa-IR" sz="1400" dirty="0" smtClean="0">
                          <a:cs typeface="B Zar" pitchFamily="2" charset="-78"/>
                        </a:rPr>
                        <a:t>، در دوران دفاع مقدس</a:t>
                      </a:r>
                      <a:r>
                        <a:rPr lang="ar-SA" sz="1400" dirty="0" smtClean="0">
                          <a:cs typeface="B Zar" pitchFamily="2" charset="-78"/>
                        </a:rPr>
                        <a:t>.</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26</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531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بررسی علل و عوامل مؤثر در عدم دستيابي ايران به اهداف مورد نظر در داخل خاك عراق پس از فتح خرمشهر</a:t>
                      </a:r>
                      <a:r>
                        <a:rPr lang="fa-IR" sz="1400" dirty="0" smtClean="0">
                          <a:cs typeface="B Zar" pitchFamily="2" charset="-78"/>
                        </a:rPr>
                        <a:t> در دوران دفاع مقدس</a:t>
                      </a:r>
                      <a:r>
                        <a:rPr lang="ar-SA" sz="1400" dirty="0" smtClean="0">
                          <a:cs typeface="B Zar" pitchFamily="2" charset="-78"/>
                        </a:rPr>
                        <a:t>.</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27</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531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بررسی زمينه ها و عوامل مؤثر در تشكيل نيروهاي سه گانه سپاه (هوا</a:t>
                      </a:r>
                      <a:r>
                        <a:rPr lang="fa-IR" sz="1400" dirty="0" smtClean="0">
                          <a:cs typeface="B Zar" pitchFamily="2" charset="-78"/>
                        </a:rPr>
                        <a:t>ی</a:t>
                      </a:r>
                      <a:r>
                        <a:rPr lang="ar-SA" sz="1400" dirty="0" smtClean="0">
                          <a:cs typeface="B Zar" pitchFamily="2" charset="-78"/>
                        </a:rPr>
                        <a:t>ي، دريايي و زميني).</a:t>
                      </a:r>
                      <a:r>
                        <a:rPr lang="fa-IR" sz="1400" dirty="0" smtClean="0">
                          <a:cs typeface="B Zar" pitchFamily="2" charset="-78"/>
                        </a:rPr>
                        <a:t> در دوران دفاع مقدس</a:t>
                      </a:r>
                      <a:r>
                        <a:rPr lang="ar-SA" sz="1400" dirty="0" smtClean="0">
                          <a:cs typeface="B Zar" pitchFamily="2" charset="-78"/>
                        </a:rPr>
                        <a:t>.</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28</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531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تحليل علل گسترش جنگ </a:t>
                      </a:r>
                      <a:r>
                        <a:rPr lang="fa-IR" sz="1400" dirty="0" smtClean="0">
                          <a:cs typeface="B Zar" pitchFamily="2" charset="-78"/>
                        </a:rPr>
                        <a:t>به</a:t>
                      </a:r>
                      <a:r>
                        <a:rPr lang="ar-SA" sz="1400" dirty="0" smtClean="0">
                          <a:cs typeface="B Zar" pitchFamily="2" charset="-78"/>
                        </a:rPr>
                        <a:t> قسمت شمال</a:t>
                      </a:r>
                      <a:r>
                        <a:rPr lang="fa-IR" sz="1400" baseline="0" dirty="0" smtClean="0">
                          <a:cs typeface="B Zar" pitchFamily="2" charset="-78"/>
                        </a:rPr>
                        <a:t> غربی</a:t>
                      </a:r>
                      <a:r>
                        <a:rPr lang="ar-SA" sz="1400" dirty="0" smtClean="0">
                          <a:cs typeface="B Zar" pitchFamily="2" charset="-78"/>
                        </a:rPr>
                        <a:t> (كردستان</a:t>
                      </a:r>
                      <a:r>
                        <a:rPr lang="fa-IR" sz="1400" baseline="0" dirty="0" smtClean="0">
                          <a:cs typeface="B Zar" pitchFamily="2" charset="-78"/>
                        </a:rPr>
                        <a:t> ع</a:t>
                      </a:r>
                      <a:r>
                        <a:rPr lang="ar-SA" sz="1400" dirty="0" smtClean="0">
                          <a:cs typeface="B Zar" pitchFamily="2" charset="-78"/>
                        </a:rPr>
                        <a:t>راق) </a:t>
                      </a:r>
                      <a:r>
                        <a:rPr lang="fa-IR" sz="1400" dirty="0" smtClean="0">
                          <a:cs typeface="B Zar" pitchFamily="2" charset="-78"/>
                        </a:rPr>
                        <a:t>در دوران دفاع مقدس</a:t>
                      </a:r>
                      <a:r>
                        <a:rPr lang="ar-SA" sz="1400" dirty="0" smtClean="0">
                          <a:cs typeface="B Zar" pitchFamily="2" charset="-78"/>
                        </a:rPr>
                        <a:t>.</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29</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531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بررسی تحولات جبهه هاي جنگ در مقطع</a:t>
                      </a:r>
                      <a:r>
                        <a:rPr lang="fa-IR" sz="1400" dirty="0" smtClean="0">
                          <a:cs typeface="B Zar" pitchFamily="2" charset="-78"/>
                        </a:rPr>
                        <a:t> یک سال</a:t>
                      </a:r>
                      <a:r>
                        <a:rPr lang="ar-SA" sz="1400" dirty="0" smtClean="0">
                          <a:cs typeface="B Zar" pitchFamily="2" charset="-78"/>
                        </a:rPr>
                        <a:t> پاياني جنگ </a:t>
                      </a:r>
                      <a:r>
                        <a:rPr lang="fa-IR" sz="1400" dirty="0" smtClean="0">
                          <a:cs typeface="B Zar" pitchFamily="2" charset="-78"/>
                        </a:rPr>
                        <a:t>تحمیلی</a:t>
                      </a:r>
                      <a:r>
                        <a:rPr lang="ar-SA" sz="1400" dirty="0" smtClean="0">
                          <a:cs typeface="B Zar" pitchFamily="2" charset="-78"/>
                        </a:rPr>
                        <a:t> عراق</a:t>
                      </a:r>
                      <a:r>
                        <a:rPr lang="fa-IR" sz="1400" dirty="0" smtClean="0">
                          <a:cs typeface="B Zar" pitchFamily="2" charset="-78"/>
                        </a:rPr>
                        <a:t> علیه ا</a:t>
                      </a:r>
                      <a:r>
                        <a:rPr lang="ar-SA" sz="1400" dirty="0" smtClean="0">
                          <a:cs typeface="B Zar" pitchFamily="2" charset="-78"/>
                        </a:rPr>
                        <a:t>يران </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30</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457200" y="1143000"/>
          <a:ext cx="7940297" cy="4444914"/>
        </p:xfrm>
        <a:graphic>
          <a:graphicData uri="http://schemas.openxmlformats.org/drawingml/2006/table">
            <a:tbl>
              <a:tblPr firstRow="1" bandRow="1">
                <a:tableStyleId>{5C22544A-7EE6-4342-B048-85BDC9FD1C3A}</a:tableStyleId>
              </a:tblPr>
              <a:tblGrid>
                <a:gridCol w="538037"/>
                <a:gridCol w="1035040"/>
                <a:gridCol w="5982906"/>
                <a:gridCol w="384314"/>
              </a:tblGrid>
              <a:tr h="228600">
                <a:tc gridSpan="4">
                  <a:txBody>
                    <a:bodyPr/>
                    <a:lstStyle/>
                    <a:p>
                      <a:pPr algn="ctr"/>
                      <a:r>
                        <a:rPr kumimoji="0" lang="ar-SA" sz="2000" b="1" kern="1200" dirty="0" smtClean="0">
                          <a:ln>
                            <a:solidFill>
                              <a:schemeClr val="tx1"/>
                            </a:solidFill>
                          </a:ln>
                          <a:solidFill>
                            <a:srgbClr val="C00000"/>
                          </a:solidFill>
                          <a:latin typeface="+mn-lt"/>
                          <a:ea typeface="+mn-ea"/>
                          <a:cs typeface="+mn-cs"/>
                        </a:rPr>
                        <a:t>ابعاد نظامي جنگ ايران و عراق</a:t>
                      </a:r>
                      <a:r>
                        <a:rPr kumimoji="0" lang="fa-IR" sz="2000" b="1" kern="1200" dirty="0" smtClean="0">
                          <a:ln>
                            <a:solidFill>
                              <a:schemeClr val="tx1"/>
                            </a:solidFill>
                          </a:ln>
                          <a:solidFill>
                            <a:srgbClr val="C00000"/>
                          </a:solidFill>
                          <a:latin typeface="+mn-lt"/>
                          <a:ea typeface="+mn-ea"/>
                          <a:cs typeface="+mn-cs"/>
                        </a:rPr>
                        <a:t>(113 عنوان)</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365760">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38844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بررسی عوامل و زمينه هاي شكل گيري عمليات </a:t>
                      </a:r>
                      <a:r>
                        <a:rPr lang="fa-IR" sz="1400" dirty="0" smtClean="0">
                          <a:cs typeface="B Zar" pitchFamily="2" charset="-78"/>
                        </a:rPr>
                        <a:t>های </a:t>
                      </a:r>
                      <a:r>
                        <a:rPr lang="ar-SA" sz="1400" dirty="0" smtClean="0">
                          <a:cs typeface="B Zar" pitchFamily="2" charset="-78"/>
                        </a:rPr>
                        <a:t>پاياني عراق و تأثير آنها در پايان </a:t>
                      </a:r>
                      <a:r>
                        <a:rPr lang="fa-IR" sz="1400" dirty="0" smtClean="0">
                          <a:cs typeface="B Zar" pitchFamily="2" charset="-78"/>
                        </a:rPr>
                        <a:t>یافتن </a:t>
                      </a:r>
                      <a:r>
                        <a:rPr lang="ar-SA" sz="1400" dirty="0" smtClean="0">
                          <a:cs typeface="B Zar" pitchFamily="2" charset="-78"/>
                        </a:rPr>
                        <a:t>جنگ </a:t>
                      </a:r>
                      <a:r>
                        <a:rPr lang="fa-IR" sz="1400" dirty="0" smtClean="0">
                          <a:cs typeface="B Zar" pitchFamily="2" charset="-78"/>
                        </a:rPr>
                        <a:t>تحمیلی </a:t>
                      </a:r>
                      <a:r>
                        <a:rPr lang="ar-SA" sz="1400" dirty="0" smtClean="0">
                          <a:cs typeface="B Zar" pitchFamily="2" charset="-78"/>
                        </a:rPr>
                        <a:t>و پذيرش قطعنامه.</a:t>
                      </a:r>
                      <a:endParaRPr lang="fa-IR"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31</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اهداف گسترش جنگ در خليج فارس و پيامدهاي آن</a:t>
                      </a:r>
                      <a:r>
                        <a:rPr lang="fa-IR" sz="1400" dirty="0" smtClean="0">
                          <a:cs typeface="B Zar" pitchFamily="2" charset="-78"/>
                        </a:rPr>
                        <a:t> در دوران دفاع مقدس</a:t>
                      </a:r>
                      <a:r>
                        <a:rPr lang="ar-SA" sz="1400" dirty="0" smtClean="0">
                          <a:cs typeface="B Zar" pitchFamily="2" charset="-78"/>
                        </a:rPr>
                        <a:t>.</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32</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بررسی ميزان تأثير جنگ شهرها، جنگ موشكي و جنگ شيميايي در پايان يافتن جنگ</a:t>
                      </a:r>
                      <a:r>
                        <a:rPr lang="fa-IR" sz="1400" dirty="0" smtClean="0">
                          <a:cs typeface="B Zar" pitchFamily="2" charset="-78"/>
                        </a:rPr>
                        <a:t> تحمیلی</a:t>
                      </a:r>
                      <a:r>
                        <a:rPr lang="ar-SA" sz="1400" dirty="0" smtClean="0">
                          <a:cs typeface="B Zar" pitchFamily="2" charset="-78"/>
                        </a:rPr>
                        <a:t>.</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33</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007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بررسی زمينه هاي آغاز جنگ نفتكش ها در خليج فارس در طول جنگ </a:t>
                      </a:r>
                      <a:r>
                        <a:rPr lang="fa-IR" sz="1400" dirty="0" smtClean="0">
                          <a:cs typeface="B Zar" pitchFamily="2" charset="-78"/>
                        </a:rPr>
                        <a:t>تحمیلی </a:t>
                      </a:r>
                      <a:r>
                        <a:rPr lang="ar-SA" sz="1400" dirty="0" smtClean="0">
                          <a:cs typeface="B Zar" pitchFamily="2" charset="-78"/>
                        </a:rPr>
                        <a:t>عراق</a:t>
                      </a:r>
                      <a:r>
                        <a:rPr lang="fa-IR" sz="1400" dirty="0" smtClean="0">
                          <a:cs typeface="B Zar" pitchFamily="2" charset="-78"/>
                        </a:rPr>
                        <a:t> علیه ا</a:t>
                      </a:r>
                      <a:r>
                        <a:rPr lang="ar-SA" sz="1400" dirty="0" smtClean="0">
                          <a:cs typeface="B Zar" pitchFamily="2" charset="-78"/>
                        </a:rPr>
                        <a:t>يران </a:t>
                      </a:r>
                      <a:r>
                        <a:rPr lang="fa-IR" sz="1400" dirty="0" smtClean="0">
                          <a:cs typeface="B Zar" pitchFamily="2" charset="-78"/>
                        </a:rPr>
                        <a:t>.</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34</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531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تحليل برخوردهاي نظامی </a:t>
                      </a:r>
                      <a:r>
                        <a:rPr lang="fa-IR" sz="1400" dirty="0" smtClean="0">
                          <a:cs typeface="B Zar" pitchFamily="2" charset="-78"/>
                        </a:rPr>
                        <a:t>- </a:t>
                      </a:r>
                      <a:r>
                        <a:rPr lang="ar-SA" sz="1400" dirty="0" smtClean="0">
                          <a:cs typeface="B Zar" pitchFamily="2" charset="-78"/>
                        </a:rPr>
                        <a:t>سياسي ايران و </a:t>
                      </a:r>
                      <a:r>
                        <a:rPr lang="fa-IR" sz="1400" dirty="0" smtClean="0">
                          <a:cs typeface="B Zar" pitchFamily="2" charset="-78"/>
                        </a:rPr>
                        <a:t>آم</a:t>
                      </a:r>
                      <a:r>
                        <a:rPr lang="ar-SA" sz="1400" dirty="0" smtClean="0">
                          <a:cs typeface="B Zar" pitchFamily="2" charset="-78"/>
                        </a:rPr>
                        <a:t>ريكا در رابطه با جنگ</a:t>
                      </a:r>
                      <a:r>
                        <a:rPr lang="fa-IR" sz="1400" dirty="0" smtClean="0">
                          <a:cs typeface="B Zar" pitchFamily="2" charset="-78"/>
                        </a:rPr>
                        <a:t> تحمیلی عراق علیه</a:t>
                      </a:r>
                      <a:r>
                        <a:rPr lang="ar-SA" sz="1400" dirty="0" smtClean="0">
                          <a:cs typeface="B Zar" pitchFamily="2" charset="-78"/>
                        </a:rPr>
                        <a:t> ايران</a:t>
                      </a:r>
                      <a:r>
                        <a:rPr lang="fa-IR" sz="1400" dirty="0" smtClean="0">
                          <a:cs typeface="B Zar" pitchFamily="2" charset="-78"/>
                        </a:rPr>
                        <a:t> </a:t>
                      </a:r>
                      <a:r>
                        <a:rPr lang="ar-SA" sz="1400" dirty="0" smtClean="0">
                          <a:cs typeface="B Zar" pitchFamily="2" charset="-78"/>
                        </a:rPr>
                        <a:t>.</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35</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531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بررسی تأثير تحريم هاي تسليحاتي عليه ايران و كمكهاي نظامي به عراق در پايان يافتن جنگ و پذيرش قطعنامه.</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36</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531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بررسی آثار و پيامدهاي جنگ</a:t>
                      </a:r>
                      <a:r>
                        <a:rPr lang="fa-IR" sz="1400" dirty="0" smtClean="0">
                          <a:cs typeface="B Zar" pitchFamily="2" charset="-78"/>
                        </a:rPr>
                        <a:t> تحمیلی عراق علیه</a:t>
                      </a:r>
                      <a:r>
                        <a:rPr lang="ar-SA" sz="1400" dirty="0" smtClean="0">
                          <a:cs typeface="B Zar" pitchFamily="2" charset="-78"/>
                        </a:rPr>
                        <a:t> ايران </a:t>
                      </a:r>
                      <a:r>
                        <a:rPr lang="fa-IR" sz="1400" dirty="0" smtClean="0">
                          <a:cs typeface="B Zar" pitchFamily="2" charset="-78"/>
                        </a:rPr>
                        <a:t>، </a:t>
                      </a:r>
                      <a:r>
                        <a:rPr lang="ar-SA" sz="1400" dirty="0" smtClean="0">
                          <a:cs typeface="B Zar" pitchFamily="2" charset="-78"/>
                        </a:rPr>
                        <a:t>در ساختار و گسترش نيروهاي مسلح دو كشور.</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37</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531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بررسی درس ها و تجارب نظامي جنگ </a:t>
                      </a:r>
                      <a:r>
                        <a:rPr lang="fa-IR" sz="1400" dirty="0" smtClean="0">
                          <a:cs typeface="B Zar" pitchFamily="2" charset="-78"/>
                        </a:rPr>
                        <a:t>تحمیلی عراق علیه </a:t>
                      </a:r>
                      <a:r>
                        <a:rPr lang="ar-SA" sz="1400" dirty="0" smtClean="0">
                          <a:cs typeface="B Zar" pitchFamily="2" charset="-78"/>
                        </a:rPr>
                        <a:t>ايران </a:t>
                      </a:r>
                      <a:r>
                        <a:rPr lang="fa-IR" sz="1400" dirty="0" smtClean="0">
                          <a:cs typeface="B Zar" pitchFamily="2" charset="-78"/>
                        </a:rPr>
                        <a:t>.(رزمی- پش رزمی - پش خ رزمی )</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38</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531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بررسی تأثير تجارب جنگ </a:t>
                      </a:r>
                      <a:r>
                        <a:rPr lang="fa-IR" sz="1400" dirty="0" smtClean="0">
                          <a:cs typeface="B Zar" pitchFamily="2" charset="-78"/>
                        </a:rPr>
                        <a:t>تحمیلی عراق علیه </a:t>
                      </a:r>
                      <a:r>
                        <a:rPr lang="ar-SA" sz="1400" dirty="0" smtClean="0">
                          <a:cs typeface="B Zar" pitchFamily="2" charset="-78"/>
                        </a:rPr>
                        <a:t>ايران در اتخاذ استراتژي و الگوهاي نظامي </a:t>
                      </a:r>
                      <a:r>
                        <a:rPr lang="fa-IR" sz="1400" dirty="0" smtClean="0">
                          <a:cs typeface="B Zar" pitchFamily="2" charset="-78"/>
                        </a:rPr>
                        <a:t>توسط </a:t>
                      </a:r>
                      <a:r>
                        <a:rPr lang="ar-SA" sz="1400" dirty="0" smtClean="0">
                          <a:cs typeface="B Zar" pitchFamily="2" charset="-78"/>
                        </a:rPr>
                        <a:t>ايران.</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39</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531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a:t>
                      </a:r>
                      <a:r>
                        <a:rPr lang="fa-IR" sz="1400" dirty="0" smtClean="0">
                          <a:cs typeface="B Zar" pitchFamily="2" charset="-78"/>
                        </a:rPr>
                        <a:t>و مقایسه </a:t>
                      </a:r>
                      <a:r>
                        <a:rPr lang="ar-SA" sz="1400" dirty="0" smtClean="0">
                          <a:cs typeface="B Zar" pitchFamily="2" charset="-78"/>
                        </a:rPr>
                        <a:t>آماري تلفات و خسارات وارده به </a:t>
                      </a:r>
                      <a:r>
                        <a:rPr lang="fa-IR" sz="1400" dirty="0" smtClean="0">
                          <a:cs typeface="B Zar" pitchFamily="2" charset="-78"/>
                        </a:rPr>
                        <a:t>نیروهای مسلح </a:t>
                      </a:r>
                      <a:r>
                        <a:rPr lang="ar-SA" sz="1400" dirty="0" smtClean="0">
                          <a:cs typeface="B Zar" pitchFamily="2" charset="-78"/>
                        </a:rPr>
                        <a:t>ايران </a:t>
                      </a:r>
                      <a:r>
                        <a:rPr lang="fa-IR" sz="1400" dirty="0" smtClean="0">
                          <a:cs typeface="B Zar" pitchFamily="2" charset="-78"/>
                        </a:rPr>
                        <a:t>و عراق </a:t>
                      </a:r>
                      <a:r>
                        <a:rPr lang="ar-SA" sz="1400" dirty="0" smtClean="0">
                          <a:cs typeface="B Zar" pitchFamily="2" charset="-78"/>
                        </a:rPr>
                        <a:t>در طول جنگ</a:t>
                      </a:r>
                      <a:r>
                        <a:rPr lang="fa-IR" sz="1400" dirty="0" smtClean="0">
                          <a:cs typeface="B Zar" pitchFamily="2" charset="-78"/>
                        </a:rPr>
                        <a:t> تحمیلی</a:t>
                      </a:r>
                      <a:r>
                        <a:rPr lang="fa-IR" sz="1400" baseline="0" dirty="0" smtClean="0">
                          <a:cs typeface="B Zar" pitchFamily="2" charset="-78"/>
                        </a:rPr>
                        <a:t> </a:t>
                      </a:r>
                      <a:r>
                        <a:rPr lang="fa-IR" sz="1400" dirty="0" smtClean="0">
                          <a:cs typeface="B Zar" pitchFamily="2" charset="-78"/>
                        </a:rPr>
                        <a:t>عراق علیه ایران.</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40</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609600" y="1066800"/>
          <a:ext cx="7940297" cy="4658274"/>
        </p:xfrm>
        <a:graphic>
          <a:graphicData uri="http://schemas.openxmlformats.org/drawingml/2006/table">
            <a:tbl>
              <a:tblPr firstRow="1" bandRow="1">
                <a:tableStyleId>{5C22544A-7EE6-4342-B048-85BDC9FD1C3A}</a:tableStyleId>
              </a:tblPr>
              <a:tblGrid>
                <a:gridCol w="538037"/>
                <a:gridCol w="1035040"/>
                <a:gridCol w="5982906"/>
                <a:gridCol w="384314"/>
              </a:tblGrid>
              <a:tr h="228600">
                <a:tc gridSpan="4">
                  <a:txBody>
                    <a:bodyPr/>
                    <a:lstStyle/>
                    <a:p>
                      <a:pPr algn="ctr"/>
                      <a:r>
                        <a:rPr kumimoji="0" lang="ar-SA" sz="2000" b="1" kern="1200" dirty="0" smtClean="0">
                          <a:ln>
                            <a:solidFill>
                              <a:schemeClr val="tx1"/>
                            </a:solidFill>
                          </a:ln>
                          <a:solidFill>
                            <a:srgbClr val="C00000"/>
                          </a:solidFill>
                          <a:latin typeface="+mn-lt"/>
                          <a:ea typeface="+mn-ea"/>
                          <a:cs typeface="+mn-cs"/>
                        </a:rPr>
                        <a:t>ابعاد نظامي جنگ ايران و عراق</a:t>
                      </a:r>
                      <a:r>
                        <a:rPr kumimoji="0" lang="fa-IR" sz="2000" b="1" kern="1200" dirty="0" smtClean="0">
                          <a:ln>
                            <a:solidFill>
                              <a:schemeClr val="tx1"/>
                            </a:solidFill>
                          </a:ln>
                          <a:solidFill>
                            <a:srgbClr val="C00000"/>
                          </a:solidFill>
                          <a:latin typeface="+mn-lt"/>
                          <a:ea typeface="+mn-ea"/>
                          <a:cs typeface="+mn-cs"/>
                        </a:rPr>
                        <a:t>(113 عنوان)</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365760">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بررسی پيشينه درگيري هاي نظامي در مرزهاي دو كشور ايران و عراق</a:t>
                      </a:r>
                      <a:r>
                        <a:rPr lang="fa-IR" sz="1400" dirty="0" smtClean="0">
                          <a:cs typeface="B Zar" pitchFamily="2" charset="-78"/>
                        </a:rPr>
                        <a:t> در یک صد سال اخیر تا قبل از انقلاب</a:t>
                      </a:r>
                      <a:r>
                        <a:rPr lang="fa-IR" sz="1400" baseline="0" dirty="0" smtClean="0">
                          <a:cs typeface="B Zar" pitchFamily="2" charset="-78"/>
                        </a:rPr>
                        <a:t> اسلامی</a:t>
                      </a:r>
                      <a:r>
                        <a:rPr lang="ar-SA" sz="1400" dirty="0" smtClean="0">
                          <a:cs typeface="B Zar" pitchFamily="2" charset="-78"/>
                        </a:rPr>
                        <a:t>.</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41</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خط مشي ها، سياست ها و اقدامات نظامي عراق در جنگ با ايران.</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42</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تاكتيك هاي </a:t>
                      </a:r>
                      <a:r>
                        <a:rPr lang="fa-IR" sz="1400" dirty="0" smtClean="0">
                          <a:cs typeface="B Zar" pitchFamily="2" charset="-78"/>
                        </a:rPr>
                        <a:t>(زمینی، هوائی، دریائی)</a:t>
                      </a:r>
                      <a:r>
                        <a:rPr lang="ar-SA" sz="1400" dirty="0" smtClean="0">
                          <a:cs typeface="B Zar" pitchFamily="2" charset="-78"/>
                        </a:rPr>
                        <a:t>عراق در جنگ با ايران.</a:t>
                      </a:r>
                      <a:endParaRPr lang="fa-IR"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43</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fa-IR"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ت</a:t>
                      </a:r>
                      <a:r>
                        <a:rPr lang="fa-IR" sz="1400" dirty="0" smtClean="0">
                          <a:cs typeface="B Zar" pitchFamily="2" charset="-78"/>
                        </a:rPr>
                        <a:t>کنیک های موثر و برتری ساز (عملیات روانی، جنگ</a:t>
                      </a:r>
                      <a:r>
                        <a:rPr lang="fa-IR" sz="1400" baseline="0" dirty="0" smtClean="0">
                          <a:cs typeface="B Zar" pitchFamily="2" charset="-78"/>
                        </a:rPr>
                        <a:t> الکترونیک، رسانه ای</a:t>
                      </a:r>
                      <a:r>
                        <a:rPr lang="fa-IR" sz="1400" dirty="0" smtClean="0">
                          <a:cs typeface="B Zar" pitchFamily="2" charset="-78"/>
                        </a:rPr>
                        <a:t>،...)</a:t>
                      </a:r>
                      <a:r>
                        <a:rPr lang="ar-SA" sz="1400" dirty="0" smtClean="0">
                          <a:cs typeface="B Zar" pitchFamily="2" charset="-78"/>
                        </a:rPr>
                        <a:t>عراق در جنگ</a:t>
                      </a:r>
                      <a:r>
                        <a:rPr lang="fa-IR" sz="1400" dirty="0" smtClean="0">
                          <a:cs typeface="B Zar" pitchFamily="2" charset="-78"/>
                        </a:rPr>
                        <a:t> تحمیلی</a:t>
                      </a:r>
                      <a:r>
                        <a:rPr lang="ar-SA" sz="1400" dirty="0" smtClean="0">
                          <a:cs typeface="B Zar" pitchFamily="2" charset="-78"/>
                        </a:rPr>
                        <a:t>  با ايران.</a:t>
                      </a:r>
                      <a:endParaRPr lang="fa-IR"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44</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007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تاكتيك هاي </a:t>
                      </a:r>
                      <a:r>
                        <a:rPr lang="fa-IR" sz="1400" dirty="0" smtClean="0">
                          <a:cs typeface="B Zar" pitchFamily="2" charset="-78"/>
                        </a:rPr>
                        <a:t>(زمینی،  هوائی دریائی)</a:t>
                      </a:r>
                      <a:r>
                        <a:rPr lang="ar-SA" sz="1400" dirty="0" smtClean="0">
                          <a:cs typeface="B Zar" pitchFamily="2" charset="-78"/>
                        </a:rPr>
                        <a:t> ايران در </a:t>
                      </a:r>
                      <a:r>
                        <a:rPr lang="fa-IR" sz="1400" dirty="0" smtClean="0">
                          <a:cs typeface="B Zar" pitchFamily="2" charset="-78"/>
                        </a:rPr>
                        <a:t>دوران دفاع</a:t>
                      </a:r>
                      <a:r>
                        <a:rPr lang="fa-IR" sz="1400" baseline="0" dirty="0" smtClean="0">
                          <a:cs typeface="B Zar" pitchFamily="2" charset="-78"/>
                        </a:rPr>
                        <a:t> مقدس</a:t>
                      </a:r>
                      <a:r>
                        <a:rPr lang="ar-SA" sz="1400" dirty="0" smtClean="0">
                          <a:cs typeface="B Zar" pitchFamily="2" charset="-78"/>
                        </a:rPr>
                        <a:t>.</a:t>
                      </a:r>
                      <a:endParaRPr lang="fa-IR"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45</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007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ت</a:t>
                      </a:r>
                      <a:r>
                        <a:rPr lang="fa-IR" sz="1400" dirty="0" smtClean="0">
                          <a:cs typeface="B Zar" pitchFamily="2" charset="-78"/>
                        </a:rPr>
                        <a:t>کنیک های موثر و برتری ساز (عملیات روانی، جنگ</a:t>
                      </a:r>
                      <a:r>
                        <a:rPr lang="fa-IR" sz="1400" baseline="0" dirty="0" smtClean="0">
                          <a:cs typeface="B Zar" pitchFamily="2" charset="-78"/>
                        </a:rPr>
                        <a:t> الکترونیک، رسانه ای</a:t>
                      </a:r>
                      <a:r>
                        <a:rPr lang="fa-IR" sz="1400" dirty="0" smtClean="0">
                          <a:cs typeface="B Zar" pitchFamily="2" charset="-78"/>
                        </a:rPr>
                        <a:t>،...)ایران</a:t>
                      </a:r>
                      <a:r>
                        <a:rPr lang="ar-SA" sz="1400" dirty="0" smtClean="0">
                          <a:cs typeface="B Zar" pitchFamily="2" charset="-78"/>
                        </a:rPr>
                        <a:t> در </a:t>
                      </a:r>
                      <a:r>
                        <a:rPr lang="fa-IR" sz="1400" dirty="0" smtClean="0">
                          <a:cs typeface="B Zar" pitchFamily="2" charset="-78"/>
                        </a:rPr>
                        <a:t>دوران دفاع مقدس.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46</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007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روند شكل گيري مقاومتهاي مردمي ايران در روزهاي آغازين جنگ</a:t>
                      </a:r>
                      <a:r>
                        <a:rPr lang="fa-IR" sz="1400" dirty="0" smtClean="0">
                          <a:cs typeface="B Zar" pitchFamily="2" charset="-78"/>
                        </a:rPr>
                        <a:t> تحمیلی</a:t>
                      </a:r>
                      <a:r>
                        <a:rPr lang="ar-SA" sz="1400" dirty="0" smtClean="0">
                          <a:cs typeface="B Zar" pitchFamily="2" charset="-78"/>
                        </a:rPr>
                        <a:t>.</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47</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007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روند شكل گيري ساختار </a:t>
                      </a:r>
                      <a:r>
                        <a:rPr lang="fa-IR" sz="1400" dirty="0" smtClean="0">
                          <a:cs typeface="B Zar" pitchFamily="2" charset="-78"/>
                        </a:rPr>
                        <a:t>نظامی سپاه </a:t>
                      </a:r>
                      <a:r>
                        <a:rPr lang="ar-SA" sz="1400" dirty="0" smtClean="0">
                          <a:cs typeface="B Zar" pitchFamily="2" charset="-78"/>
                        </a:rPr>
                        <a:t>در طول جنگ </a:t>
                      </a:r>
                      <a:r>
                        <a:rPr lang="fa-IR" sz="1400" dirty="0" smtClean="0">
                          <a:cs typeface="B Zar" pitchFamily="2" charset="-78"/>
                        </a:rPr>
                        <a:t>تحمیلی </a:t>
                      </a:r>
                      <a:r>
                        <a:rPr lang="ar-SA" sz="1400" dirty="0" smtClean="0">
                          <a:cs typeface="B Zar" pitchFamily="2" charset="-78"/>
                        </a:rPr>
                        <a:t>عراق</a:t>
                      </a:r>
                      <a:r>
                        <a:rPr lang="fa-IR" sz="1400" dirty="0" smtClean="0">
                          <a:cs typeface="B Zar" pitchFamily="2" charset="-78"/>
                        </a:rPr>
                        <a:t> علیه ایران </a:t>
                      </a:r>
                      <a:r>
                        <a:rPr lang="ar-SA" sz="1400" dirty="0" smtClean="0">
                          <a:cs typeface="B Zar" pitchFamily="2" charset="-78"/>
                        </a:rPr>
                        <a:t>.</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48</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007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نقش نيروهاي انقلابي در </a:t>
                      </a:r>
                      <a:r>
                        <a:rPr lang="fa-IR" sz="1400" dirty="0" smtClean="0">
                          <a:cs typeface="B Zar" pitchFamily="2" charset="-78"/>
                        </a:rPr>
                        <a:t>مقابله با بحران های </a:t>
                      </a:r>
                      <a:r>
                        <a:rPr lang="ar-SA" sz="1400" dirty="0" smtClean="0">
                          <a:cs typeface="B Zar" pitchFamily="2" charset="-78"/>
                        </a:rPr>
                        <a:t>داخلي </a:t>
                      </a:r>
                      <a:r>
                        <a:rPr lang="fa-IR" sz="1400" dirty="0" smtClean="0">
                          <a:cs typeface="B Zar" pitchFamily="2" charset="-78"/>
                        </a:rPr>
                        <a:t>از ابتدای انقلاب اسلامی تا پایان دوران </a:t>
                      </a:r>
                      <a:r>
                        <a:rPr lang="ar-SA" sz="1400" dirty="0" smtClean="0">
                          <a:cs typeface="B Zar" pitchFamily="2" charset="-78"/>
                        </a:rPr>
                        <a:t>دفاع مقدس.</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49</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007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استراتژي جنگ در زمان بني صدر و تأثير آن بر روند جنگ.</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50</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52400" y="1295400"/>
          <a:ext cx="8610600" cy="4157679"/>
        </p:xfrm>
        <a:graphic>
          <a:graphicData uri="http://schemas.openxmlformats.org/drawingml/2006/table">
            <a:tbl>
              <a:tblPr firstRow="1" bandRow="1">
                <a:tableStyleId>{5C22544A-7EE6-4342-B048-85BDC9FD1C3A}</a:tableStyleId>
              </a:tblPr>
              <a:tblGrid>
                <a:gridCol w="609600"/>
                <a:gridCol w="1097675"/>
                <a:gridCol w="6486567"/>
                <a:gridCol w="416758"/>
              </a:tblGrid>
              <a:tr h="228600">
                <a:tc gridSpan="4">
                  <a:txBody>
                    <a:bodyPr/>
                    <a:lstStyle/>
                    <a:p>
                      <a:pPr algn="ctr"/>
                      <a:r>
                        <a:rPr kumimoji="0" lang="ar-SA" sz="2000" b="1" kern="1200" dirty="0" smtClean="0">
                          <a:ln>
                            <a:solidFill>
                              <a:schemeClr val="tx1"/>
                            </a:solidFill>
                          </a:ln>
                          <a:solidFill>
                            <a:srgbClr val="C00000"/>
                          </a:solidFill>
                          <a:latin typeface="+mn-lt"/>
                          <a:ea typeface="+mn-ea"/>
                          <a:cs typeface="+mn-cs"/>
                        </a:rPr>
                        <a:t>ابعاد نظامي جنگ ايران و عراق</a:t>
                      </a:r>
                      <a:r>
                        <a:rPr kumimoji="0" lang="fa-IR" sz="2000" b="1" kern="1200" dirty="0" smtClean="0">
                          <a:ln>
                            <a:solidFill>
                              <a:schemeClr val="tx1"/>
                            </a:solidFill>
                          </a:ln>
                          <a:solidFill>
                            <a:srgbClr val="C00000"/>
                          </a:solidFill>
                          <a:latin typeface="+mn-lt"/>
                          <a:ea typeface="+mn-ea"/>
                          <a:cs typeface="+mn-cs"/>
                        </a:rPr>
                        <a:t>(113 عنوان)</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365760">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عمليات</a:t>
                      </a:r>
                      <a:r>
                        <a:rPr lang="fa-IR" sz="1400" dirty="0" smtClean="0">
                          <a:cs typeface="B Zar" pitchFamily="2" charset="-78"/>
                        </a:rPr>
                        <a:t>‌</a:t>
                      </a:r>
                      <a:r>
                        <a:rPr lang="ar-SA" sz="1400" dirty="0" smtClean="0">
                          <a:cs typeface="B Zar" pitchFamily="2" charset="-78"/>
                        </a:rPr>
                        <a:t>هاي </a:t>
                      </a:r>
                      <a:r>
                        <a:rPr lang="fa-IR" sz="1400" dirty="0" smtClean="0">
                          <a:cs typeface="B Zar" pitchFamily="2" charset="-78"/>
                        </a:rPr>
                        <a:t>: </a:t>
                      </a:r>
                      <a:r>
                        <a:rPr lang="ar-SA" sz="1400" dirty="0" smtClean="0">
                          <a:cs typeface="B Zar" pitchFamily="2" charset="-78"/>
                        </a:rPr>
                        <a:t>غرب كرخه، شرق كارون، هويزه و عمليات توكل</a:t>
                      </a:r>
                      <a:r>
                        <a:rPr lang="fa-IR" sz="1400" dirty="0" smtClean="0">
                          <a:cs typeface="B Zar" pitchFamily="2" charset="-78"/>
                        </a:rPr>
                        <a:t> </a:t>
                      </a:r>
                      <a:r>
                        <a:rPr lang="ar-SA" sz="1400" dirty="0" smtClean="0">
                          <a:cs typeface="B Zar" pitchFamily="2" charset="-78"/>
                        </a:rPr>
                        <a:t>در سال اول جنگ.</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51</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4369">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a:t>
                      </a:r>
                      <a:r>
                        <a:rPr lang="fa-IR" sz="1400" dirty="0" smtClean="0">
                          <a:cs typeface="B Zar" pitchFamily="2" charset="-78"/>
                        </a:rPr>
                        <a:t>رر</a:t>
                      </a:r>
                      <a:r>
                        <a:rPr lang="ar-SA" sz="1400" dirty="0" smtClean="0">
                          <a:cs typeface="B Zar" pitchFamily="2" charset="-78"/>
                        </a:rPr>
                        <a:t>سی استراتژي نظامي ايران بعد از عزل بني ص</a:t>
                      </a:r>
                      <a:r>
                        <a:rPr lang="fa-IR" sz="1400" dirty="0" smtClean="0">
                          <a:cs typeface="B Zar" pitchFamily="2" charset="-78"/>
                        </a:rPr>
                        <a:t>در.</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smtClean="0">
                          <a:cs typeface="B Zar" pitchFamily="2" charset="-78"/>
                        </a:rPr>
                        <a:t>52</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بررسی</a:t>
                      </a:r>
                      <a:r>
                        <a:rPr lang="fa-IR" sz="1400" baseline="0" dirty="0" smtClean="0">
                          <a:cs typeface="B Zar" pitchFamily="2" charset="-78"/>
                        </a:rPr>
                        <a:t> ساختار نظامی عراق از منظر قومی، مذهبی و نحوه بکارگیری این دو عنصردر دوران جنگ تحمیلی برعلیه ایران.</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53</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تحليل استراتژي چهار عمليات بزرگ ايران</a:t>
                      </a:r>
                      <a:r>
                        <a:rPr lang="fa-IR" sz="1400" dirty="0" smtClean="0">
                          <a:cs typeface="B Zar" pitchFamily="2" charset="-78"/>
                        </a:rPr>
                        <a:t> در دوران</a:t>
                      </a:r>
                      <a:r>
                        <a:rPr lang="fa-IR" sz="1400" baseline="0" dirty="0" smtClean="0">
                          <a:cs typeface="B Zar" pitchFamily="2" charset="-78"/>
                        </a:rPr>
                        <a:t> دفاع مقدس</a:t>
                      </a:r>
                      <a:r>
                        <a:rPr lang="ar-SA" sz="1400" dirty="0" smtClean="0">
                          <a:cs typeface="B Zar" pitchFamily="2" charset="-78"/>
                        </a:rPr>
                        <a:t>(ثامن</a:t>
                      </a:r>
                      <a:r>
                        <a:rPr lang="fa-IR" sz="1400" dirty="0" smtClean="0">
                          <a:cs typeface="B Zar" pitchFamily="2" charset="-78"/>
                        </a:rPr>
                        <a:t>‌</a:t>
                      </a:r>
                      <a:r>
                        <a:rPr lang="ar-SA" sz="1400" dirty="0" smtClean="0">
                          <a:cs typeface="B Zar" pitchFamily="2" charset="-78"/>
                        </a:rPr>
                        <a:t>الائمه، طريق</a:t>
                      </a:r>
                      <a:r>
                        <a:rPr lang="fa-IR" sz="1400" dirty="0" smtClean="0">
                          <a:cs typeface="B Zar" pitchFamily="2" charset="-78"/>
                        </a:rPr>
                        <a:t>‌</a:t>
                      </a:r>
                      <a:r>
                        <a:rPr lang="ar-SA" sz="1400" dirty="0" smtClean="0">
                          <a:cs typeface="B Zar" pitchFamily="2" charset="-78"/>
                        </a:rPr>
                        <a:t>القدس، فتح</a:t>
                      </a:r>
                      <a:r>
                        <a:rPr lang="fa-IR" sz="1400" dirty="0" smtClean="0">
                          <a:cs typeface="B Zar" pitchFamily="2" charset="-78"/>
                        </a:rPr>
                        <a:t>‌</a:t>
                      </a:r>
                      <a:r>
                        <a:rPr lang="ar-SA" sz="1400" dirty="0" smtClean="0">
                          <a:cs typeface="B Zar" pitchFamily="2" charset="-78"/>
                        </a:rPr>
                        <a:t>المبين و الي بيت</a:t>
                      </a:r>
                      <a:r>
                        <a:rPr lang="fa-IR" sz="1400" dirty="0" smtClean="0">
                          <a:cs typeface="B Zar" pitchFamily="2" charset="-78"/>
                        </a:rPr>
                        <a:t>‌</a:t>
                      </a:r>
                      <a:r>
                        <a:rPr lang="ar-SA" sz="1400" dirty="0" smtClean="0">
                          <a:cs typeface="B Zar" pitchFamily="2" charset="-78"/>
                        </a:rPr>
                        <a:t>المقدس).</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54</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تحليل فرايند تغيير موازنه نظامي در سال دوم جنگ</a:t>
                      </a:r>
                      <a:r>
                        <a:rPr lang="fa-IR" sz="1400" dirty="0" smtClean="0">
                          <a:cs typeface="B Zar" pitchFamily="2" charset="-78"/>
                        </a:rPr>
                        <a:t> تحمیلی </a:t>
                      </a:r>
                      <a:r>
                        <a:rPr lang="ar-SA" sz="1400" dirty="0" smtClean="0">
                          <a:cs typeface="B Zar" pitchFamily="2" charset="-78"/>
                        </a:rPr>
                        <a:t>عراق</a:t>
                      </a:r>
                      <a:r>
                        <a:rPr lang="fa-IR" sz="1400" dirty="0" smtClean="0">
                          <a:cs typeface="B Zar" pitchFamily="2" charset="-78"/>
                        </a:rPr>
                        <a:t> علیه ایران </a:t>
                      </a:r>
                      <a:r>
                        <a:rPr lang="ar-SA" sz="1400" dirty="0" smtClean="0">
                          <a:cs typeface="B Zar" pitchFamily="2" charset="-78"/>
                        </a:rPr>
                        <a:t>.</a:t>
                      </a:r>
                      <a:endParaRPr lang="fa-IR"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55</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تحليل فرايند تغيير موازنه نظامي </a:t>
                      </a:r>
                      <a:r>
                        <a:rPr lang="fa-IR" sz="1400" dirty="0" smtClean="0">
                          <a:cs typeface="B Zar" pitchFamily="2" charset="-78"/>
                        </a:rPr>
                        <a:t>از</a:t>
                      </a:r>
                      <a:r>
                        <a:rPr lang="ar-SA" sz="1400" dirty="0" smtClean="0">
                          <a:cs typeface="B Zar" pitchFamily="2" charset="-78"/>
                        </a:rPr>
                        <a:t> سال </a:t>
                      </a:r>
                      <a:r>
                        <a:rPr lang="fa-IR" sz="1400" dirty="0" smtClean="0">
                          <a:cs typeface="B Zar" pitchFamily="2" charset="-78"/>
                        </a:rPr>
                        <a:t>سوم تا پایان </a:t>
                      </a:r>
                      <a:r>
                        <a:rPr lang="ar-SA" sz="1400" dirty="0" smtClean="0">
                          <a:cs typeface="B Zar" pitchFamily="2" charset="-78"/>
                        </a:rPr>
                        <a:t>جنگ</a:t>
                      </a:r>
                      <a:r>
                        <a:rPr lang="fa-IR" sz="1400" dirty="0" smtClean="0">
                          <a:cs typeface="B Zar" pitchFamily="2" charset="-78"/>
                        </a:rPr>
                        <a:t> تحمیلی</a:t>
                      </a:r>
                      <a:r>
                        <a:rPr lang="ar-SA" sz="1400" dirty="0" smtClean="0">
                          <a:cs typeface="B Zar" pitchFamily="2" charset="-78"/>
                        </a:rPr>
                        <a:t> عرا</a:t>
                      </a:r>
                      <a:r>
                        <a:rPr lang="fa-IR" sz="1400" dirty="0" smtClean="0">
                          <a:cs typeface="B Zar" pitchFamily="2" charset="-78"/>
                        </a:rPr>
                        <a:t>ق</a:t>
                      </a:r>
                      <a:r>
                        <a:rPr lang="fa-IR" sz="1400" baseline="0" dirty="0" smtClean="0">
                          <a:cs typeface="B Zar" pitchFamily="2" charset="-78"/>
                        </a:rPr>
                        <a:t> علیه ایران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56</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آخرين وضعيت جبهه هاي جنگ </a:t>
                      </a:r>
                      <a:r>
                        <a:rPr lang="fa-IR" sz="1400" dirty="0" smtClean="0">
                          <a:cs typeface="B Zar" pitchFamily="2" charset="-78"/>
                        </a:rPr>
                        <a:t>تحمیلی </a:t>
                      </a:r>
                      <a:r>
                        <a:rPr lang="ar-SA" sz="1400" dirty="0" smtClean="0">
                          <a:cs typeface="B Zar" pitchFamily="2" charset="-78"/>
                        </a:rPr>
                        <a:t>در هنگام عزل بني صدر.</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57</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solidFill>
                            <a:schemeClr val="tx1"/>
                          </a:solidFill>
                          <a:cs typeface="B Zar" pitchFamily="2" charset="-78"/>
                        </a:rPr>
                        <a:t>بررسي پيامدهاي نظامي منطقه اي و جهاني در تحولات جنگ ايران و عراق.</a:t>
                      </a:r>
                      <a:endParaRPr lang="en-US" sz="1400" dirty="0">
                        <a:solidFill>
                          <a:schemeClr val="tx1"/>
                        </a:solidFill>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58</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a:t>
                      </a:r>
                      <a:r>
                        <a:rPr lang="fa-IR" sz="1400" dirty="0" smtClean="0">
                          <a:cs typeface="B Zar" pitchFamily="2" charset="-78"/>
                        </a:rPr>
                        <a:t>نقش و تأثیر</a:t>
                      </a:r>
                      <a:r>
                        <a:rPr lang="fa-IR" sz="1400" baseline="0" dirty="0" smtClean="0">
                          <a:cs typeface="B Zar" pitchFamily="2" charset="-78"/>
                        </a:rPr>
                        <a:t> اتخاذ </a:t>
                      </a:r>
                      <a:r>
                        <a:rPr lang="ar-SA" sz="1400" dirty="0" smtClean="0">
                          <a:cs typeface="B Zar" pitchFamily="2" charset="-78"/>
                        </a:rPr>
                        <a:t>استراتژي دفاع متحرك عراق</a:t>
                      </a:r>
                      <a:r>
                        <a:rPr lang="fa-IR" sz="1400" baseline="0" dirty="0" smtClean="0">
                          <a:cs typeface="B Zar" pitchFamily="2" charset="-78"/>
                        </a:rPr>
                        <a:t> </a:t>
                      </a:r>
                      <a:r>
                        <a:rPr lang="ar-SA" sz="1400" dirty="0" smtClean="0">
                          <a:cs typeface="B Zar" pitchFamily="2" charset="-78"/>
                        </a:rPr>
                        <a:t>در سال هاي پاياني جنگ </a:t>
                      </a:r>
                      <a:r>
                        <a:rPr lang="fa-IR" sz="1400" dirty="0" smtClean="0">
                          <a:cs typeface="B Zar" pitchFamily="2" charset="-78"/>
                        </a:rPr>
                        <a:t> تحمیلی علیه </a:t>
                      </a:r>
                      <a:r>
                        <a:rPr lang="ar-SA" sz="1400" dirty="0" smtClean="0">
                          <a:cs typeface="B Zar" pitchFamily="2" charset="-78"/>
                        </a:rPr>
                        <a:t>ايران.</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59</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یررسی علل </a:t>
                      </a:r>
                      <a:r>
                        <a:rPr lang="ar-SA" sz="1400" dirty="0" smtClean="0">
                          <a:cs typeface="B Zar" pitchFamily="2" charset="-78"/>
                        </a:rPr>
                        <a:t>ورود </a:t>
                      </a:r>
                      <a:r>
                        <a:rPr lang="fa-IR" sz="1400" dirty="0" smtClean="0">
                          <a:cs typeface="B Zar" pitchFamily="2" charset="-78"/>
                        </a:rPr>
                        <a:t>نیروهای </a:t>
                      </a:r>
                      <a:r>
                        <a:rPr lang="ar-SA" sz="1400" dirty="0" smtClean="0">
                          <a:cs typeface="B Zar" pitchFamily="2" charset="-78"/>
                        </a:rPr>
                        <a:t>نظامي ايران به خاك عراق </a:t>
                      </a:r>
                      <a:r>
                        <a:rPr lang="fa-IR" sz="1400" dirty="0" smtClean="0">
                          <a:cs typeface="B Zar" pitchFamily="2" charset="-78"/>
                        </a:rPr>
                        <a:t>در دوران جنگ تحمیلی .</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60</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685800" y="1143000"/>
          <a:ext cx="7940297" cy="4556502"/>
        </p:xfrm>
        <a:graphic>
          <a:graphicData uri="http://schemas.openxmlformats.org/drawingml/2006/table">
            <a:tbl>
              <a:tblPr firstRow="1" bandRow="1">
                <a:tableStyleId>{5C22544A-7EE6-4342-B048-85BDC9FD1C3A}</a:tableStyleId>
              </a:tblPr>
              <a:tblGrid>
                <a:gridCol w="538037"/>
                <a:gridCol w="1035040"/>
                <a:gridCol w="5982906"/>
                <a:gridCol w="384314"/>
              </a:tblGrid>
              <a:tr h="228600">
                <a:tc gridSpan="4">
                  <a:txBody>
                    <a:bodyPr/>
                    <a:lstStyle/>
                    <a:p>
                      <a:pPr algn="ctr"/>
                      <a:r>
                        <a:rPr kumimoji="0" lang="ar-SA" sz="2000" b="1" kern="1200" dirty="0" smtClean="0">
                          <a:ln>
                            <a:solidFill>
                              <a:schemeClr val="tx1"/>
                            </a:solidFill>
                          </a:ln>
                          <a:solidFill>
                            <a:srgbClr val="C00000"/>
                          </a:solidFill>
                          <a:latin typeface="+mn-lt"/>
                          <a:ea typeface="+mn-ea"/>
                          <a:cs typeface="+mn-cs"/>
                        </a:rPr>
                        <a:t>ابعاد نظامي جنگ ايران و عراق</a:t>
                      </a:r>
                      <a:r>
                        <a:rPr kumimoji="0" lang="fa-IR" sz="2000" b="1" kern="1200" dirty="0" smtClean="0">
                          <a:ln>
                            <a:solidFill>
                              <a:schemeClr val="tx1"/>
                            </a:solidFill>
                          </a:ln>
                          <a:solidFill>
                            <a:srgbClr val="C00000"/>
                          </a:solidFill>
                          <a:latin typeface="+mn-lt"/>
                          <a:ea typeface="+mn-ea"/>
                          <a:cs typeface="+mn-cs"/>
                        </a:rPr>
                        <a:t>(113 عنوان)</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365760">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6393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عكس العمل نظامي و سياسي كشورهاي منطقه نسبت به گسترش جنگ </a:t>
                      </a:r>
                      <a:r>
                        <a:rPr lang="fa-IR" sz="1400" dirty="0" smtClean="0">
                          <a:cs typeface="B Zar" pitchFamily="2" charset="-78"/>
                        </a:rPr>
                        <a:t>تحمیلی </a:t>
                      </a:r>
                      <a:r>
                        <a:rPr lang="ar-SA" sz="1400" dirty="0" smtClean="0">
                          <a:cs typeface="B Zar" pitchFamily="2" charset="-78"/>
                        </a:rPr>
                        <a:t>در خليج فارس</a:t>
                      </a:r>
                      <a:r>
                        <a:rPr lang="fa-IR" sz="1400" dirty="0" smtClean="0">
                          <a:cs typeface="B Zar" pitchFamily="2" charset="-78"/>
                        </a:rPr>
                        <a:t> .</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61</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روند تحول در استراتژي نظامي عراق بعد از فتح خرمشهر.</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62</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بررسی نقش نيروي دريايي ارتش در </a:t>
                      </a:r>
                      <a:r>
                        <a:rPr lang="fa-IR" sz="1400" dirty="0" smtClean="0">
                          <a:cs typeface="B Zar" pitchFamily="2" charset="-78"/>
                        </a:rPr>
                        <a:t>سال </a:t>
                      </a:r>
                      <a:r>
                        <a:rPr lang="ar-SA" sz="1400" dirty="0" smtClean="0">
                          <a:cs typeface="B Zar" pitchFamily="2" charset="-78"/>
                        </a:rPr>
                        <a:t>اول</a:t>
                      </a:r>
                      <a:r>
                        <a:rPr lang="fa-IR" sz="1400" dirty="0" smtClean="0">
                          <a:cs typeface="B Zar" pitchFamily="2" charset="-78"/>
                        </a:rPr>
                        <a:t> </a:t>
                      </a:r>
                      <a:r>
                        <a:rPr lang="ar-SA" sz="1400" dirty="0" smtClean="0">
                          <a:cs typeface="B Zar" pitchFamily="2" charset="-78"/>
                        </a:rPr>
                        <a:t>جنگ </a:t>
                      </a:r>
                      <a:r>
                        <a:rPr lang="fa-IR" sz="1400" dirty="0" smtClean="0">
                          <a:cs typeface="B Zar" pitchFamily="2" charset="-78"/>
                        </a:rPr>
                        <a:t>تحمیلی </a:t>
                      </a:r>
                      <a:r>
                        <a:rPr lang="ar-SA" sz="1400" dirty="0" smtClean="0">
                          <a:cs typeface="B Zar" pitchFamily="2" charset="-78"/>
                        </a:rPr>
                        <a:t>و تسلط بر خليج فارس.</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63</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بررسی روند تشكيل</a:t>
                      </a:r>
                      <a:r>
                        <a:rPr lang="fa-IR" sz="1400" dirty="0" smtClean="0">
                          <a:cs typeface="B Zar" pitchFamily="2" charset="-78"/>
                        </a:rPr>
                        <a:t> و نحوه توسعه</a:t>
                      </a:r>
                      <a:r>
                        <a:rPr lang="ar-SA" sz="1400" dirty="0" smtClean="0">
                          <a:cs typeface="B Zar" pitchFamily="2" charset="-78"/>
                        </a:rPr>
                        <a:t> نيروي دريايي سپاه پاسداران انقلاب اسلامي</a:t>
                      </a:r>
                      <a:r>
                        <a:rPr lang="fa-IR" sz="1400" dirty="0" smtClean="0">
                          <a:cs typeface="B Zar" pitchFamily="2" charset="-78"/>
                        </a:rPr>
                        <a:t> در دوران دفاع مقدس</a:t>
                      </a:r>
                      <a:r>
                        <a:rPr lang="ar-SA" sz="1400" dirty="0" smtClean="0">
                          <a:cs typeface="B Zar" pitchFamily="2" charset="-78"/>
                        </a:rPr>
                        <a:t>.</a:t>
                      </a:r>
                      <a:endParaRPr lang="fa-IR"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64</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بررسی روند تشكيل</a:t>
                      </a:r>
                      <a:r>
                        <a:rPr lang="fa-IR" sz="1400" dirty="0" smtClean="0">
                          <a:cs typeface="B Zar" pitchFamily="2" charset="-78"/>
                        </a:rPr>
                        <a:t> و نحوه توسعه</a:t>
                      </a:r>
                      <a:r>
                        <a:rPr lang="ar-SA" sz="1400" dirty="0" smtClean="0">
                          <a:cs typeface="B Zar" pitchFamily="2" charset="-78"/>
                        </a:rPr>
                        <a:t> نيروي </a:t>
                      </a:r>
                      <a:r>
                        <a:rPr lang="fa-IR" sz="1400" dirty="0" smtClean="0">
                          <a:cs typeface="B Zar" pitchFamily="2" charset="-78"/>
                        </a:rPr>
                        <a:t>زمینی </a:t>
                      </a:r>
                      <a:r>
                        <a:rPr lang="ar-SA" sz="1400" dirty="0" smtClean="0">
                          <a:cs typeface="B Zar" pitchFamily="2" charset="-78"/>
                        </a:rPr>
                        <a:t>سپاه پاسداران انقلاب اسلامي</a:t>
                      </a:r>
                      <a:r>
                        <a:rPr lang="fa-IR" sz="1400" dirty="0" smtClean="0">
                          <a:cs typeface="B Zar" pitchFamily="2" charset="-78"/>
                        </a:rPr>
                        <a:t> در دوران دفاع مقدس</a:t>
                      </a:r>
                      <a:r>
                        <a:rPr lang="ar-SA" sz="1400" dirty="0" smtClean="0">
                          <a:cs typeface="B Zar" pitchFamily="2" charset="-78"/>
                        </a:rPr>
                        <a:t>.</a:t>
                      </a:r>
                      <a:r>
                        <a:rPr lang="fa-IR" sz="1400" dirty="0" smtClean="0">
                          <a:cs typeface="B Zar" pitchFamily="2" charset="-78"/>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65</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بررسی روند تشكيل</a:t>
                      </a:r>
                      <a:r>
                        <a:rPr lang="fa-IR" sz="1400" dirty="0" smtClean="0">
                          <a:cs typeface="B Zar" pitchFamily="2" charset="-78"/>
                        </a:rPr>
                        <a:t> و نحوه توسعه</a:t>
                      </a:r>
                      <a:r>
                        <a:rPr lang="ar-SA" sz="1400" dirty="0" smtClean="0">
                          <a:cs typeface="B Zar" pitchFamily="2" charset="-78"/>
                        </a:rPr>
                        <a:t> نيروي </a:t>
                      </a:r>
                      <a:r>
                        <a:rPr lang="fa-IR" sz="1400" dirty="0" smtClean="0">
                          <a:cs typeface="B Zar" pitchFamily="2" charset="-78"/>
                        </a:rPr>
                        <a:t>هوائی </a:t>
                      </a:r>
                      <a:r>
                        <a:rPr lang="ar-SA" sz="1400" dirty="0" smtClean="0">
                          <a:cs typeface="B Zar" pitchFamily="2" charset="-78"/>
                        </a:rPr>
                        <a:t>سپاه پاسداران انقلاب اسلامي</a:t>
                      </a:r>
                      <a:r>
                        <a:rPr lang="fa-IR" sz="1400" dirty="0" smtClean="0">
                          <a:cs typeface="B Zar" pitchFamily="2" charset="-78"/>
                        </a:rPr>
                        <a:t> در دوران دفاع مقدس</a:t>
                      </a:r>
                      <a:r>
                        <a:rPr lang="fa-IR" sz="1400" baseline="0" dirty="0" smtClean="0">
                          <a:cs typeface="B Zar" pitchFamily="2" charset="-78"/>
                        </a:rPr>
                        <a:t> .</a:t>
                      </a:r>
                      <a:endParaRPr lang="fa-IR"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66</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تحليل عمليات </a:t>
                      </a:r>
                      <a:r>
                        <a:rPr lang="fa-IR" sz="1400" dirty="0" smtClean="0">
                          <a:cs typeface="B Zar" pitchFamily="2" charset="-78"/>
                        </a:rPr>
                        <a:t>های </a:t>
                      </a:r>
                      <a:r>
                        <a:rPr lang="ar-SA" sz="1400" dirty="0" smtClean="0">
                          <a:cs typeface="B Zar" pitchFamily="2" charset="-78"/>
                        </a:rPr>
                        <a:t>سرنوشت ساز ايران( والفجر 8 </a:t>
                      </a:r>
                      <a:r>
                        <a:rPr lang="fa-IR" sz="1400" dirty="0" smtClean="0">
                          <a:cs typeface="B Zar" pitchFamily="2" charset="-78"/>
                        </a:rPr>
                        <a:t>و</a:t>
                      </a:r>
                      <a:r>
                        <a:rPr lang="ar-SA" sz="1400" dirty="0" smtClean="0">
                          <a:cs typeface="B Zar" pitchFamily="2" charset="-78"/>
                        </a:rPr>
                        <a:t>كربلاي 5) </a:t>
                      </a:r>
                      <a:r>
                        <a:rPr lang="fa-IR" sz="1400" dirty="0" smtClean="0">
                          <a:cs typeface="B Zar" pitchFamily="2" charset="-78"/>
                        </a:rPr>
                        <a:t>و تأثیر آن در </a:t>
                      </a:r>
                      <a:r>
                        <a:rPr lang="ar-SA" sz="1400" dirty="0" smtClean="0">
                          <a:cs typeface="B Zar" pitchFamily="2" charset="-78"/>
                        </a:rPr>
                        <a:t>پايان يافتن جنگ</a:t>
                      </a:r>
                      <a:r>
                        <a:rPr lang="fa-IR" sz="1400" dirty="0" smtClean="0">
                          <a:cs typeface="B Zar" pitchFamily="2" charset="-78"/>
                        </a:rPr>
                        <a:t> تحمیلی عراق علیه ایران .</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67</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تحلیل</a:t>
                      </a:r>
                      <a:r>
                        <a:rPr lang="ar-SA" sz="1400" dirty="0" smtClean="0">
                          <a:cs typeface="B Zar" pitchFamily="2" charset="-78"/>
                        </a:rPr>
                        <a:t> استراتژي دستيابي به</a:t>
                      </a:r>
                      <a:r>
                        <a:rPr lang="fa-IR" sz="1400" dirty="0" smtClean="0">
                          <a:cs typeface="B Zar" pitchFamily="2" charset="-78"/>
                        </a:rPr>
                        <a:t> یک </a:t>
                      </a:r>
                      <a:r>
                        <a:rPr lang="ar-SA" sz="1400" dirty="0" smtClean="0">
                          <a:cs typeface="B Zar" pitchFamily="2" charset="-78"/>
                        </a:rPr>
                        <a:t> پيروزي بزرگ و پايان </a:t>
                      </a:r>
                      <a:r>
                        <a:rPr lang="fa-IR" sz="1400" dirty="0" smtClean="0">
                          <a:cs typeface="B Zar" pitchFamily="2" charset="-78"/>
                        </a:rPr>
                        <a:t>دادن به </a:t>
                      </a:r>
                      <a:r>
                        <a:rPr lang="ar-SA" sz="1400" dirty="0" smtClean="0">
                          <a:cs typeface="B Zar" pitchFamily="2" charset="-78"/>
                        </a:rPr>
                        <a:t>جنگ</a:t>
                      </a:r>
                      <a:r>
                        <a:rPr lang="fa-IR" sz="1400" dirty="0" smtClean="0">
                          <a:cs typeface="B Zar" pitchFamily="2" charset="-78"/>
                        </a:rPr>
                        <a:t>، </a:t>
                      </a:r>
                      <a:r>
                        <a:rPr lang="ar-SA" sz="1400" dirty="0" smtClean="0">
                          <a:cs typeface="B Zar" pitchFamily="2" charset="-78"/>
                        </a:rPr>
                        <a:t>در جنگ 8 ساله </a:t>
                      </a:r>
                      <a:r>
                        <a:rPr lang="fa-IR" sz="1400" dirty="0" smtClean="0">
                          <a:cs typeface="B Zar" pitchFamily="2" charset="-78"/>
                        </a:rPr>
                        <a:t>تحمیلی عراق علیه </a:t>
                      </a:r>
                      <a:r>
                        <a:rPr lang="ar-SA" sz="1400" dirty="0" smtClean="0">
                          <a:cs typeface="B Zar" pitchFamily="2" charset="-78"/>
                        </a:rPr>
                        <a:t>ایران</a:t>
                      </a:r>
                      <a:r>
                        <a:rPr lang="fa-IR" sz="1400" dirty="0" smtClean="0">
                          <a:cs typeface="B Zar" pitchFamily="2" charset="-78"/>
                        </a:rPr>
                        <a:t>.</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68</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تحليل استراتژي بازسازي و توسعه توان نظامي عراق در سالهاي پاياني جنگ </a:t>
                      </a:r>
                      <a:r>
                        <a:rPr lang="fa-IR" sz="1400" dirty="0" smtClean="0">
                          <a:cs typeface="B Zar" pitchFamily="2" charset="-78"/>
                        </a:rPr>
                        <a:t>تحمیلی بر علیه</a:t>
                      </a:r>
                      <a:r>
                        <a:rPr lang="ar-SA" sz="1400" dirty="0" smtClean="0">
                          <a:cs typeface="B Zar" pitchFamily="2" charset="-78"/>
                        </a:rPr>
                        <a:t> ایران .</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69</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a:t>
                      </a:r>
                      <a:r>
                        <a:rPr lang="fa-IR" sz="1400" dirty="0" smtClean="0">
                          <a:cs typeface="B Zar" pitchFamily="2" charset="-78"/>
                        </a:rPr>
                        <a:t> علل و دلایل </a:t>
                      </a:r>
                      <a:r>
                        <a:rPr lang="ar-SA" sz="1400" dirty="0" smtClean="0">
                          <a:cs typeface="B Zar" pitchFamily="2" charset="-78"/>
                        </a:rPr>
                        <a:t>بن بست نظامي </a:t>
                      </a:r>
                      <a:r>
                        <a:rPr lang="fa-IR" sz="1400" dirty="0" smtClean="0">
                          <a:cs typeface="B Zar" pitchFamily="2" charset="-78"/>
                        </a:rPr>
                        <a:t>در</a:t>
                      </a:r>
                      <a:r>
                        <a:rPr lang="fa-IR" sz="1400" baseline="0" dirty="0" smtClean="0">
                          <a:cs typeface="B Zar" pitchFamily="2" charset="-78"/>
                        </a:rPr>
                        <a:t> صحنه عملیاتی جنوب </a:t>
                      </a:r>
                      <a:r>
                        <a:rPr lang="ar-SA" sz="1400" dirty="0" smtClean="0">
                          <a:cs typeface="B Zar" pitchFamily="2" charset="-78"/>
                        </a:rPr>
                        <a:t>در جنگ</a:t>
                      </a:r>
                      <a:r>
                        <a:rPr lang="fa-IR" sz="1400" dirty="0" smtClean="0">
                          <a:cs typeface="B Zar" pitchFamily="2" charset="-78"/>
                        </a:rPr>
                        <a:t> تحمیلی </a:t>
                      </a:r>
                      <a:r>
                        <a:rPr lang="ar-SA" sz="1400" dirty="0" smtClean="0">
                          <a:cs typeface="B Zar" pitchFamily="2" charset="-78"/>
                        </a:rPr>
                        <a:t> عراق</a:t>
                      </a:r>
                      <a:r>
                        <a:rPr lang="fa-IR" sz="1400" dirty="0" smtClean="0">
                          <a:cs typeface="B Zar" pitchFamily="2" charset="-78"/>
                        </a:rPr>
                        <a:t> علیه </a:t>
                      </a:r>
                      <a:r>
                        <a:rPr lang="ar-SA" sz="1400" dirty="0" smtClean="0">
                          <a:cs typeface="B Zar" pitchFamily="2" charset="-78"/>
                        </a:rPr>
                        <a:t>ايران </a:t>
                      </a:r>
                      <a:r>
                        <a:rPr lang="fa-IR" sz="1400" dirty="0" smtClean="0">
                          <a:cs typeface="B Zar" pitchFamily="2" charset="-78"/>
                        </a:rPr>
                        <a:t>.</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70</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685800" y="1219200"/>
          <a:ext cx="7940297" cy="4855703"/>
        </p:xfrm>
        <a:graphic>
          <a:graphicData uri="http://schemas.openxmlformats.org/drawingml/2006/table">
            <a:tbl>
              <a:tblPr firstRow="1" bandRow="1">
                <a:tableStyleId>{5C22544A-7EE6-4342-B048-85BDC9FD1C3A}</a:tableStyleId>
              </a:tblPr>
              <a:tblGrid>
                <a:gridCol w="538037"/>
                <a:gridCol w="1035040"/>
                <a:gridCol w="5982906"/>
                <a:gridCol w="384314"/>
              </a:tblGrid>
              <a:tr h="228600">
                <a:tc gridSpan="4">
                  <a:txBody>
                    <a:bodyPr/>
                    <a:lstStyle/>
                    <a:p>
                      <a:pPr algn="ctr"/>
                      <a:r>
                        <a:rPr kumimoji="0" lang="ar-SA" sz="2000" b="1" kern="1200" dirty="0" smtClean="0">
                          <a:ln>
                            <a:solidFill>
                              <a:schemeClr val="tx1"/>
                            </a:solidFill>
                          </a:ln>
                          <a:solidFill>
                            <a:srgbClr val="C00000"/>
                          </a:solidFill>
                          <a:latin typeface="+mn-lt"/>
                          <a:ea typeface="+mn-ea"/>
                          <a:cs typeface="+mn-cs"/>
                        </a:rPr>
                        <a:t>ابعاد نظامي جنگ ايران و عراق</a:t>
                      </a:r>
                      <a:r>
                        <a:rPr kumimoji="0" lang="fa-IR" sz="2000" b="1" kern="1200" dirty="0" smtClean="0">
                          <a:ln>
                            <a:solidFill>
                              <a:schemeClr val="tx1"/>
                            </a:solidFill>
                          </a:ln>
                          <a:solidFill>
                            <a:srgbClr val="C00000"/>
                          </a:solidFill>
                          <a:latin typeface="+mn-lt"/>
                          <a:ea typeface="+mn-ea"/>
                          <a:cs typeface="+mn-cs"/>
                        </a:rPr>
                        <a:t>(113 عنوان)</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365760">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32523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استراتژي نظامي ايران در </a:t>
                      </a:r>
                      <a:r>
                        <a:rPr lang="fa-IR" sz="1400" dirty="0" smtClean="0">
                          <a:cs typeface="B Zar" pitchFamily="2" charset="-78"/>
                        </a:rPr>
                        <a:t>توسعه صحنه </a:t>
                      </a:r>
                      <a:r>
                        <a:rPr lang="ar-SA" sz="1400" dirty="0" smtClean="0">
                          <a:cs typeface="B Zar" pitchFamily="2" charset="-78"/>
                        </a:rPr>
                        <a:t>جنگ</a:t>
                      </a:r>
                      <a:r>
                        <a:rPr lang="fa-IR" sz="1400" dirty="0" smtClean="0">
                          <a:cs typeface="B Zar" pitchFamily="2" charset="-78"/>
                        </a:rPr>
                        <a:t> تحمیلی</a:t>
                      </a:r>
                      <a:r>
                        <a:rPr lang="ar-SA" sz="1400" dirty="0" smtClean="0">
                          <a:cs typeface="B Zar" pitchFamily="2" charset="-78"/>
                        </a:rPr>
                        <a:t>( جنگ در شمال غرب).</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71</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393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تحليل عمليات</a:t>
                      </a:r>
                      <a:r>
                        <a:rPr lang="fa-IR" sz="1400" dirty="0" smtClean="0">
                          <a:cs typeface="B Zar" pitchFamily="2" charset="-78"/>
                        </a:rPr>
                        <a:t> های</a:t>
                      </a:r>
                      <a:r>
                        <a:rPr lang="ar-SA" sz="1400" dirty="0" smtClean="0">
                          <a:cs typeface="B Zar" pitchFamily="2" charset="-78"/>
                        </a:rPr>
                        <a:t> بزرگ در شمال غرب(والفجر </a:t>
                      </a:r>
                      <a:r>
                        <a:rPr lang="fa-IR" sz="1400" dirty="0" smtClean="0">
                          <a:cs typeface="B Zar" pitchFamily="2" charset="-78"/>
                        </a:rPr>
                        <a:t>4 ، </a:t>
                      </a:r>
                      <a:r>
                        <a:rPr lang="ar-SA" sz="1400" dirty="0" smtClean="0">
                          <a:cs typeface="B Zar" pitchFamily="2" charset="-78"/>
                        </a:rPr>
                        <a:t>والفجر 10 و ...).</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72</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تحليل علل افزايش قدرت نظامي عراق و تشديد حملات در خليج فارس</a:t>
                      </a:r>
                      <a:r>
                        <a:rPr lang="fa-IR" sz="1400" dirty="0" smtClean="0">
                          <a:cs typeface="B Zar" pitchFamily="2" charset="-78"/>
                        </a:rPr>
                        <a:t> در دوران دفاع مقدس</a:t>
                      </a:r>
                      <a:r>
                        <a:rPr lang="ar-SA" sz="1400" dirty="0" smtClean="0">
                          <a:cs typeface="B Zar" pitchFamily="2" charset="-78"/>
                        </a:rPr>
                        <a:t>.</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73</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بررسی استراتژي جنگ دريايي ايران در دوران جنگ تحمیلی.</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74</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633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بررسی اسكورت نفتكش ها و درگيري هاي محدود ايران و امريكا در خليج فارس</a:t>
                      </a:r>
                      <a:r>
                        <a:rPr lang="fa-IR" sz="1400" dirty="0" smtClean="0">
                          <a:cs typeface="B Zar" pitchFamily="2" charset="-78"/>
                        </a:rPr>
                        <a:t> در دوران دفاع مقدس</a:t>
                      </a:r>
                      <a:r>
                        <a:rPr lang="ar-SA" sz="1400" dirty="0" smtClean="0">
                          <a:cs typeface="B Zar" pitchFamily="2" charset="-78"/>
                        </a:rPr>
                        <a:t>.</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75</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633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solidFill>
                            <a:schemeClr val="tx1"/>
                          </a:solidFill>
                          <a:cs typeface="B Zar" pitchFamily="2" charset="-78"/>
                        </a:rPr>
                        <a:t>بررسی استراتژي نظامي ايران براي پايان جنگ 8 ساله </a:t>
                      </a:r>
                      <a:r>
                        <a:rPr lang="fa-IR" sz="1400" dirty="0" smtClean="0">
                          <a:solidFill>
                            <a:schemeClr val="tx1"/>
                          </a:solidFill>
                          <a:cs typeface="B Zar" pitchFamily="2" charset="-78"/>
                        </a:rPr>
                        <a:t>تحمیلی </a:t>
                      </a:r>
                      <a:r>
                        <a:rPr lang="ar-SA" sz="1400" dirty="0" smtClean="0">
                          <a:solidFill>
                            <a:schemeClr val="tx1"/>
                          </a:solidFill>
                          <a:cs typeface="B Zar" pitchFamily="2" charset="-78"/>
                        </a:rPr>
                        <a:t>با عراق.</a:t>
                      </a:r>
                      <a:endParaRPr lang="en-US" sz="1400" dirty="0">
                        <a:solidFill>
                          <a:schemeClr val="tx1"/>
                        </a:solidFill>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76</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633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حملات عراق براي بازپس گيري مناطق تحت </a:t>
                      </a:r>
                      <a:r>
                        <a:rPr lang="fa-IR" sz="1400" dirty="0" smtClean="0">
                          <a:cs typeface="B Zar" pitchFamily="2" charset="-78"/>
                        </a:rPr>
                        <a:t>تسلط</a:t>
                      </a:r>
                      <a:r>
                        <a:rPr lang="ar-SA" sz="1400" dirty="0" smtClean="0">
                          <a:cs typeface="B Zar" pitchFamily="2" charset="-78"/>
                        </a:rPr>
                        <a:t> نيروهاي ايراني(حمله به فاو، شلمچه، جزاير مجنون)</a:t>
                      </a:r>
                      <a:r>
                        <a:rPr lang="fa-IR" sz="1400" dirty="0" smtClean="0">
                          <a:cs typeface="B Zar" pitchFamily="2" charset="-78"/>
                        </a:rPr>
                        <a:t> در دوران دفاع مقدس</a:t>
                      </a:r>
                      <a:r>
                        <a:rPr lang="ar-SA" sz="1400" dirty="0" smtClean="0">
                          <a:cs typeface="B Zar" pitchFamily="2" charset="-78"/>
                        </a:rPr>
                        <a:t>.</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77</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633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a:t>
                      </a:r>
                      <a:r>
                        <a:rPr lang="fa-IR" sz="1400" dirty="0" smtClean="0">
                          <a:cs typeface="B Zar" pitchFamily="2" charset="-78"/>
                        </a:rPr>
                        <a:t> عملیات ها و اقدامات </a:t>
                      </a:r>
                      <a:r>
                        <a:rPr lang="ar-SA" sz="1400" dirty="0" smtClean="0">
                          <a:cs typeface="B Zar" pitchFamily="2" charset="-78"/>
                        </a:rPr>
                        <a:t>نظامي عراق پس از پذيرش قطعنامه 598 </a:t>
                      </a:r>
                      <a:r>
                        <a:rPr lang="fa-IR" sz="1400" dirty="0" smtClean="0">
                          <a:cs typeface="B Zar" pitchFamily="2" charset="-78"/>
                        </a:rPr>
                        <a:t>توسط ایران</a:t>
                      </a:r>
                      <a:r>
                        <a:rPr lang="ar-SA" sz="1400" dirty="0" smtClean="0">
                          <a:cs typeface="B Zar" pitchFamily="2" charset="-78"/>
                        </a:rPr>
                        <a:t>.</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78</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633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بررسی </a:t>
                      </a:r>
                      <a:r>
                        <a:rPr lang="fa-IR" sz="1400" dirty="0" smtClean="0">
                          <a:cs typeface="B Zar" pitchFamily="2" charset="-78"/>
                        </a:rPr>
                        <a:t> و مقایسه تطبیقی </a:t>
                      </a:r>
                      <a:r>
                        <a:rPr lang="ar-SA" sz="1400" dirty="0" smtClean="0">
                          <a:cs typeface="B Zar" pitchFamily="2" charset="-78"/>
                        </a:rPr>
                        <a:t>جنگ الكترونيكي در جنگ</a:t>
                      </a:r>
                      <a:r>
                        <a:rPr lang="fa-IR" sz="1400" dirty="0" smtClean="0">
                          <a:cs typeface="B Zar" pitchFamily="2" charset="-78"/>
                        </a:rPr>
                        <a:t> تحمیلی عراق علیه</a:t>
                      </a:r>
                      <a:r>
                        <a:rPr lang="ar-SA" sz="1400" dirty="0" smtClean="0">
                          <a:cs typeface="B Zar" pitchFamily="2" charset="-78"/>
                        </a:rPr>
                        <a:t> ايران</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79</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633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a:t>
                      </a:r>
                      <a:r>
                        <a:rPr lang="fa-IR" sz="1400" dirty="0" smtClean="0">
                          <a:cs typeface="B Zar" pitchFamily="2" charset="-78"/>
                        </a:rPr>
                        <a:t>و مقایسه تطبیقی </a:t>
                      </a:r>
                      <a:r>
                        <a:rPr lang="ar-SA" sz="1400" dirty="0" smtClean="0">
                          <a:cs typeface="B Zar" pitchFamily="2" charset="-78"/>
                        </a:rPr>
                        <a:t>تسليحات ايران و عراق دردوران جنگ</a:t>
                      </a:r>
                      <a:r>
                        <a:rPr lang="fa-IR" sz="1400" dirty="0" smtClean="0">
                          <a:cs typeface="B Zar" pitchFamily="2" charset="-78"/>
                        </a:rPr>
                        <a:t> تحمیلی</a:t>
                      </a:r>
                      <a:r>
                        <a:rPr lang="ar-SA" sz="1400" dirty="0" smtClean="0">
                          <a:cs typeface="B Zar" pitchFamily="2" charset="-78"/>
                        </a:rPr>
                        <a:t> 8  ساله (خريد، ساخت، نحوه استفاده، كارآيي).</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80</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533400" y="990600"/>
          <a:ext cx="7940297" cy="4602480"/>
        </p:xfrm>
        <a:graphic>
          <a:graphicData uri="http://schemas.openxmlformats.org/drawingml/2006/table">
            <a:tbl>
              <a:tblPr firstRow="1" bandRow="1">
                <a:tableStyleId>{5C22544A-7EE6-4342-B048-85BDC9FD1C3A}</a:tableStyleId>
              </a:tblPr>
              <a:tblGrid>
                <a:gridCol w="538037"/>
                <a:gridCol w="1035040"/>
                <a:gridCol w="5982906"/>
                <a:gridCol w="384314"/>
              </a:tblGrid>
              <a:tr h="228600">
                <a:tc gridSpan="4">
                  <a:txBody>
                    <a:bodyPr/>
                    <a:lstStyle/>
                    <a:p>
                      <a:pPr algn="ctr"/>
                      <a:r>
                        <a:rPr kumimoji="0" lang="ar-SA" sz="2000" b="1" kern="1200" dirty="0" smtClean="0">
                          <a:ln>
                            <a:solidFill>
                              <a:schemeClr val="tx1"/>
                            </a:solidFill>
                          </a:ln>
                          <a:solidFill>
                            <a:srgbClr val="C00000"/>
                          </a:solidFill>
                          <a:latin typeface="+mn-lt"/>
                          <a:ea typeface="+mn-ea"/>
                          <a:cs typeface="+mn-cs"/>
                        </a:rPr>
                        <a:t>ابعاد نظامي جنگ ايران و عراق</a:t>
                      </a:r>
                      <a:r>
                        <a:rPr kumimoji="0" lang="fa-IR" sz="2000" b="1" kern="1200" dirty="0" smtClean="0">
                          <a:ln>
                            <a:solidFill>
                              <a:schemeClr val="tx1"/>
                            </a:solidFill>
                          </a:ln>
                          <a:solidFill>
                            <a:srgbClr val="C00000"/>
                          </a:solidFill>
                          <a:latin typeface="+mn-lt"/>
                          <a:ea typeface="+mn-ea"/>
                          <a:cs typeface="+mn-cs"/>
                        </a:rPr>
                        <a:t>(113 عنوان)</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365760">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33269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بررسی نقش واحدهاي پشتيباني </a:t>
                      </a:r>
                      <a:r>
                        <a:rPr lang="fa-IR" sz="1400" dirty="0" smtClean="0">
                          <a:cs typeface="B Zar" pitchFamily="2" charset="-78"/>
                        </a:rPr>
                        <a:t>رزمی و پش خدمات</a:t>
                      </a:r>
                      <a:r>
                        <a:rPr lang="fa-IR" sz="1400" baseline="0" dirty="0" smtClean="0">
                          <a:cs typeface="B Zar" pitchFamily="2" charset="-78"/>
                        </a:rPr>
                        <a:t> رزمی</a:t>
                      </a:r>
                      <a:r>
                        <a:rPr lang="ar-SA" sz="1400" dirty="0" smtClean="0">
                          <a:cs typeface="B Zar" pitchFamily="2" charset="-78"/>
                        </a:rPr>
                        <a:t>(مهندسي، بهداري، </a:t>
                      </a:r>
                      <a:r>
                        <a:rPr lang="fa-IR" sz="1400" dirty="0" smtClean="0">
                          <a:cs typeface="B Zar" pitchFamily="2" charset="-78"/>
                        </a:rPr>
                        <a:t>توپخانه و ...</a:t>
                      </a:r>
                      <a:r>
                        <a:rPr lang="ar-SA" sz="1400" dirty="0" smtClean="0">
                          <a:cs typeface="B Zar" pitchFamily="2" charset="-78"/>
                        </a:rPr>
                        <a:t>) ايران </a:t>
                      </a:r>
                      <a:r>
                        <a:rPr lang="fa-IR" sz="1400" dirty="0" smtClean="0">
                          <a:cs typeface="B Zar" pitchFamily="2" charset="-78"/>
                        </a:rPr>
                        <a:t>در دوران دفاع مقدس</a:t>
                      </a:r>
                      <a:r>
                        <a:rPr lang="ar-SA" sz="1400" dirty="0" smtClean="0">
                          <a:cs typeface="B Zar" pitchFamily="2" charset="-78"/>
                        </a:rPr>
                        <a:t>.</a:t>
                      </a:r>
                      <a:r>
                        <a:rPr lang="fa-IR" sz="1400" dirty="0" smtClean="0">
                          <a:solidFill>
                            <a:srgbClr val="00B050"/>
                          </a:solidFill>
                          <a:cs typeface="B Zar" pitchFamily="2" charset="-78"/>
                        </a:rPr>
                        <a:t>( هرکدام یک عنوان)</a:t>
                      </a:r>
                      <a:endParaRPr lang="en-US" sz="1400" dirty="0">
                        <a:solidFill>
                          <a:srgbClr val="00B050"/>
                        </a:solidFill>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81</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ارزيابي نقش و عملكر</a:t>
                      </a:r>
                      <a:r>
                        <a:rPr lang="fa-IR" sz="1400" dirty="0" smtClean="0">
                          <a:cs typeface="B Zar" pitchFamily="2" charset="-78"/>
                        </a:rPr>
                        <a:t>د</a:t>
                      </a:r>
                      <a:r>
                        <a:rPr lang="ar-SA" sz="1400" dirty="0" smtClean="0">
                          <a:cs typeface="B Zar" pitchFamily="2" charset="-78"/>
                        </a:rPr>
                        <a:t>سازمانهاي شبه نظامي </a:t>
                      </a:r>
                      <a:r>
                        <a:rPr lang="fa-IR" sz="1400" dirty="0" smtClean="0">
                          <a:cs typeface="B Zar" pitchFamily="2" charset="-78"/>
                        </a:rPr>
                        <a:t>معاند </a:t>
                      </a:r>
                      <a:r>
                        <a:rPr lang="ar-SA" sz="1400" dirty="0" smtClean="0">
                          <a:cs typeface="B Zar" pitchFamily="2" charset="-78"/>
                        </a:rPr>
                        <a:t>ايران (منافقين، حزب دمكرات، كومله</a:t>
                      </a:r>
                      <a:r>
                        <a:rPr lang="fa-IR" sz="1400" dirty="0" smtClean="0">
                          <a:cs typeface="B Zar" pitchFamily="2" charset="-78"/>
                        </a:rPr>
                        <a:t>، ...</a:t>
                      </a:r>
                      <a:r>
                        <a:rPr lang="ar-SA" sz="1400" dirty="0" smtClean="0">
                          <a:cs typeface="B Zar" pitchFamily="2" charset="-78"/>
                        </a:rPr>
                        <a:t>) در آغاز، تداوم و پايان جنگ </a:t>
                      </a:r>
                      <a:r>
                        <a:rPr lang="fa-IR" sz="1400" dirty="0" smtClean="0">
                          <a:cs typeface="B Zar" pitchFamily="2" charset="-78"/>
                        </a:rPr>
                        <a:t> تحمیلی </a:t>
                      </a:r>
                      <a:r>
                        <a:rPr lang="ar-SA" sz="1400" dirty="0" smtClean="0">
                          <a:cs typeface="B Zar" pitchFamily="2" charset="-78"/>
                        </a:rPr>
                        <a:t>عراق</a:t>
                      </a:r>
                      <a:r>
                        <a:rPr lang="fa-IR" sz="1400" dirty="0" smtClean="0">
                          <a:cs typeface="B Zar" pitchFamily="2" charset="-78"/>
                        </a:rPr>
                        <a:t> علیه ایران </a:t>
                      </a:r>
                      <a:r>
                        <a:rPr lang="ar-SA" sz="1400" dirty="0" smtClean="0">
                          <a:cs typeface="B Zar" pitchFamily="2" charset="-78"/>
                        </a:rPr>
                        <a:t>.</a:t>
                      </a:r>
                      <a:r>
                        <a:rPr lang="fa-IR" sz="1400" dirty="0" smtClean="0">
                          <a:solidFill>
                            <a:srgbClr val="00B050"/>
                          </a:solidFill>
                          <a:cs typeface="B Zar" pitchFamily="2" charset="-78"/>
                        </a:rPr>
                        <a:t>(هرکدام یک عنوان</a:t>
                      </a:r>
                      <a:r>
                        <a:rPr lang="fa-IR" sz="1400" dirty="0" smtClean="0">
                          <a:cs typeface="B Zar" pitchFamily="2" charset="-78"/>
                        </a:rPr>
                        <a:t>)</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82</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007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ارزيابي نقش و عملكرد سازمانهاي شبه نظامي </a:t>
                      </a:r>
                      <a:r>
                        <a:rPr lang="fa-IR" sz="1400" dirty="0" smtClean="0">
                          <a:cs typeface="B Zar" pitchFamily="2" charset="-78"/>
                        </a:rPr>
                        <a:t>مخالف  دولت </a:t>
                      </a:r>
                      <a:r>
                        <a:rPr lang="ar-SA" sz="1400" dirty="0" smtClean="0">
                          <a:cs typeface="B Zar" pitchFamily="2" charset="-78"/>
                        </a:rPr>
                        <a:t>عراق(مجلس اعلا، طالباني ها و بارزاني ها) در آغاز، تداوم و پايان جنگ</a:t>
                      </a:r>
                      <a:r>
                        <a:rPr lang="fa-IR" sz="1400" dirty="0" smtClean="0">
                          <a:cs typeface="B Zar" pitchFamily="2" charset="-78"/>
                        </a:rPr>
                        <a:t> </a:t>
                      </a:r>
                      <a:r>
                        <a:rPr lang="ar-SA" sz="1400" dirty="0" smtClean="0">
                          <a:cs typeface="B Zar" pitchFamily="2" charset="-78"/>
                        </a:rPr>
                        <a:t>با</a:t>
                      </a:r>
                      <a:r>
                        <a:rPr lang="fa-IR" sz="1400" baseline="0" dirty="0" smtClean="0">
                          <a:cs typeface="B Zar" pitchFamily="2" charset="-78"/>
                        </a:rPr>
                        <a:t> ا</a:t>
                      </a:r>
                      <a:r>
                        <a:rPr lang="ar-SA" sz="1400" dirty="0" smtClean="0">
                          <a:cs typeface="B Zar" pitchFamily="2" charset="-78"/>
                        </a:rPr>
                        <a:t>یران.</a:t>
                      </a:r>
                      <a:r>
                        <a:rPr lang="fa-IR" sz="1400" dirty="0" smtClean="0">
                          <a:solidFill>
                            <a:srgbClr val="00B050"/>
                          </a:solidFill>
                          <a:cs typeface="B Zar" pitchFamily="2" charset="-78"/>
                        </a:rPr>
                        <a:t>(هر کدام یک عنوان)</a:t>
                      </a:r>
                      <a:endParaRPr lang="en-US" sz="1400" dirty="0">
                        <a:solidFill>
                          <a:srgbClr val="00B050"/>
                        </a:solidFill>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83</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531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بررسی عبرت هاي بزرگ جنگ</a:t>
                      </a:r>
                      <a:r>
                        <a:rPr lang="fa-IR" sz="1400" dirty="0" smtClean="0">
                          <a:cs typeface="B Zar" pitchFamily="2" charset="-78"/>
                        </a:rPr>
                        <a:t> تحمیلی</a:t>
                      </a:r>
                      <a:r>
                        <a:rPr lang="ar-SA" sz="1400" dirty="0" smtClean="0">
                          <a:cs typeface="B Zar" pitchFamily="2" charset="-78"/>
                        </a:rPr>
                        <a:t> عراق</a:t>
                      </a:r>
                      <a:r>
                        <a:rPr lang="fa-IR" sz="1400" dirty="0" smtClean="0">
                          <a:cs typeface="B Zar" pitchFamily="2" charset="-78"/>
                        </a:rPr>
                        <a:t> علیه </a:t>
                      </a:r>
                      <a:r>
                        <a:rPr lang="ar-SA" sz="1400" dirty="0" smtClean="0">
                          <a:cs typeface="B Zar" pitchFamily="2" charset="-78"/>
                        </a:rPr>
                        <a:t>ايران </a:t>
                      </a:r>
                      <a:r>
                        <a:rPr lang="fa-IR" sz="1400" dirty="0" smtClean="0">
                          <a:cs typeface="B Zar" pitchFamily="2" charset="-78"/>
                        </a:rPr>
                        <a:t>.</a:t>
                      </a:r>
                      <a:r>
                        <a:rPr lang="fa-IR" sz="1400" dirty="0" smtClean="0">
                          <a:solidFill>
                            <a:srgbClr val="00B050"/>
                          </a:solidFill>
                          <a:cs typeface="B Zar" pitchFamily="2" charset="-78"/>
                        </a:rPr>
                        <a:t>( فرا ابعادی)</a:t>
                      </a:r>
                      <a:endParaRPr lang="en-US" sz="1400" dirty="0" smtClean="0">
                        <a:solidFill>
                          <a:srgbClr val="00B050"/>
                        </a:solidFill>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84</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531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بررسی تأثير جنگ </a:t>
                      </a:r>
                      <a:r>
                        <a:rPr lang="fa-IR" sz="1400" dirty="0" smtClean="0">
                          <a:cs typeface="B Zar" pitchFamily="2" charset="-78"/>
                        </a:rPr>
                        <a:t>تحمیلی  علیه</a:t>
                      </a:r>
                      <a:r>
                        <a:rPr lang="fa-IR" sz="1400" baseline="0" dirty="0" smtClean="0">
                          <a:cs typeface="B Zar" pitchFamily="2" charset="-78"/>
                        </a:rPr>
                        <a:t> ا</a:t>
                      </a:r>
                      <a:r>
                        <a:rPr lang="ar-SA" sz="1400" dirty="0" smtClean="0">
                          <a:cs typeface="B Zar" pitchFamily="2" charset="-78"/>
                        </a:rPr>
                        <a:t>يران بر سياستهاي نظامي عراق.</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85</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531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بررسی تأثير جنگ</a:t>
                      </a:r>
                      <a:r>
                        <a:rPr lang="fa-IR" sz="1400" dirty="0" smtClean="0">
                          <a:cs typeface="B Zar" pitchFamily="2" charset="-78"/>
                        </a:rPr>
                        <a:t> تحمیلی</a:t>
                      </a:r>
                      <a:r>
                        <a:rPr lang="ar-SA" sz="1400" dirty="0" smtClean="0">
                          <a:cs typeface="B Zar" pitchFamily="2" charset="-78"/>
                        </a:rPr>
                        <a:t> عراق بر سياستهاي نظامي ايران.</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86</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531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بررسی تأثير جنگ</a:t>
                      </a:r>
                      <a:r>
                        <a:rPr lang="fa-IR" sz="1400" dirty="0" smtClean="0">
                          <a:cs typeface="B Zar" pitchFamily="2" charset="-78"/>
                        </a:rPr>
                        <a:t> تحمیلی </a:t>
                      </a:r>
                      <a:r>
                        <a:rPr lang="ar-SA" sz="1400" dirty="0" smtClean="0">
                          <a:cs typeface="B Zar" pitchFamily="2" charset="-78"/>
                        </a:rPr>
                        <a:t>عراق  </a:t>
                      </a:r>
                      <a:r>
                        <a:rPr lang="fa-IR" sz="1400" dirty="0" smtClean="0">
                          <a:cs typeface="B Zar" pitchFamily="2" charset="-78"/>
                        </a:rPr>
                        <a:t>علیه </a:t>
                      </a:r>
                      <a:r>
                        <a:rPr lang="ar-SA" sz="1400" dirty="0" smtClean="0">
                          <a:cs typeface="B Zar" pitchFamily="2" charset="-78"/>
                        </a:rPr>
                        <a:t>ايران بر معادلات نظامي منطقه.</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87</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531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400" kern="1200" dirty="0" smtClean="0">
                          <a:solidFill>
                            <a:schemeClr val="dk1"/>
                          </a:solidFill>
                          <a:latin typeface="+mn-lt"/>
                          <a:ea typeface="+mn-ea"/>
                          <a:cs typeface="B Zar" pitchFamily="2" charset="-78"/>
                        </a:rPr>
                        <a:t>+</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400" kern="1200" dirty="0" smtClean="0">
                          <a:solidFill>
                            <a:schemeClr val="dk1"/>
                          </a:solidFill>
                          <a:latin typeface="+mn-lt"/>
                          <a:ea typeface="+mn-ea"/>
                          <a:cs typeface="B Zar" pitchFamily="2" charset="-7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استراتژي عمليات آزادسازي خرمشهر</a:t>
                      </a:r>
                      <a:r>
                        <a:rPr lang="en-US" sz="1400" baseline="0" dirty="0" smtClean="0">
                          <a:cs typeface="B Zar" pitchFamily="2" charset="-78"/>
                        </a:rPr>
                        <a:t> </a:t>
                      </a:r>
                      <a:r>
                        <a:rPr lang="ar-SA" sz="1400" dirty="0" smtClean="0">
                          <a:cs typeface="B Zar" pitchFamily="2" charset="-78"/>
                        </a:rPr>
                        <a:t>درجنگ</a:t>
                      </a:r>
                      <a:r>
                        <a:rPr lang="fa-IR" sz="1400" dirty="0" smtClean="0">
                          <a:cs typeface="B Zar" pitchFamily="2" charset="-78"/>
                        </a:rPr>
                        <a:t> تحمیلی عراق علیه ایران</a:t>
                      </a:r>
                      <a:r>
                        <a:rPr lang="en-US" sz="1400" dirty="0" smtClean="0">
                          <a:cs typeface="B Zar" pitchFamily="2" charset="-78"/>
                        </a:rPr>
                        <a:t>.</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88</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531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400" kern="1200" dirty="0" smtClean="0">
                          <a:solidFill>
                            <a:schemeClr val="dk1"/>
                          </a:solidFill>
                          <a:latin typeface="+mn-lt"/>
                          <a:ea typeface="+mn-ea"/>
                          <a:cs typeface="B Zar" pitchFamily="2" charset="-7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و ارزيابي بازتاب و پيامد</a:t>
                      </a:r>
                      <a:r>
                        <a:rPr lang="fa-IR" sz="1400" dirty="0" smtClean="0">
                          <a:cs typeface="B Zar" pitchFamily="2" charset="-78"/>
                        </a:rPr>
                        <a:t>ه</a:t>
                      </a:r>
                      <a:r>
                        <a:rPr lang="ar-SA" sz="1400" dirty="0" smtClean="0">
                          <a:cs typeface="B Zar" pitchFamily="2" charset="-78"/>
                        </a:rPr>
                        <a:t>اي فتح خرمشهر (در جنگ </a:t>
                      </a:r>
                      <a:r>
                        <a:rPr lang="fa-IR" sz="1400" dirty="0" smtClean="0">
                          <a:cs typeface="B Zar" pitchFamily="2" charset="-78"/>
                        </a:rPr>
                        <a:t>تحمیلی </a:t>
                      </a:r>
                      <a:r>
                        <a:rPr lang="ar-SA" sz="1400" dirty="0" smtClean="0">
                          <a:cs typeface="B Zar" pitchFamily="2" charset="-78"/>
                        </a:rPr>
                        <a:t>عراق</a:t>
                      </a:r>
                      <a:r>
                        <a:rPr lang="fa-IR" sz="1400" dirty="0" smtClean="0">
                          <a:cs typeface="B Zar" pitchFamily="2" charset="-78"/>
                        </a:rPr>
                        <a:t> علیه </a:t>
                      </a:r>
                      <a:r>
                        <a:rPr lang="ar-SA" sz="1400" dirty="0" smtClean="0">
                          <a:cs typeface="B Zar" pitchFamily="2" charset="-78"/>
                        </a:rPr>
                        <a:t>ایران) در سطح جهان و منطقه.</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89</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531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و ارزيابي ويژگي</a:t>
                      </a:r>
                      <a:r>
                        <a:rPr lang="fa-IR" sz="1400" dirty="0" smtClean="0">
                          <a:cs typeface="B Zar" pitchFamily="2" charset="-78"/>
                        </a:rPr>
                        <a:t>‌</a:t>
                      </a:r>
                      <a:r>
                        <a:rPr lang="ar-SA" sz="1400" dirty="0" smtClean="0">
                          <a:cs typeface="B Zar" pitchFamily="2" charset="-78"/>
                        </a:rPr>
                        <a:t>هاي جنگ تحميلي عراق برعلیه ایران با ساير جنگ</a:t>
                      </a:r>
                      <a:r>
                        <a:rPr lang="fa-IR" sz="1400" dirty="0" smtClean="0">
                          <a:cs typeface="B Zar" pitchFamily="2" charset="-78"/>
                        </a:rPr>
                        <a:t>‌</a:t>
                      </a:r>
                      <a:r>
                        <a:rPr lang="ar-SA" sz="1400" dirty="0" smtClean="0">
                          <a:cs typeface="B Zar" pitchFamily="2" charset="-78"/>
                        </a:rPr>
                        <a:t>ها.</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90</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457200" y="1676400"/>
          <a:ext cx="8016498" cy="4996578"/>
        </p:xfrm>
        <a:graphic>
          <a:graphicData uri="http://schemas.openxmlformats.org/drawingml/2006/table">
            <a:tbl>
              <a:tblPr firstRow="1" bandRow="1">
                <a:tableStyleId>{5C22544A-7EE6-4342-B048-85BDC9FD1C3A}</a:tableStyleId>
              </a:tblPr>
              <a:tblGrid>
                <a:gridCol w="538037"/>
                <a:gridCol w="1035040"/>
                <a:gridCol w="5910021"/>
                <a:gridCol w="533400"/>
              </a:tblGrid>
              <a:tr h="415188">
                <a:tc gridSpan="4">
                  <a:txBody>
                    <a:bodyPr/>
                    <a:lstStyle/>
                    <a:p>
                      <a:pPr algn="ctr"/>
                      <a:r>
                        <a:rPr kumimoji="0" lang="ar-SA" sz="2000" b="1" kern="1200" dirty="0" smtClean="0">
                          <a:ln>
                            <a:solidFill>
                              <a:schemeClr val="tx1"/>
                            </a:solidFill>
                          </a:ln>
                          <a:solidFill>
                            <a:srgbClr val="C00000"/>
                          </a:solidFill>
                          <a:latin typeface="+mn-lt"/>
                          <a:ea typeface="+mn-ea"/>
                          <a:cs typeface="+mn-cs"/>
                        </a:rPr>
                        <a:t>ابعاد نظامي جنگ ايران و عراق</a:t>
                      </a:r>
                      <a:r>
                        <a:rPr kumimoji="0" lang="fa-IR" sz="2000" b="1" kern="1200" dirty="0" smtClean="0">
                          <a:ln>
                            <a:solidFill>
                              <a:schemeClr val="tx1"/>
                            </a:solidFill>
                          </a:ln>
                          <a:solidFill>
                            <a:srgbClr val="C00000"/>
                          </a:solidFill>
                          <a:latin typeface="+mn-lt"/>
                          <a:ea typeface="+mn-ea"/>
                          <a:cs typeface="+mn-cs"/>
                        </a:rPr>
                        <a:t>(113 عنوان)</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542938">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54293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عوامل و دلايل ناكامي ارتش عراق در مرحله تهاجم سراسري </a:t>
                      </a:r>
                      <a:r>
                        <a:rPr lang="fa-IR" sz="1400" dirty="0" smtClean="0">
                          <a:cs typeface="B Zar" pitchFamily="2" charset="-78"/>
                        </a:rPr>
                        <a:t>(آغاز جنگ) </a:t>
                      </a:r>
                      <a:r>
                        <a:rPr lang="ar-SA" sz="1400" dirty="0" smtClean="0">
                          <a:cs typeface="B Zar" pitchFamily="2" charset="-78"/>
                        </a:rPr>
                        <a:t>در </a:t>
                      </a:r>
                      <a:r>
                        <a:rPr lang="fa-IR" sz="1400" baseline="0" dirty="0" smtClean="0">
                          <a:cs typeface="B Zar" pitchFamily="2" charset="-78"/>
                        </a:rPr>
                        <a:t> </a:t>
                      </a:r>
                      <a:r>
                        <a:rPr lang="ar-SA" sz="1400" dirty="0" smtClean="0">
                          <a:cs typeface="B Zar" pitchFamily="2" charset="-78"/>
                        </a:rPr>
                        <a:t>جنگ تحمیلی عراق علیه ایران.</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91</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937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عوامل قدرت گرفتن نيروهاي نظامي ايران براي بيرون راندن ارتش اشغالگر عراق در جنگ تحمیلی.</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92</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293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علل عقب</a:t>
                      </a:r>
                      <a:r>
                        <a:rPr lang="fa-IR" sz="1400" dirty="0" smtClean="0">
                          <a:cs typeface="B Zar" pitchFamily="2" charset="-78"/>
                        </a:rPr>
                        <a:t>‌</a:t>
                      </a:r>
                      <a:r>
                        <a:rPr lang="ar-SA" sz="1400" dirty="0" smtClean="0">
                          <a:cs typeface="B Zar" pitchFamily="2" charset="-78"/>
                        </a:rPr>
                        <a:t>نشيني عراق از برخي مناطق اشغال شده در جبهه مياني</a:t>
                      </a:r>
                      <a:r>
                        <a:rPr lang="fa-IR" sz="1400" dirty="0" smtClean="0">
                          <a:cs typeface="B Zar" pitchFamily="2" charset="-78"/>
                        </a:rPr>
                        <a:t> </a:t>
                      </a:r>
                      <a:r>
                        <a:rPr lang="ar-SA" sz="1400" dirty="0" smtClean="0">
                          <a:cs typeface="B Zar" pitchFamily="2" charset="-78"/>
                        </a:rPr>
                        <a:t>در </a:t>
                      </a:r>
                      <a:r>
                        <a:rPr lang="fa-IR" sz="1400" baseline="0" dirty="0" smtClean="0">
                          <a:cs typeface="B Zar" pitchFamily="2" charset="-78"/>
                        </a:rPr>
                        <a:t> </a:t>
                      </a:r>
                      <a:r>
                        <a:rPr lang="ar-SA" sz="1400" dirty="0" smtClean="0">
                          <a:cs typeface="B Zar" pitchFamily="2" charset="-78"/>
                        </a:rPr>
                        <a:t>جنگ تحمیلی </a:t>
                      </a:r>
                      <a:r>
                        <a:rPr lang="fa-IR" sz="1400" dirty="0" smtClean="0">
                          <a:cs typeface="B Zar" pitchFamily="2" charset="-78"/>
                        </a:rPr>
                        <a:t>بر</a:t>
                      </a:r>
                      <a:r>
                        <a:rPr lang="ar-SA" sz="1400" dirty="0" smtClean="0">
                          <a:cs typeface="B Zar" pitchFamily="2" charset="-78"/>
                        </a:rPr>
                        <a:t>علیه ایران</a:t>
                      </a:r>
                      <a:r>
                        <a:rPr lang="fa-IR" sz="1400" dirty="0" smtClean="0">
                          <a:cs typeface="B Zar" pitchFamily="2" charset="-78"/>
                        </a:rPr>
                        <a:t>،</a:t>
                      </a:r>
                      <a:r>
                        <a:rPr lang="ar-SA" sz="1400" dirty="0" smtClean="0">
                          <a:cs typeface="B Zar" pitchFamily="2" charset="-78"/>
                        </a:rPr>
                        <a:t> پس از پيروزي ايران در عمليات بيت</a:t>
                      </a:r>
                      <a:r>
                        <a:rPr lang="fa-IR" sz="1400" dirty="0" smtClean="0">
                          <a:cs typeface="B Zar" pitchFamily="2" charset="-78"/>
                        </a:rPr>
                        <a:t>‌</a:t>
                      </a:r>
                      <a:r>
                        <a:rPr lang="ar-SA" sz="1400" dirty="0" smtClean="0">
                          <a:cs typeface="B Zar" pitchFamily="2" charset="-78"/>
                        </a:rPr>
                        <a:t>المقدس.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93</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937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a:t>
                      </a:r>
                      <a:r>
                        <a:rPr lang="fa-IR" sz="1400" dirty="0" smtClean="0">
                          <a:cs typeface="B Zar" pitchFamily="2" charset="-78"/>
                        </a:rPr>
                        <a:t>وضعیت </a:t>
                      </a:r>
                      <a:r>
                        <a:rPr lang="ar-SA" sz="1400" dirty="0" smtClean="0">
                          <a:cs typeface="B Zar" pitchFamily="2" charset="-78"/>
                        </a:rPr>
                        <a:t>شهرهاي</a:t>
                      </a:r>
                      <a:r>
                        <a:rPr lang="fa-IR" sz="1400" baseline="0" dirty="0" smtClean="0">
                          <a:cs typeface="B Zar" pitchFamily="2" charset="-78"/>
                        </a:rPr>
                        <a:t> آزاد شده </a:t>
                      </a:r>
                      <a:r>
                        <a:rPr lang="ar-SA" sz="1400" dirty="0" smtClean="0">
                          <a:cs typeface="B Zar" pitchFamily="2" charset="-78"/>
                        </a:rPr>
                        <a:t>در طول جنگ تحمیلی.</a:t>
                      </a:r>
                      <a:r>
                        <a:rPr lang="fa-IR" sz="1400" dirty="0" smtClean="0">
                          <a:cs typeface="B Zar" pitchFamily="2" charset="-78"/>
                        </a:rPr>
                        <a:t>(قبل و بعداز اشغال) </a:t>
                      </a:r>
                      <a:r>
                        <a:rPr lang="fa-IR" sz="1400" dirty="0" smtClean="0">
                          <a:solidFill>
                            <a:srgbClr val="00B050"/>
                          </a:solidFill>
                          <a:cs typeface="B Zar" pitchFamily="2" charset="-78"/>
                        </a:rPr>
                        <a:t>(هر شهر یک موضوع تحقیق)</a:t>
                      </a:r>
                      <a:endParaRPr lang="en-US" sz="1400" dirty="0" smtClean="0">
                        <a:solidFill>
                          <a:srgbClr val="00B050"/>
                        </a:solidFill>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94</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937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علل </a:t>
                      </a:r>
                      <a:r>
                        <a:rPr lang="fa-IR" sz="1400" dirty="0" smtClean="0">
                          <a:cs typeface="B Zar" pitchFamily="2" charset="-78"/>
                        </a:rPr>
                        <a:t>آزادسازی بخش‌هایی </a:t>
                      </a:r>
                      <a:r>
                        <a:rPr lang="ar-SA" sz="1400" dirty="0" smtClean="0">
                          <a:cs typeface="B Zar" pitchFamily="2" charset="-78"/>
                        </a:rPr>
                        <a:t>از سرزمین</a:t>
                      </a:r>
                      <a:r>
                        <a:rPr lang="fa-IR" sz="1400" dirty="0" smtClean="0">
                          <a:cs typeface="B Zar" pitchFamily="2" charset="-78"/>
                        </a:rPr>
                        <a:t>‌</a:t>
                      </a:r>
                      <a:r>
                        <a:rPr lang="ar-SA" sz="1400" dirty="0" smtClean="0">
                          <a:cs typeface="B Zar" pitchFamily="2" charset="-78"/>
                        </a:rPr>
                        <a:t>ها</a:t>
                      </a:r>
                      <a:r>
                        <a:rPr lang="fa-IR" sz="1400" dirty="0" smtClean="0">
                          <a:cs typeface="B Zar" pitchFamily="2" charset="-78"/>
                        </a:rPr>
                        <a:t>ی</a:t>
                      </a:r>
                      <a:r>
                        <a:rPr lang="fa-IR" sz="1400" baseline="0" dirty="0" smtClean="0">
                          <a:cs typeface="B Zar" pitchFamily="2" charset="-78"/>
                        </a:rPr>
                        <a:t> </a:t>
                      </a:r>
                      <a:r>
                        <a:rPr lang="ar-SA" sz="1400" dirty="0" smtClean="0">
                          <a:cs typeface="B Zar" pitchFamily="2" charset="-78"/>
                        </a:rPr>
                        <a:t>عراق توسط نيروهاي </a:t>
                      </a:r>
                      <a:r>
                        <a:rPr lang="fa-IR" sz="1400" dirty="0" smtClean="0">
                          <a:cs typeface="B Zar" pitchFamily="2" charset="-78"/>
                        </a:rPr>
                        <a:t>مسلح </a:t>
                      </a:r>
                      <a:r>
                        <a:rPr lang="ar-SA" sz="1400" dirty="0" smtClean="0">
                          <a:cs typeface="B Zar" pitchFamily="2" charset="-78"/>
                        </a:rPr>
                        <a:t>ايران در طول جنگ تحمیلی.</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95</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937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تدقیق و تحلیل وضعیت </a:t>
                      </a:r>
                      <a:r>
                        <a:rPr lang="ar-SA" sz="1400" dirty="0" smtClean="0">
                          <a:cs typeface="B Zar" pitchFamily="2" charset="-78"/>
                        </a:rPr>
                        <a:t>آمار</a:t>
                      </a:r>
                      <a:r>
                        <a:rPr lang="fa-IR" sz="1400" dirty="0" smtClean="0">
                          <a:cs typeface="B Zar" pitchFamily="2" charset="-78"/>
                        </a:rPr>
                        <a:t>ی (کمی و کیفی)</a:t>
                      </a:r>
                      <a:r>
                        <a:rPr lang="ar-SA" sz="1400" dirty="0" smtClean="0">
                          <a:cs typeface="B Zar" pitchFamily="2" charset="-78"/>
                        </a:rPr>
                        <a:t> </a:t>
                      </a:r>
                      <a:r>
                        <a:rPr lang="fa-IR" sz="1400" dirty="0" smtClean="0">
                          <a:cs typeface="B Zar" pitchFamily="2" charset="-78"/>
                        </a:rPr>
                        <a:t>ایثارگران (</a:t>
                      </a:r>
                      <a:r>
                        <a:rPr lang="ar-SA" sz="1400" dirty="0" smtClean="0">
                          <a:cs typeface="B Zar" pitchFamily="2" charset="-78"/>
                        </a:rPr>
                        <a:t>شهداء</a:t>
                      </a:r>
                      <a:r>
                        <a:rPr lang="fa-IR" sz="1400" dirty="0" smtClean="0">
                          <a:cs typeface="B Zar" pitchFamily="2" charset="-78"/>
                        </a:rPr>
                        <a:t>،</a:t>
                      </a:r>
                      <a:r>
                        <a:rPr lang="fa-IR" sz="1400" baseline="0" dirty="0" smtClean="0">
                          <a:cs typeface="B Zar" pitchFamily="2" charset="-78"/>
                        </a:rPr>
                        <a:t> </a:t>
                      </a:r>
                      <a:r>
                        <a:rPr lang="ar-SA" sz="1400" dirty="0" smtClean="0">
                          <a:cs typeface="B Zar" pitchFamily="2" charset="-78"/>
                        </a:rPr>
                        <a:t>مفقودان</a:t>
                      </a:r>
                      <a:r>
                        <a:rPr lang="fa-IR" sz="1400" dirty="0" smtClean="0">
                          <a:cs typeface="B Zar" pitchFamily="2" charset="-78"/>
                        </a:rPr>
                        <a:t>،</a:t>
                      </a:r>
                      <a:r>
                        <a:rPr lang="ar-SA" sz="1400" dirty="0" smtClean="0">
                          <a:cs typeface="B Zar" pitchFamily="2" charset="-78"/>
                        </a:rPr>
                        <a:t> </a:t>
                      </a:r>
                      <a:r>
                        <a:rPr lang="fa-IR" sz="1400" dirty="0" smtClean="0">
                          <a:cs typeface="B Zar" pitchFamily="2" charset="-78"/>
                        </a:rPr>
                        <a:t>جانبازان، آزادگان و رزمندگان) </a:t>
                      </a:r>
                      <a:r>
                        <a:rPr lang="ar-SA" sz="1400" dirty="0" smtClean="0">
                          <a:cs typeface="B Zar" pitchFamily="2" charset="-78"/>
                        </a:rPr>
                        <a:t>ايران در جنگ هشت ساله تحمیلی.</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96</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937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تدقیق و تحلیل وضعیت </a:t>
                      </a:r>
                      <a:r>
                        <a:rPr lang="ar-SA" sz="1400" dirty="0" smtClean="0">
                          <a:cs typeface="B Zar" pitchFamily="2" charset="-78"/>
                        </a:rPr>
                        <a:t>آمار</a:t>
                      </a:r>
                      <a:r>
                        <a:rPr lang="fa-IR" sz="1400" dirty="0" smtClean="0">
                          <a:cs typeface="B Zar" pitchFamily="2" charset="-78"/>
                        </a:rPr>
                        <a:t>ی (کمی و کیفی)</a:t>
                      </a:r>
                      <a:r>
                        <a:rPr lang="ar-SA" sz="1400" dirty="0" smtClean="0">
                          <a:cs typeface="B Zar" pitchFamily="2" charset="-78"/>
                        </a:rPr>
                        <a:t> غنايم بدست آمده از نيروهاي عراقي در طول جنگ تحمیلی.</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97</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937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a:t>
                      </a:r>
                      <a:r>
                        <a:rPr lang="fa-IR" sz="1400" dirty="0" smtClean="0">
                          <a:cs typeface="B Zar" pitchFamily="2" charset="-78"/>
                        </a:rPr>
                        <a:t> فرایند و </a:t>
                      </a:r>
                      <a:r>
                        <a:rPr lang="ar-SA" sz="1400" dirty="0" smtClean="0">
                          <a:cs typeface="B Zar" pitchFamily="2" charset="-78"/>
                        </a:rPr>
                        <a:t> </a:t>
                      </a:r>
                      <a:r>
                        <a:rPr lang="fa-IR" sz="1400" dirty="0" smtClean="0">
                          <a:cs typeface="B Zar" pitchFamily="2" charset="-78"/>
                        </a:rPr>
                        <a:t>نحوه </a:t>
                      </a:r>
                      <a:r>
                        <a:rPr lang="ar-SA" sz="1400" dirty="0" smtClean="0">
                          <a:cs typeface="B Zar" pitchFamily="2" charset="-78"/>
                        </a:rPr>
                        <a:t>استفادة ايران از غنايم به دست آمده در جنگ تحمیلی.</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98</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937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تحليل جريان انديشه نظامي، در ميان نخبگان </a:t>
                      </a:r>
                      <a:r>
                        <a:rPr lang="fa-IR" sz="1400" dirty="0" smtClean="0">
                          <a:cs typeface="B Zar" pitchFamily="2" charset="-78"/>
                        </a:rPr>
                        <a:t>نیروهای مسلح </a:t>
                      </a:r>
                      <a:r>
                        <a:rPr lang="ar-SA" sz="1400" dirty="0" smtClean="0">
                          <a:cs typeface="B Zar" pitchFamily="2" charset="-78"/>
                        </a:rPr>
                        <a:t>ايران در</a:t>
                      </a:r>
                      <a:r>
                        <a:rPr lang="fa-IR" sz="1400" dirty="0" smtClean="0">
                          <a:cs typeface="B Zar" pitchFamily="2" charset="-78"/>
                        </a:rPr>
                        <a:t> طول جنگ تحمیلی(با تأکید بر</a:t>
                      </a:r>
                      <a:r>
                        <a:rPr lang="ar-SA" sz="1400" dirty="0" smtClean="0">
                          <a:cs typeface="B Zar" pitchFamily="2" charset="-78"/>
                        </a:rPr>
                        <a:t> زمان شروع </a:t>
                      </a:r>
                      <a:r>
                        <a:rPr lang="fa-IR" sz="1400" dirty="0" smtClean="0">
                          <a:cs typeface="B Zar" pitchFamily="2" charset="-78"/>
                        </a:rPr>
                        <a:t>و پایان</a:t>
                      </a:r>
                      <a:r>
                        <a:rPr lang="fa-IR" sz="1400" baseline="0" dirty="0" smtClean="0">
                          <a:cs typeface="B Zar" pitchFamily="2" charset="-78"/>
                        </a:rPr>
                        <a:t> </a:t>
                      </a:r>
                      <a:r>
                        <a:rPr lang="ar-SA" sz="1400" dirty="0" smtClean="0">
                          <a:cs typeface="B Zar" pitchFamily="2" charset="-78"/>
                        </a:rPr>
                        <a:t>جنگ</a:t>
                      </a:r>
                      <a:r>
                        <a:rPr lang="fa-IR" sz="1400" dirty="0" smtClean="0">
                          <a:cs typeface="B Zar" pitchFamily="2" charset="-78"/>
                        </a:rPr>
                        <a:t>)</a:t>
                      </a:r>
                      <a:r>
                        <a:rPr lang="ar-SA" sz="1400" dirty="0" smtClean="0">
                          <a:cs typeface="B Zar" pitchFamily="2" charset="-78"/>
                        </a:rPr>
                        <a:t>.</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99</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937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تحليل سياست</a:t>
                      </a:r>
                      <a:r>
                        <a:rPr lang="fa-IR" sz="1400" dirty="0" smtClean="0">
                          <a:cs typeface="B Zar" pitchFamily="2" charset="-78"/>
                        </a:rPr>
                        <a:t>‌های‌</a:t>
                      </a:r>
                      <a:r>
                        <a:rPr lang="ar-SA" sz="1400" dirty="0" smtClean="0">
                          <a:cs typeface="B Zar" pitchFamily="2" charset="-78"/>
                        </a:rPr>
                        <a:t> دفاعي </a:t>
                      </a:r>
                      <a:r>
                        <a:rPr lang="fa-IR" sz="1400" dirty="0" smtClean="0">
                          <a:cs typeface="B Zar" pitchFamily="2" charset="-78"/>
                        </a:rPr>
                        <a:t>نیروهای مسلح ج.ا.ا </a:t>
                      </a:r>
                      <a:r>
                        <a:rPr lang="ar-SA" sz="1400" dirty="0" smtClean="0">
                          <a:cs typeface="B Zar" pitchFamily="2" charset="-78"/>
                        </a:rPr>
                        <a:t>در دوران 8 ساله دفاع مقدس.</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100</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81000" y="493795"/>
          <a:ext cx="8381999" cy="5830805"/>
        </p:xfrm>
        <a:graphic>
          <a:graphicData uri="http://schemas.openxmlformats.org/drawingml/2006/table">
            <a:tbl>
              <a:tblPr firstRow="1" bandRow="1">
                <a:tableStyleId>{5C22544A-7EE6-4342-B048-85BDC9FD1C3A}</a:tableStyleId>
              </a:tblPr>
              <a:tblGrid>
                <a:gridCol w="567967"/>
                <a:gridCol w="1092617"/>
                <a:gridCol w="6238783"/>
                <a:gridCol w="482632"/>
              </a:tblGrid>
              <a:tr h="386777">
                <a:tc gridSpan="4">
                  <a:txBody>
                    <a:bodyPr/>
                    <a:lstStyle/>
                    <a:p>
                      <a:pPr algn="ctr"/>
                      <a:r>
                        <a:rPr kumimoji="0" lang="ar-SA" sz="2000" b="1" kern="1200" dirty="0" smtClean="0">
                          <a:ln>
                            <a:solidFill>
                              <a:schemeClr val="tx1"/>
                            </a:solidFill>
                          </a:ln>
                          <a:solidFill>
                            <a:srgbClr val="C00000"/>
                          </a:solidFill>
                          <a:latin typeface="+mn-lt"/>
                          <a:ea typeface="+mn-ea"/>
                          <a:cs typeface="+mn-cs"/>
                        </a:rPr>
                        <a:t>ابعاد نظامي جنگ ايران و عراق</a:t>
                      </a:r>
                      <a:r>
                        <a:rPr kumimoji="0" lang="fa-IR" sz="2000" b="1" kern="1200" dirty="0" smtClean="0">
                          <a:ln>
                            <a:solidFill>
                              <a:schemeClr val="tx1"/>
                            </a:solidFill>
                          </a:ln>
                          <a:solidFill>
                            <a:srgbClr val="C00000"/>
                          </a:solidFill>
                          <a:latin typeface="+mn-lt"/>
                          <a:ea typeface="+mn-ea"/>
                          <a:cs typeface="+mn-cs"/>
                        </a:rPr>
                        <a:t>(113 عنوان)</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505785">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50578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تحلیل مدیریت و فرماندهی دفاعی مقاطع مختلف جنگ تحمیلی(1- بنی‌صدر. 2- آقای هاشمی‌رفسنجانی. 3-</a:t>
                      </a:r>
                      <a:r>
                        <a:rPr lang="fa-IR" sz="1400" baseline="0" dirty="0" smtClean="0">
                          <a:cs typeface="B Zar" pitchFamily="2" charset="-78"/>
                        </a:rPr>
                        <a:t> مقام معظم رهبری.)</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101</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2109">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400" baseline="0" dirty="0" smtClean="0">
                          <a:cs typeface="B Zar" pitchFamily="2" charset="-78"/>
                        </a:rPr>
                        <a:t>- استراتژی ج.ا.ا در هشت سال دفاع مقدس در سطوح ملی،  نظامی و عملیاتی</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102</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2109">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400" baseline="0" dirty="0" smtClean="0">
                          <a:cs typeface="B Zar" pitchFamily="2" charset="-78"/>
                        </a:rPr>
                        <a:t>-  استراتژی عراق در طول جنگ بر علیه ایران در سطوح ملی،  نظامی و عملیاتی</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103</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2109">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a:t>
                      </a:r>
                      <a:r>
                        <a:rPr lang="ar-SA" sz="1400" dirty="0" smtClean="0">
                          <a:cs typeface="B Zar" pitchFamily="2" charset="-78"/>
                        </a:rPr>
                        <a:t>تأثيرات روحي و رواني عمليات</a:t>
                      </a:r>
                      <a:r>
                        <a:rPr lang="fa-IR" sz="1400" dirty="0" smtClean="0">
                          <a:cs typeface="B Zar" pitchFamily="2" charset="-78"/>
                        </a:rPr>
                        <a:t>‌های آفندی</a:t>
                      </a:r>
                      <a:r>
                        <a:rPr lang="fa-IR" sz="1400" baseline="0" dirty="0" smtClean="0">
                          <a:cs typeface="B Zar" pitchFamily="2" charset="-78"/>
                        </a:rPr>
                        <a:t> عراق </a:t>
                      </a:r>
                      <a:r>
                        <a:rPr lang="ar-SA" sz="1400" dirty="0" smtClean="0">
                          <a:cs typeface="B Zar" pitchFamily="2" charset="-78"/>
                        </a:rPr>
                        <a:t>بر نيروهاي ايراني</a:t>
                      </a:r>
                      <a:r>
                        <a:rPr lang="fa-IR" sz="1400" dirty="0" smtClean="0">
                          <a:cs typeface="B Zar" pitchFamily="2" charset="-78"/>
                        </a:rPr>
                        <a:t> </a:t>
                      </a:r>
                      <a:r>
                        <a:rPr lang="fa-IR" sz="1400" baseline="0" dirty="0" smtClean="0">
                          <a:cs typeface="B Zar" pitchFamily="2" charset="-78"/>
                        </a:rPr>
                        <a:t>در سال پایانی جنگ تحمیلی</a:t>
                      </a:r>
                      <a:r>
                        <a:rPr lang="ar-SA" sz="1400" dirty="0" smtClean="0">
                          <a:cs typeface="B Zar" pitchFamily="2" charset="-78"/>
                        </a:rPr>
                        <a:t>.</a:t>
                      </a:r>
                      <a:r>
                        <a:rPr lang="fa-IR" sz="1400" dirty="0" smtClean="0">
                          <a:solidFill>
                            <a:srgbClr val="FF0000"/>
                          </a:solidFill>
                          <a:cs typeface="B Zar" pitchFamily="2" charset="-78"/>
                        </a:rPr>
                        <a:t> </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104</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752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علل و عوامل انتخاب آقای </a:t>
                      </a:r>
                      <a:r>
                        <a:rPr lang="ar-SA" sz="1400" dirty="0" smtClean="0">
                          <a:cs typeface="B Zar" pitchFamily="2" charset="-78"/>
                        </a:rPr>
                        <a:t>هاشمي</a:t>
                      </a:r>
                      <a:r>
                        <a:rPr lang="fa-IR" sz="1400" dirty="0" smtClean="0">
                          <a:cs typeface="B Zar" pitchFamily="2" charset="-78"/>
                        </a:rPr>
                        <a:t>‌</a:t>
                      </a:r>
                      <a:r>
                        <a:rPr lang="ar-SA" sz="1400" dirty="0" smtClean="0">
                          <a:cs typeface="B Zar" pitchFamily="2" charset="-78"/>
                        </a:rPr>
                        <a:t>رفسنجاني </a:t>
                      </a:r>
                      <a:r>
                        <a:rPr lang="fa-IR" sz="1400" dirty="0" smtClean="0">
                          <a:cs typeface="B Zar" pitchFamily="2" charset="-78"/>
                        </a:rPr>
                        <a:t>به عنوان جانشینی فرمانده کل قوا در سال پایانی </a:t>
                      </a:r>
                      <a:r>
                        <a:rPr lang="ar-SA" sz="1400" dirty="0" smtClean="0">
                          <a:cs typeface="B Zar" pitchFamily="2" charset="-78"/>
                        </a:rPr>
                        <a:t>جنگ</a:t>
                      </a:r>
                      <a:r>
                        <a:rPr lang="fa-IR" sz="1400" dirty="0" smtClean="0">
                          <a:cs typeface="B Zar" pitchFamily="2" charset="-78"/>
                        </a:rPr>
                        <a:t> تحمیلی</a:t>
                      </a:r>
                      <a:r>
                        <a:rPr lang="ar-SA" sz="1400" dirty="0" smtClean="0">
                          <a:cs typeface="B Zar" pitchFamily="2" charset="-78"/>
                        </a:rPr>
                        <a:t>.</a:t>
                      </a:r>
                      <a:endParaRPr lang="fa-IR" sz="1400" dirty="0" smtClean="0">
                        <a:solidFill>
                          <a:srgbClr val="FF0000"/>
                        </a:solidFill>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105</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752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400" kern="1200" dirty="0" smtClean="0">
                          <a:solidFill>
                            <a:schemeClr val="dk1"/>
                          </a:solidFill>
                          <a:latin typeface="+mn-lt"/>
                          <a:ea typeface="+mn-ea"/>
                          <a:cs typeface="B Zar" pitchFamily="2" charset="-7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بررسی </a:t>
                      </a:r>
                      <a:r>
                        <a:rPr lang="ar-SA" sz="1400" dirty="0" smtClean="0">
                          <a:cs typeface="B Zar" pitchFamily="2" charset="-78"/>
                        </a:rPr>
                        <a:t>تأثير فكري و رواني تشكيل</a:t>
                      </a:r>
                      <a:r>
                        <a:rPr lang="fa-IR" sz="1400" dirty="0" smtClean="0">
                          <a:cs typeface="B Zar" pitchFamily="2" charset="-78"/>
                        </a:rPr>
                        <a:t> </a:t>
                      </a:r>
                      <a:r>
                        <a:rPr lang="en-US" sz="1400" dirty="0" smtClean="0">
                          <a:cs typeface="B Zar" pitchFamily="2" charset="-78"/>
                        </a:rPr>
                        <a:t>"</a:t>
                      </a:r>
                      <a:r>
                        <a:rPr lang="ar-SA" sz="1400" dirty="0" smtClean="0">
                          <a:cs typeface="B Zar" pitchFamily="2" charset="-78"/>
                        </a:rPr>
                        <a:t>ستاد </a:t>
                      </a:r>
                      <a:r>
                        <a:rPr lang="fa-IR" sz="1400" dirty="0" smtClean="0">
                          <a:cs typeface="B Zar" pitchFamily="2" charset="-78"/>
                        </a:rPr>
                        <a:t>فرماندهی</a:t>
                      </a:r>
                      <a:r>
                        <a:rPr lang="ar-SA" sz="1400" dirty="0" smtClean="0">
                          <a:cs typeface="B Zar" pitchFamily="2" charset="-78"/>
                        </a:rPr>
                        <a:t> جنگ</a:t>
                      </a:r>
                      <a:r>
                        <a:rPr lang="en-US" sz="1400" dirty="0" smtClean="0">
                          <a:cs typeface="B Zar" pitchFamily="2" charset="-78"/>
                        </a:rPr>
                        <a:t> " </a:t>
                      </a:r>
                      <a:r>
                        <a:rPr lang="ar-SA" sz="1400" dirty="0" smtClean="0">
                          <a:cs typeface="B Zar" pitchFamily="2" charset="-78"/>
                        </a:rPr>
                        <a:t>در ابتداي سال 1367 بر مسئولين جنگ.</a:t>
                      </a:r>
                      <a:r>
                        <a:rPr lang="fa-IR" sz="1400" dirty="0" smtClean="0">
                          <a:cs typeface="B Zar" pitchFamily="2" charset="-78"/>
                        </a:rPr>
                        <a:t> </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106</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0578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400" kern="1200" dirty="0" smtClean="0">
                          <a:solidFill>
                            <a:schemeClr val="dk1"/>
                          </a:solidFill>
                          <a:latin typeface="+mn-lt"/>
                          <a:ea typeface="+mn-ea"/>
                          <a:cs typeface="B Zar" pitchFamily="2" charset="-7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تاثير محيط جغرافيايي سواحل خليج فارس در دفاع ساحلي  با تاكيد بر تهديد نظامي آمريكا ( از گناوه تا جاسك)</a:t>
                      </a:r>
                      <a:r>
                        <a:rPr lang="fa-IR" sz="1400" dirty="0" smtClean="0">
                          <a:cs typeface="B Zar" pitchFamily="2" charset="-78"/>
                        </a:rPr>
                        <a:t>.</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107</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0578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400" kern="1200" dirty="0" smtClean="0">
                          <a:solidFill>
                            <a:schemeClr val="dk1"/>
                          </a:solidFill>
                          <a:latin typeface="+mn-lt"/>
                          <a:ea typeface="+mn-ea"/>
                          <a:cs typeface="B Zar" pitchFamily="2" charset="-7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عوامل موثر بر تغيير در موازنه نظامي به نفع ايران در جنگ بين ايران و عراق از آغاز جنگ تا عمليات ثامن الائمه</a:t>
                      </a:r>
                      <a:r>
                        <a:rPr lang="fa-IR" sz="1400" dirty="0" smtClean="0">
                          <a:cs typeface="B Zar" pitchFamily="2" charset="-78"/>
                        </a:rPr>
                        <a:t>(ع)</a:t>
                      </a:r>
                      <a:r>
                        <a:rPr lang="ar-SA" sz="1400" dirty="0" smtClean="0">
                          <a:cs typeface="B Zar" pitchFamily="2" charset="-78"/>
                        </a:rPr>
                        <a:t>  با تاكيد بر آفند جمهوري اسلامي ايران .</a:t>
                      </a:r>
                      <a:endParaRPr lang="fa-IR"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108</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752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400" kern="1200" dirty="0" smtClean="0">
                          <a:solidFill>
                            <a:schemeClr val="dk1"/>
                          </a:solidFill>
                          <a:latin typeface="+mn-lt"/>
                          <a:ea typeface="+mn-ea"/>
                          <a:cs typeface="B Zar" pitchFamily="2" charset="-7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a:t>
                      </a:r>
                      <a:r>
                        <a:rPr lang="fa-IR" sz="1400" dirty="0" smtClean="0">
                          <a:cs typeface="B Zar" pitchFamily="2" charset="-78"/>
                        </a:rPr>
                        <a:t>ر</a:t>
                      </a:r>
                      <a:r>
                        <a:rPr lang="ar-SA" sz="1400" dirty="0" smtClean="0">
                          <a:cs typeface="B Zar" pitchFamily="2" charset="-78"/>
                        </a:rPr>
                        <a:t>رسي ميزان تاثير كاربرد عوامل شيميايي توسط رژيم عراق در بازپس</a:t>
                      </a:r>
                      <a:r>
                        <a:rPr lang="fa-IR" sz="1400" dirty="0" smtClean="0">
                          <a:cs typeface="B Zar" pitchFamily="2" charset="-78"/>
                        </a:rPr>
                        <a:t>‌</a:t>
                      </a:r>
                      <a:r>
                        <a:rPr lang="ar-SA" sz="1400" dirty="0" smtClean="0">
                          <a:cs typeface="B Zar" pitchFamily="2" charset="-78"/>
                        </a:rPr>
                        <a:t>گيري منطقه فاو .</a:t>
                      </a:r>
                      <a:r>
                        <a:rPr lang="fa-IR" sz="1400" dirty="0" smtClean="0">
                          <a:cs typeface="B Zar" pitchFamily="2" charset="-78"/>
                        </a:rPr>
                        <a:t> </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109</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752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400" kern="1200" dirty="0" smtClean="0">
                          <a:solidFill>
                            <a:schemeClr val="dk1"/>
                          </a:solidFill>
                          <a:latin typeface="+mn-lt"/>
                          <a:ea typeface="+mn-ea"/>
                          <a:cs typeface="B Zar" pitchFamily="2" charset="-7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بررسی تاکتیک</a:t>
                      </a:r>
                      <a:r>
                        <a:rPr lang="fa-IR" sz="1400" dirty="0" smtClean="0">
                          <a:cs typeface="B Zar" pitchFamily="2" charset="-78"/>
                        </a:rPr>
                        <a:t>‌</a:t>
                      </a:r>
                      <a:r>
                        <a:rPr lang="ar-SA" sz="1400" dirty="0" smtClean="0">
                          <a:cs typeface="B Zar" pitchFamily="2" charset="-78"/>
                        </a:rPr>
                        <a:t>های عبور از خط در عملیات والفجر 8 .</a:t>
                      </a:r>
                      <a:endParaRPr lang="fa-IR"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110</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752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400" kern="1200" dirty="0" smtClean="0">
                          <a:solidFill>
                            <a:schemeClr val="dk1"/>
                          </a:solidFill>
                          <a:latin typeface="+mn-lt"/>
                          <a:ea typeface="+mn-ea"/>
                          <a:cs typeface="B Zar" pitchFamily="2" charset="-78"/>
                        </a:rPr>
                        <a:t>+</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بررسی </a:t>
                      </a:r>
                      <a:r>
                        <a:rPr lang="ar-SA" sz="1400" dirty="0" smtClean="0">
                          <a:cs typeface="B Zar" pitchFamily="2" charset="-78"/>
                        </a:rPr>
                        <a:t>شیوه</a:t>
                      </a:r>
                      <a:r>
                        <a:rPr lang="fa-IR" sz="1400" dirty="0" smtClean="0">
                          <a:cs typeface="B Zar" pitchFamily="2" charset="-78"/>
                        </a:rPr>
                        <a:t>‌</a:t>
                      </a:r>
                      <a:r>
                        <a:rPr lang="ar-SA" sz="1400" dirty="0" smtClean="0">
                          <a:cs typeface="B Zar" pitchFamily="2" charset="-78"/>
                        </a:rPr>
                        <a:t>های عمليات</a:t>
                      </a:r>
                      <a:r>
                        <a:rPr lang="fa-IR" sz="1400" dirty="0" smtClean="0">
                          <a:cs typeface="B Zar" pitchFamily="2" charset="-78"/>
                        </a:rPr>
                        <a:t> </a:t>
                      </a:r>
                      <a:r>
                        <a:rPr lang="ar-SA" sz="1400" dirty="0" smtClean="0">
                          <a:cs typeface="B Zar" pitchFamily="2" charset="-78"/>
                        </a:rPr>
                        <a:t> رواني امام خميني (‌ره ) در جنگ تحميلي .</a:t>
                      </a:r>
                      <a:r>
                        <a:rPr lang="fa-IR" sz="1400" dirty="0" smtClean="0">
                          <a:cs typeface="B Zar" pitchFamily="2" charset="-78"/>
                        </a:rPr>
                        <a:t> </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111</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0578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400" kern="1200" dirty="0" smtClean="0">
                          <a:solidFill>
                            <a:schemeClr val="dk1"/>
                          </a:solidFill>
                          <a:latin typeface="+mn-lt"/>
                          <a:ea typeface="+mn-ea"/>
                          <a:cs typeface="B Zar" pitchFamily="2" charset="-78"/>
                        </a:rPr>
                        <a:t>+</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400" kern="1200" dirty="0" smtClean="0">
                          <a:solidFill>
                            <a:schemeClr val="dk1"/>
                          </a:solidFill>
                          <a:latin typeface="+mn-lt"/>
                          <a:ea typeface="+mn-ea"/>
                          <a:cs typeface="B Zar" pitchFamily="2" charset="-7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a:t>
                      </a:r>
                      <a:r>
                        <a:rPr lang="fa-IR" sz="1400" dirty="0" smtClean="0">
                          <a:cs typeface="B Zar" pitchFamily="2" charset="-78"/>
                        </a:rPr>
                        <a:t>مؤلفه‌های خلاقیت و ابتکار</a:t>
                      </a:r>
                      <a:r>
                        <a:rPr lang="fa-IR" sz="1400" baseline="0" dirty="0" smtClean="0">
                          <a:cs typeface="B Zar" pitchFamily="2" charset="-78"/>
                        </a:rPr>
                        <a:t> عمل</a:t>
                      </a:r>
                      <a:r>
                        <a:rPr lang="fa-IR" sz="1400" dirty="0" smtClean="0">
                          <a:cs typeface="B Zar" pitchFamily="2" charset="-78"/>
                        </a:rPr>
                        <a:t>، انعطاف پذیری، تکلیف مداری،</a:t>
                      </a:r>
                      <a:r>
                        <a:rPr lang="fa-IR" sz="1400" baseline="0" dirty="0" smtClean="0">
                          <a:cs typeface="B Zar" pitchFamily="2" charset="-78"/>
                        </a:rPr>
                        <a:t> </a:t>
                      </a:r>
                      <a:r>
                        <a:rPr lang="fa-IR" sz="1400" dirty="0" smtClean="0">
                          <a:cs typeface="B Zar" pitchFamily="2" charset="-78"/>
                        </a:rPr>
                        <a:t>و لایتمداری، روحیه</a:t>
                      </a:r>
                      <a:r>
                        <a:rPr lang="fa-IR" sz="1400" baseline="0" dirty="0" smtClean="0">
                          <a:cs typeface="B Zar" pitchFamily="2" charset="-78"/>
                        </a:rPr>
                        <a:t> ایثار و مقاومت</a:t>
                      </a:r>
                      <a:r>
                        <a:rPr lang="fa-IR" sz="1400" dirty="0" smtClean="0">
                          <a:cs typeface="B Zar" pitchFamily="2" charset="-78"/>
                        </a:rPr>
                        <a:t> و ... نیروهای مسلح ج.ا.ا</a:t>
                      </a:r>
                      <a:r>
                        <a:rPr lang="fa-IR" sz="1400" baseline="0" dirty="0" smtClean="0">
                          <a:cs typeface="B Zar" pitchFamily="2" charset="-78"/>
                        </a:rPr>
                        <a:t> در هشت سال دفاع مقدس</a:t>
                      </a:r>
                      <a:r>
                        <a:rPr lang="fa-IR" sz="1400" baseline="0" dirty="0" smtClean="0">
                          <a:solidFill>
                            <a:srgbClr val="00B050"/>
                          </a:solidFill>
                          <a:cs typeface="B Zar" pitchFamily="2" charset="-78"/>
                        </a:rPr>
                        <a:t>(هر مؤلفه یک عنوان )</a:t>
                      </a:r>
                      <a:endParaRPr lang="en-US" sz="1400" baseline="0" dirty="0" smtClean="0">
                        <a:solidFill>
                          <a:srgbClr val="00B050"/>
                        </a:solidFill>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112</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536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400" kern="1200" dirty="0" smtClean="0">
                          <a:solidFill>
                            <a:schemeClr val="dk1"/>
                          </a:solidFill>
                          <a:latin typeface="+mn-lt"/>
                          <a:ea typeface="+mn-ea"/>
                          <a:cs typeface="B Zar" pitchFamily="2" charset="-7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تاكتيك</a:t>
                      </a:r>
                      <a:r>
                        <a:rPr lang="fa-IR" sz="1400" dirty="0" smtClean="0">
                          <a:cs typeface="B Zar" pitchFamily="2" charset="-78"/>
                        </a:rPr>
                        <a:t>‌</a:t>
                      </a:r>
                      <a:r>
                        <a:rPr lang="ar-SA" sz="1400" dirty="0" smtClean="0">
                          <a:cs typeface="B Zar" pitchFamily="2" charset="-78"/>
                        </a:rPr>
                        <a:t>ها و روش</a:t>
                      </a:r>
                      <a:r>
                        <a:rPr lang="fa-IR" sz="1400" dirty="0" smtClean="0">
                          <a:cs typeface="B Zar" pitchFamily="2" charset="-78"/>
                        </a:rPr>
                        <a:t>‌</a:t>
                      </a:r>
                      <a:r>
                        <a:rPr lang="ar-SA" sz="1400" dirty="0" smtClean="0">
                          <a:cs typeface="B Zar" pitchFamily="2" charset="-78"/>
                        </a:rPr>
                        <a:t>هاي ابتكاري رزمندگان اسلام در هشت سال دفاع مقد</a:t>
                      </a:r>
                      <a:r>
                        <a:rPr lang="fa-IR" sz="1400" dirty="0" smtClean="0">
                          <a:cs typeface="B Zar" pitchFamily="2" charset="-78"/>
                        </a:rPr>
                        <a:t>س</a:t>
                      </a:r>
                      <a:r>
                        <a:rPr lang="fa-IR" sz="1400" baseline="0" dirty="0" smtClean="0">
                          <a:cs typeface="B Zar" pitchFamily="2" charset="-78"/>
                        </a:rPr>
                        <a:t> .</a:t>
                      </a:r>
                      <a:endParaRPr lang="en-US" sz="1400" dirty="0" smtClean="0">
                        <a:solidFill>
                          <a:srgbClr val="FF0000"/>
                        </a:solidFill>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113</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04800" y="228601"/>
          <a:ext cx="8610600" cy="5394960"/>
        </p:xfrm>
        <a:graphic>
          <a:graphicData uri="http://schemas.openxmlformats.org/drawingml/2006/table">
            <a:tbl>
              <a:tblPr firstRow="1" bandRow="1">
                <a:tableStyleId>{5C22544A-7EE6-4342-B048-85BDC9FD1C3A}</a:tableStyleId>
              </a:tblPr>
              <a:tblGrid>
                <a:gridCol w="589014"/>
                <a:gridCol w="1133106"/>
                <a:gridCol w="6467755"/>
                <a:gridCol w="420725"/>
              </a:tblGrid>
              <a:tr h="683626">
                <a:tc gridSpan="4">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fa-IR" sz="2000" b="1" kern="1200" dirty="0" smtClean="0">
                          <a:ln>
                            <a:solidFill>
                              <a:schemeClr val="tx1"/>
                            </a:solidFill>
                          </a:ln>
                          <a:solidFill>
                            <a:srgbClr val="C00000"/>
                          </a:solidFill>
                          <a:latin typeface="+mn-lt"/>
                          <a:ea typeface="+mn-ea"/>
                          <a:cs typeface="+mn-cs"/>
                        </a:rPr>
                        <a:t>نقش قرارگاههای عمده، یگان‌های رزمی، پشتیبانی رزمی و پشتیبانی خدمات رزمی</a:t>
                      </a:r>
                      <a:r>
                        <a:rPr kumimoji="0" lang="fa-IR" sz="2000" b="1" kern="1200" baseline="0" dirty="0" smtClean="0">
                          <a:ln>
                            <a:solidFill>
                              <a:schemeClr val="tx1"/>
                            </a:solidFill>
                          </a:ln>
                          <a:solidFill>
                            <a:srgbClr val="C00000"/>
                          </a:solidFill>
                          <a:latin typeface="+mn-lt"/>
                          <a:ea typeface="+mn-ea"/>
                          <a:cs typeface="+mn-cs"/>
                        </a:rPr>
                        <a:t> </a:t>
                      </a:r>
                      <a:r>
                        <a:rPr kumimoji="0" lang="fa-IR" sz="2000" b="1" kern="1200" dirty="0" smtClean="0">
                          <a:ln>
                            <a:solidFill>
                              <a:schemeClr val="tx1"/>
                            </a:solidFill>
                          </a:ln>
                          <a:solidFill>
                            <a:srgbClr val="C00000"/>
                          </a:solidFill>
                          <a:latin typeface="+mn-lt"/>
                          <a:ea typeface="+mn-ea"/>
                          <a:cs typeface="+mn-cs"/>
                        </a:rPr>
                        <a:t>نیروهای مسلح در هشت سال دفاع مقدس(177 عنوان)  </a:t>
                      </a:r>
                      <a:endParaRPr kumimoji="0" lang="en-US" sz="2000" b="1" kern="1200" dirty="0" smtClean="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505289">
                <a:tc gridSpan="4">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1400" b="1" dirty="0" smtClean="0">
                          <a:solidFill>
                            <a:srgbClr val="FF0000"/>
                          </a:solidFill>
                          <a:cs typeface="B Zar" pitchFamily="2" charset="-78"/>
                        </a:rPr>
                        <a:t>نقش قرارگاه‌های عمده، یگان</a:t>
                      </a:r>
                      <a:r>
                        <a:rPr lang="fa-IR" sz="1400" b="1" baseline="0" dirty="0" smtClean="0">
                          <a:solidFill>
                            <a:srgbClr val="FF0000"/>
                          </a:solidFill>
                          <a:cs typeface="B Zar" pitchFamily="2" charset="-78"/>
                        </a:rPr>
                        <a:t>‌های رزمی، پشتیبانی رزمی و پشتیبانی خدمات رزمی ارتش جمهوری اسلامی ایران در 8سال دفاع مقدس</a:t>
                      </a:r>
                      <a:r>
                        <a:rPr kumimoji="0" lang="fa-IR" sz="1400" kern="1200" dirty="0" smtClean="0">
                          <a:ln>
                            <a:solidFill>
                              <a:schemeClr val="tx1"/>
                            </a:solidFill>
                          </a:ln>
                          <a:solidFill>
                            <a:srgbClr val="00B050"/>
                          </a:solidFill>
                          <a:latin typeface="+mn-lt"/>
                          <a:ea typeface="+mn-ea"/>
                          <a:cs typeface="B Zar" pitchFamily="2" charset="-78"/>
                        </a:rPr>
                        <a:t> </a:t>
                      </a:r>
                      <a:r>
                        <a:rPr kumimoji="0" lang="fa-IR" sz="1400" b="1" kern="1200" dirty="0" smtClean="0">
                          <a:ln>
                            <a:solidFill>
                              <a:schemeClr val="tx1"/>
                            </a:solidFill>
                          </a:ln>
                          <a:solidFill>
                            <a:srgbClr val="00B050"/>
                          </a:solidFill>
                          <a:latin typeface="+mn-lt"/>
                          <a:ea typeface="+mn-ea"/>
                          <a:cs typeface="B Zar" pitchFamily="2" charset="-78"/>
                        </a:rPr>
                        <a:t>(نیروی زمینی ارتش جمهوری اسلامی ایران)    </a:t>
                      </a:r>
                    </a:p>
                  </a:txBody>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tcPr>
                </a:tc>
              </a:tr>
              <a:tr h="505289">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71334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لشکر 30 پیاده گرگان نیروی</a:t>
                      </a:r>
                      <a:r>
                        <a:rPr lang="fa-IR" sz="1400" dirty="0" smtClean="0">
                          <a:cs typeface="B Zar" pitchFamily="2" charset="-78"/>
                        </a:rPr>
                        <a:t>‌</a:t>
                      </a:r>
                      <a:r>
                        <a:rPr lang="ar-SA" sz="1400" dirty="0" smtClean="0">
                          <a:cs typeface="B Zar" pitchFamily="2" charset="-78"/>
                        </a:rPr>
                        <a:t>زمینی</a:t>
                      </a:r>
                      <a:r>
                        <a:rPr lang="fa-IR" sz="1400" dirty="0" smtClean="0">
                          <a:cs typeface="B Zar" pitchFamily="2" charset="-78"/>
                        </a:rPr>
                        <a:t>‌</a:t>
                      </a:r>
                      <a:r>
                        <a:rPr lang="ar-SA" sz="1400" dirty="0" smtClean="0">
                          <a:cs typeface="B Zar" pitchFamily="2" charset="-78"/>
                        </a:rPr>
                        <a:t>ارتش</a:t>
                      </a:r>
                      <a:r>
                        <a:rPr lang="fa-IR" sz="1400" dirty="0" smtClean="0">
                          <a:cs typeface="B Zar" pitchFamily="2" charset="-78"/>
                        </a:rPr>
                        <a:t>‌</a:t>
                      </a:r>
                      <a:r>
                        <a:rPr lang="ar-SA" sz="1400" dirty="0" smtClean="0">
                          <a:cs typeface="B Zar" pitchFamily="2" charset="-78"/>
                        </a:rPr>
                        <a:t>جمهوری</a:t>
                      </a:r>
                      <a:r>
                        <a:rPr lang="fa-IR" sz="1400" dirty="0" smtClean="0">
                          <a:cs typeface="B Zar" pitchFamily="2" charset="-78"/>
                        </a:rPr>
                        <a:t>‌</a:t>
                      </a:r>
                      <a:r>
                        <a:rPr lang="ar-SA" sz="1400" dirty="0" smtClean="0">
                          <a:cs typeface="B Zar" pitchFamily="2" charset="-78"/>
                        </a:rPr>
                        <a:t>اسلامی</a:t>
                      </a:r>
                      <a:r>
                        <a:rPr lang="fa-IR" sz="1400" dirty="0" smtClean="0">
                          <a:cs typeface="B Zar" pitchFamily="2" charset="-78"/>
                        </a:rPr>
                        <a:t>‌</a:t>
                      </a:r>
                      <a:r>
                        <a:rPr lang="ar-SA" sz="1400" dirty="0" smtClean="0">
                          <a:cs typeface="B Zar" pitchFamily="2" charset="-78"/>
                        </a:rPr>
                        <a:t>ایران در دوران 8 ساله دفاع مقدس.</a:t>
                      </a:r>
                      <a:endParaRPr lang="en-US"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لشکر 30 پیاده گرگا</a:t>
                      </a:r>
                      <a:r>
                        <a:rPr lang="fa-IR" sz="1400" dirty="0" smtClean="0">
                          <a:cs typeface="B Zar" pitchFamily="2" charset="-78"/>
                        </a:rPr>
                        <a:t>ن </a:t>
                      </a:r>
                      <a:r>
                        <a:rPr lang="ar-SA" sz="1400" dirty="0" smtClean="0">
                          <a:cs typeface="B Zar" pitchFamily="2" charset="-78"/>
                        </a:rPr>
                        <a:t>نیروی زمینی ارتش جمهوری اسلامی ایران در</a:t>
                      </a:r>
                      <a:r>
                        <a:rPr lang="fa-IR" sz="1400" dirty="0" smtClean="0">
                          <a:cs typeface="B Zar" pitchFamily="2" charset="-78"/>
                        </a:rPr>
                        <a:t>هریک از عملیات‌های عمده</a:t>
                      </a:r>
                      <a:r>
                        <a:rPr lang="ar-SA" sz="1400" dirty="0" smtClean="0">
                          <a:cs typeface="B Zar" pitchFamily="2" charset="-78"/>
                        </a:rPr>
                        <a:t> دوران 8 ساله دفاع مقدس.</a:t>
                      </a:r>
                      <a:r>
                        <a:rPr lang="en-US" sz="1400" dirty="0" smtClean="0">
                          <a:cs typeface="B Zar" pitchFamily="2" charset="-78"/>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6</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1334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لشکر 84 پیاده خرم</a:t>
                      </a:r>
                      <a:r>
                        <a:rPr lang="fa-IR" sz="1400" dirty="0" smtClean="0">
                          <a:cs typeface="B Zar" pitchFamily="2" charset="-78"/>
                        </a:rPr>
                        <a:t>‌</a:t>
                      </a:r>
                      <a:r>
                        <a:rPr lang="ar-SA" sz="1400" dirty="0" smtClean="0">
                          <a:cs typeface="B Zar" pitchFamily="2" charset="-78"/>
                        </a:rPr>
                        <a:t>آباد نیروی</a:t>
                      </a:r>
                      <a:r>
                        <a:rPr lang="fa-IR" sz="1400" dirty="0" smtClean="0">
                          <a:cs typeface="B Zar" pitchFamily="2" charset="-78"/>
                        </a:rPr>
                        <a:t>‌</a:t>
                      </a:r>
                      <a:r>
                        <a:rPr lang="ar-SA" sz="1400" dirty="0" smtClean="0">
                          <a:cs typeface="B Zar" pitchFamily="2" charset="-78"/>
                        </a:rPr>
                        <a:t>زمینی</a:t>
                      </a:r>
                      <a:r>
                        <a:rPr lang="fa-IR" sz="1400" dirty="0" smtClean="0">
                          <a:cs typeface="B Zar" pitchFamily="2" charset="-78"/>
                        </a:rPr>
                        <a:t>‌</a:t>
                      </a:r>
                      <a:r>
                        <a:rPr lang="ar-SA" sz="1400" dirty="0" smtClean="0">
                          <a:cs typeface="B Zar" pitchFamily="2" charset="-78"/>
                        </a:rPr>
                        <a:t>ارتش</a:t>
                      </a:r>
                      <a:r>
                        <a:rPr lang="fa-IR" sz="1400" dirty="0" smtClean="0">
                          <a:cs typeface="B Zar" pitchFamily="2" charset="-78"/>
                        </a:rPr>
                        <a:t>‌</a:t>
                      </a:r>
                      <a:r>
                        <a:rPr lang="ar-SA" sz="1400" dirty="0" smtClean="0">
                          <a:cs typeface="B Zar" pitchFamily="2" charset="-78"/>
                        </a:rPr>
                        <a:t>جمهوری</a:t>
                      </a:r>
                      <a:r>
                        <a:rPr lang="fa-IR" sz="1400" dirty="0" smtClean="0">
                          <a:cs typeface="B Zar" pitchFamily="2" charset="-78"/>
                        </a:rPr>
                        <a:t>‌</a:t>
                      </a:r>
                      <a:r>
                        <a:rPr lang="ar-SA" sz="1400" dirty="0" smtClean="0">
                          <a:cs typeface="B Zar" pitchFamily="2" charset="-78"/>
                        </a:rPr>
                        <a:t>اسلامی</a:t>
                      </a:r>
                      <a:r>
                        <a:rPr lang="fa-IR" sz="1400" dirty="0" smtClean="0">
                          <a:cs typeface="B Zar" pitchFamily="2" charset="-78"/>
                        </a:rPr>
                        <a:t>‌</a:t>
                      </a:r>
                      <a:r>
                        <a:rPr lang="ar-SA" sz="1400" dirty="0" smtClean="0">
                          <a:cs typeface="B Zar" pitchFamily="2" charset="-78"/>
                        </a:rPr>
                        <a:t>ایران در دوران 8 ساله دفاع مقدس.</a:t>
                      </a:r>
                      <a:endParaRPr lang="en-US"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لشکر</a:t>
                      </a:r>
                      <a:r>
                        <a:rPr lang="fa-IR" sz="1400" dirty="0" smtClean="0">
                          <a:cs typeface="B Zar" pitchFamily="2" charset="-78"/>
                        </a:rPr>
                        <a:t>84</a:t>
                      </a:r>
                      <a:r>
                        <a:rPr lang="ar-SA" sz="1400" dirty="0" smtClean="0">
                          <a:cs typeface="B Zar" pitchFamily="2" charset="-78"/>
                        </a:rPr>
                        <a:t>پیاده خرم آباد نیروی زمینی ارتش جمهوری اسلامی ایران  در </a:t>
                      </a:r>
                      <a:r>
                        <a:rPr lang="fa-IR" sz="1400" dirty="0" smtClean="0">
                          <a:cs typeface="B Zar" pitchFamily="2" charset="-78"/>
                        </a:rPr>
                        <a:t>هریک از عملیات‌های عمده</a:t>
                      </a:r>
                      <a:r>
                        <a:rPr lang="ar-SA" sz="1400" dirty="0" smtClean="0">
                          <a:cs typeface="B Zar" pitchFamily="2" charset="-78"/>
                        </a:rPr>
                        <a:t> 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7</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1334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لشکر 23 نوهد  نیروی زمینی ارتش جمهوری اسلامی ایران  در دوران 8 ساله دفاع مقدس.</a:t>
                      </a:r>
                      <a:endParaRPr lang="en-US"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لشکر 23 نوهد  نیروی زمینی ارتش جمهوری اسلامی ایران  در </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8</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1334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لشکر 58 تکاور</a:t>
                      </a:r>
                      <a:r>
                        <a:rPr lang="fa-IR" sz="1400" dirty="0" smtClean="0">
                          <a:cs typeface="B Zar" pitchFamily="2" charset="-78"/>
                        </a:rPr>
                        <a:t>‌</a:t>
                      </a:r>
                      <a:r>
                        <a:rPr lang="ar-SA" sz="1400" dirty="0" smtClean="0">
                          <a:cs typeface="B Zar" pitchFamily="2" charset="-78"/>
                        </a:rPr>
                        <a:t>ذوالفقار نیروی</a:t>
                      </a:r>
                      <a:r>
                        <a:rPr lang="fa-IR" sz="1400" dirty="0" smtClean="0">
                          <a:cs typeface="B Zar" pitchFamily="2" charset="-78"/>
                        </a:rPr>
                        <a:t>‌</a:t>
                      </a:r>
                      <a:r>
                        <a:rPr lang="ar-SA" sz="1400" dirty="0" smtClean="0">
                          <a:cs typeface="B Zar" pitchFamily="2" charset="-78"/>
                        </a:rPr>
                        <a:t>زمینی</a:t>
                      </a:r>
                      <a:r>
                        <a:rPr lang="fa-IR" sz="1400" dirty="0" smtClean="0">
                          <a:cs typeface="B Zar" pitchFamily="2" charset="-78"/>
                        </a:rPr>
                        <a:t>‌</a:t>
                      </a:r>
                      <a:r>
                        <a:rPr lang="ar-SA" sz="1400" dirty="0" smtClean="0">
                          <a:cs typeface="B Zar" pitchFamily="2" charset="-78"/>
                        </a:rPr>
                        <a:t>ارتش</a:t>
                      </a:r>
                      <a:r>
                        <a:rPr lang="fa-IR" sz="1400" dirty="0" smtClean="0">
                          <a:cs typeface="B Zar" pitchFamily="2" charset="-78"/>
                        </a:rPr>
                        <a:t>‌</a:t>
                      </a:r>
                      <a:r>
                        <a:rPr lang="ar-SA" sz="1400" dirty="0" smtClean="0">
                          <a:cs typeface="B Zar" pitchFamily="2" charset="-78"/>
                        </a:rPr>
                        <a:t>جمهوری</a:t>
                      </a:r>
                      <a:r>
                        <a:rPr lang="fa-IR" sz="1400" dirty="0" smtClean="0">
                          <a:cs typeface="B Zar" pitchFamily="2" charset="-78"/>
                        </a:rPr>
                        <a:t>‌</a:t>
                      </a:r>
                      <a:r>
                        <a:rPr lang="ar-SA" sz="1400" dirty="0" smtClean="0">
                          <a:cs typeface="B Zar" pitchFamily="2" charset="-78"/>
                        </a:rPr>
                        <a:t>اسلامی</a:t>
                      </a:r>
                      <a:r>
                        <a:rPr lang="fa-IR" sz="1400" dirty="0" smtClean="0">
                          <a:cs typeface="B Zar" pitchFamily="2" charset="-78"/>
                        </a:rPr>
                        <a:t>‌</a:t>
                      </a:r>
                      <a:r>
                        <a:rPr lang="ar-SA" sz="1400" dirty="0" smtClean="0">
                          <a:cs typeface="B Zar" pitchFamily="2" charset="-78"/>
                        </a:rPr>
                        <a:t>ایران در دوران 8 ساله دفاع </a:t>
                      </a:r>
                      <a:r>
                        <a:rPr lang="ar-SA" sz="1300" dirty="0" smtClean="0">
                          <a:cs typeface="B Zar" pitchFamily="2" charset="-78"/>
                        </a:rPr>
                        <a:t>مقدس</a:t>
                      </a:r>
                      <a:r>
                        <a:rPr lang="ar-SA" sz="1400" dirty="0" smtClean="0">
                          <a:cs typeface="B Zar" pitchFamily="2" charset="-78"/>
                        </a:rPr>
                        <a:t>.</a:t>
                      </a:r>
                      <a:endParaRPr lang="en-US"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لشکر 58 تکاور ذوالفقار  نیروی زمینی ارتش جمهوری اسلامی ایران  در </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9</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1334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لشکر 81 زرهی</a:t>
                      </a:r>
                      <a:r>
                        <a:rPr lang="fa-IR" sz="1400" dirty="0" smtClean="0">
                          <a:cs typeface="B Zar" pitchFamily="2" charset="-78"/>
                        </a:rPr>
                        <a:t>‌</a:t>
                      </a:r>
                      <a:r>
                        <a:rPr lang="ar-SA" sz="1400" dirty="0" smtClean="0">
                          <a:cs typeface="B Zar" pitchFamily="2" charset="-78"/>
                        </a:rPr>
                        <a:t>کرمانشاه  نیروی</a:t>
                      </a:r>
                      <a:r>
                        <a:rPr lang="fa-IR" sz="1400" dirty="0" smtClean="0">
                          <a:cs typeface="B Zar" pitchFamily="2" charset="-78"/>
                        </a:rPr>
                        <a:t>‌</a:t>
                      </a:r>
                      <a:r>
                        <a:rPr lang="ar-SA" sz="1400" dirty="0" smtClean="0">
                          <a:cs typeface="B Zar" pitchFamily="2" charset="-78"/>
                        </a:rPr>
                        <a:t>زمینی</a:t>
                      </a:r>
                      <a:r>
                        <a:rPr lang="fa-IR" sz="1400" dirty="0" smtClean="0">
                          <a:cs typeface="B Zar" pitchFamily="2" charset="-78"/>
                        </a:rPr>
                        <a:t>‌</a:t>
                      </a:r>
                      <a:r>
                        <a:rPr lang="ar-SA" sz="1400" dirty="0" smtClean="0">
                          <a:cs typeface="B Zar" pitchFamily="2" charset="-78"/>
                        </a:rPr>
                        <a:t>ارتش</a:t>
                      </a:r>
                      <a:r>
                        <a:rPr lang="fa-IR" sz="1400" dirty="0" smtClean="0">
                          <a:cs typeface="B Zar" pitchFamily="2" charset="-78"/>
                        </a:rPr>
                        <a:t>‌</a:t>
                      </a:r>
                      <a:r>
                        <a:rPr lang="ar-SA" sz="1400" dirty="0" smtClean="0">
                          <a:cs typeface="B Zar" pitchFamily="2" charset="-78"/>
                        </a:rPr>
                        <a:t>جمهوری</a:t>
                      </a:r>
                      <a:r>
                        <a:rPr lang="fa-IR" sz="1400" dirty="0" smtClean="0">
                          <a:cs typeface="B Zar" pitchFamily="2" charset="-78"/>
                        </a:rPr>
                        <a:t>‌</a:t>
                      </a:r>
                      <a:r>
                        <a:rPr lang="ar-SA" sz="1400" dirty="0" smtClean="0">
                          <a:cs typeface="B Zar" pitchFamily="2" charset="-78"/>
                        </a:rPr>
                        <a:t>اسلامی</a:t>
                      </a:r>
                      <a:r>
                        <a:rPr lang="fa-IR" sz="1400" dirty="0" smtClean="0">
                          <a:cs typeface="B Zar" pitchFamily="2" charset="-78"/>
                        </a:rPr>
                        <a:t>‌</a:t>
                      </a:r>
                      <a:r>
                        <a:rPr lang="ar-SA" sz="1400" dirty="0" smtClean="0">
                          <a:cs typeface="B Zar" pitchFamily="2" charset="-78"/>
                        </a:rPr>
                        <a:t>ایران در دوران 8</a:t>
                      </a:r>
                      <a:r>
                        <a:rPr lang="fa-IR" sz="1400" dirty="0" smtClean="0">
                          <a:cs typeface="B Zar" pitchFamily="2" charset="-78"/>
                        </a:rPr>
                        <a:t>‌</a:t>
                      </a:r>
                      <a:r>
                        <a:rPr lang="ar-SA" sz="1400" dirty="0" smtClean="0">
                          <a:cs typeface="B Zar" pitchFamily="2" charset="-78"/>
                        </a:rPr>
                        <a:t>ساله دفاع </a:t>
                      </a:r>
                      <a:r>
                        <a:rPr lang="ar-SA" sz="1300" dirty="0" smtClean="0">
                          <a:cs typeface="B Zar" pitchFamily="2" charset="-78"/>
                        </a:rPr>
                        <a:t>مقدس</a:t>
                      </a:r>
                      <a:endParaRPr lang="en-US" sz="13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لشکر 81 زرهی کرمانشاه  نیروی زمینی ارتش  جمهوری اسلامی ایران  در </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10</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81000" y="493795"/>
          <a:ext cx="8381999" cy="5093170"/>
        </p:xfrm>
        <a:graphic>
          <a:graphicData uri="http://schemas.openxmlformats.org/drawingml/2006/table">
            <a:tbl>
              <a:tblPr firstRow="1" bandRow="1">
                <a:tableStyleId>{5C22544A-7EE6-4342-B048-85BDC9FD1C3A}</a:tableStyleId>
              </a:tblPr>
              <a:tblGrid>
                <a:gridCol w="567967"/>
                <a:gridCol w="1092617"/>
                <a:gridCol w="6238783"/>
                <a:gridCol w="482632"/>
              </a:tblGrid>
              <a:tr h="386777">
                <a:tc gridSpan="4">
                  <a:txBody>
                    <a:bodyPr/>
                    <a:lstStyle/>
                    <a:p>
                      <a:pPr algn="ctr"/>
                      <a:r>
                        <a:rPr kumimoji="0" lang="ar-SA" sz="2000" b="1" kern="1200" dirty="0" smtClean="0">
                          <a:ln>
                            <a:solidFill>
                              <a:schemeClr val="tx1"/>
                            </a:solidFill>
                          </a:ln>
                          <a:solidFill>
                            <a:srgbClr val="C00000"/>
                          </a:solidFill>
                          <a:latin typeface="+mn-lt"/>
                          <a:ea typeface="+mn-ea"/>
                          <a:cs typeface="+mn-cs"/>
                        </a:rPr>
                        <a:t>ابعاد </a:t>
                      </a:r>
                      <a:r>
                        <a:rPr kumimoji="0" lang="fa-IR" sz="2000" b="1" kern="1200" dirty="0" smtClean="0">
                          <a:ln>
                            <a:solidFill>
                              <a:schemeClr val="tx1"/>
                            </a:solidFill>
                          </a:ln>
                          <a:solidFill>
                            <a:srgbClr val="C00000"/>
                          </a:solidFill>
                          <a:latin typeface="+mn-lt"/>
                          <a:ea typeface="+mn-ea"/>
                          <a:cs typeface="+mn-cs"/>
                        </a:rPr>
                        <a:t>حفاظتی و اطلاعات</a:t>
                      </a:r>
                      <a:r>
                        <a:rPr kumimoji="0" lang="fa-IR" sz="2000" b="1" kern="1200" baseline="0" dirty="0" smtClean="0">
                          <a:ln>
                            <a:solidFill>
                              <a:schemeClr val="tx1"/>
                            </a:solidFill>
                          </a:ln>
                          <a:solidFill>
                            <a:srgbClr val="C00000"/>
                          </a:solidFill>
                          <a:latin typeface="+mn-lt"/>
                          <a:ea typeface="+mn-ea"/>
                          <a:cs typeface="+mn-cs"/>
                        </a:rPr>
                        <a:t>ی </a:t>
                      </a:r>
                      <a:r>
                        <a:rPr kumimoji="0" lang="ar-SA" sz="2000" b="1" kern="1200" dirty="0" smtClean="0">
                          <a:ln>
                            <a:solidFill>
                              <a:schemeClr val="tx1"/>
                            </a:solidFill>
                          </a:ln>
                          <a:solidFill>
                            <a:srgbClr val="C00000"/>
                          </a:solidFill>
                          <a:latin typeface="+mn-lt"/>
                          <a:ea typeface="+mn-ea"/>
                          <a:cs typeface="+mn-cs"/>
                        </a:rPr>
                        <a:t>جنگ ايران و عراق</a:t>
                      </a:r>
                      <a:r>
                        <a:rPr kumimoji="0" lang="fa-IR" sz="2000" b="1" kern="1200" dirty="0" smtClean="0">
                          <a:ln>
                            <a:solidFill>
                              <a:schemeClr val="tx1"/>
                            </a:solidFill>
                          </a:ln>
                          <a:solidFill>
                            <a:srgbClr val="C00000"/>
                          </a:solidFill>
                          <a:latin typeface="+mn-lt"/>
                          <a:ea typeface="+mn-ea"/>
                          <a:cs typeface="+mn-cs"/>
                        </a:rPr>
                        <a:t>(26 عنوان)</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505785">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6820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algn="r" rtl="1" eaLnBrk="1" latinLnBrk="0" hangingPunct="1"/>
                      <a:r>
                        <a:rPr kumimoji="0" lang="fa-IR" sz="1400" kern="1200" dirty="0" smtClean="0">
                          <a:solidFill>
                            <a:schemeClr val="dk1"/>
                          </a:solidFill>
                          <a:latin typeface="+mn-lt"/>
                          <a:ea typeface="+mn-ea"/>
                          <a:cs typeface="B Zar" pitchFamily="2" charset="-78"/>
                        </a:rPr>
                        <a:t>تحلیل سیره حفاظتی امام خمینی(ره) در برخورد با حوادث جگ تحمیلی .</a:t>
                      </a:r>
                      <a:endParaRPr kumimoji="0" lang="en-US" sz="1400" kern="1200" dirty="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2109">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rtl="1"/>
                      <a:r>
                        <a:rPr kumimoji="0" lang="fa-IR" sz="1400" kern="1200" dirty="0" smtClean="0">
                          <a:solidFill>
                            <a:schemeClr val="dk1"/>
                          </a:solidFill>
                          <a:latin typeface="+mn-lt"/>
                          <a:ea typeface="+mn-ea"/>
                          <a:cs typeface="B Zar" pitchFamily="2" charset="-78"/>
                        </a:rPr>
                        <a:t>تحلیل سیره حفاظتی فرماندهی معظم کل قوا(مدظله العالی)در عملیات های دفاع مقدس .</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2</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2109">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سیما و سیره حفاظتی فرماندهان و شهدای نامدار دفاع مقدس .</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3</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2109">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algn="r" rtl="1" eaLnBrk="1" latinLnBrk="0" hangingPunct="1"/>
                      <a:r>
                        <a:rPr kumimoji="0" lang="fa-IR" sz="1400" kern="1200" dirty="0" smtClean="0">
                          <a:solidFill>
                            <a:schemeClr val="dk1"/>
                          </a:solidFill>
                          <a:latin typeface="+mn-lt"/>
                          <a:ea typeface="+mn-ea"/>
                          <a:cs typeface="B Zar" pitchFamily="2" charset="-78"/>
                        </a:rPr>
                        <a:t>بررسی عملکرد حفاظتی فرماندهان ارشد سپاه پاسداران در دوران دفاع مقدس.</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4</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752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عملکرد حفاظتی فرماندهان ارشد ارتش جمهوری اسلامی ایران در دوران دفاع مقدس.</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5</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752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400" kern="1200" dirty="0" smtClean="0">
                          <a:solidFill>
                            <a:schemeClr val="dk1"/>
                          </a:solidFill>
                          <a:latin typeface="+mn-lt"/>
                          <a:ea typeface="+mn-ea"/>
                          <a:cs typeface="B Zar" pitchFamily="2" charset="-7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نقد و تحلیل عملیات روانی دردوران دفاع مقدس.</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6</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40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400" kern="1200" dirty="0" smtClean="0">
                          <a:solidFill>
                            <a:schemeClr val="dk1"/>
                          </a:solidFill>
                          <a:latin typeface="+mn-lt"/>
                          <a:ea typeface="+mn-ea"/>
                          <a:cs typeface="B Zar" pitchFamily="2" charset="-7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عملیات روانی در پیشبرد عملیات والفجر8 .</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7</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400" kern="1200" dirty="0" smtClean="0">
                          <a:solidFill>
                            <a:schemeClr val="dk1"/>
                          </a:solidFill>
                          <a:latin typeface="+mn-lt"/>
                          <a:ea typeface="+mn-ea"/>
                          <a:cs typeface="B Zar" pitchFamily="2" charset="-7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عملیات روانی در پیشبرد عملیات کربلای5 .</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8</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752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400" kern="1200" dirty="0" smtClean="0">
                          <a:solidFill>
                            <a:schemeClr val="dk1"/>
                          </a:solidFill>
                          <a:latin typeface="+mn-lt"/>
                          <a:ea typeface="+mn-ea"/>
                          <a:cs typeface="B Zar" pitchFamily="2" charset="-7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چرائی عدم موفقیت عملیات کربلای4 ( از منظر تبلیغات زودهنگام مسئولین، مطبوعات و رسانه ها) </a:t>
                      </a:r>
                      <a:r>
                        <a:rPr kumimoji="0" lang="fa-IR" sz="1800" kern="1200" dirty="0" smtClean="0">
                          <a:solidFill>
                            <a:schemeClr val="dk1"/>
                          </a:solidFill>
                          <a:latin typeface="+mn-lt"/>
                          <a:ea typeface="+mn-ea"/>
                          <a:cs typeface="+mn-cs"/>
                        </a:rPr>
                        <a:t>.</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9</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004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400" kern="1200" dirty="0" smtClean="0">
                          <a:solidFill>
                            <a:schemeClr val="dk1"/>
                          </a:solidFill>
                          <a:latin typeface="+mn-lt"/>
                          <a:ea typeface="+mn-ea"/>
                          <a:cs typeface="B Zar" pitchFamily="2" charset="-7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شیوه ها و شگردهای عملیات روانی دشمن در دوران دفاع مقدس .</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10</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752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400" kern="1200" dirty="0" smtClean="0">
                          <a:solidFill>
                            <a:schemeClr val="dk1"/>
                          </a:solidFill>
                          <a:latin typeface="+mn-lt"/>
                          <a:ea typeface="+mn-ea"/>
                          <a:cs typeface="B Zar" pitchFamily="2" charset="-78"/>
                        </a:rPr>
                        <a:t>+</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دانش رسانه ای دشمنان در انحراف افکار عمومی علیه رزمندگان اسلام .</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11</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400" kern="1200" dirty="0" smtClean="0">
                          <a:solidFill>
                            <a:schemeClr val="dk1"/>
                          </a:solidFill>
                          <a:latin typeface="+mn-lt"/>
                          <a:ea typeface="+mn-ea"/>
                          <a:cs typeface="B Zar" pitchFamily="2" charset="-78"/>
                        </a:rPr>
                        <a:t>+</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400" kern="1200" dirty="0" smtClean="0">
                          <a:solidFill>
                            <a:schemeClr val="dk1"/>
                          </a:solidFill>
                          <a:latin typeface="+mn-lt"/>
                          <a:ea typeface="+mn-ea"/>
                          <a:cs typeface="B Zar" pitchFamily="2" charset="-7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نقش حفاظت اطلاعات قرارگاه  مقدم غرب در عملیات های دفاع مقدس </a:t>
                      </a:r>
                      <a:endParaRPr lang="en-US" sz="1400" baseline="0" dirty="0" smtClean="0">
                        <a:solidFill>
                          <a:srgbClr val="00B050"/>
                        </a:solidFill>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12</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536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400" kern="1200" dirty="0" smtClean="0">
                          <a:solidFill>
                            <a:schemeClr val="dk1"/>
                          </a:solidFill>
                          <a:latin typeface="+mn-lt"/>
                          <a:ea typeface="+mn-ea"/>
                          <a:cs typeface="B Zar" pitchFamily="2" charset="-7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نقش حفاظت اطلاعات قرارگاه مقدم جنوب در عملیات های دفاع مقدس </a:t>
                      </a:r>
                      <a:r>
                        <a:rPr kumimoji="0" lang="fa-IR" sz="1800" kern="1200" dirty="0" smtClean="0">
                          <a:solidFill>
                            <a:schemeClr val="dk1"/>
                          </a:solidFill>
                          <a:latin typeface="+mn-lt"/>
                          <a:ea typeface="+mn-ea"/>
                          <a:cs typeface="+mn-cs"/>
                        </a:rPr>
                        <a:t>.</a:t>
                      </a:r>
                      <a:endParaRPr lang="en-US" sz="1400" dirty="0" smtClean="0">
                        <a:solidFill>
                          <a:srgbClr val="FF0000"/>
                        </a:solidFill>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13</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81000" y="493795"/>
          <a:ext cx="8381999" cy="5230330"/>
        </p:xfrm>
        <a:graphic>
          <a:graphicData uri="http://schemas.openxmlformats.org/drawingml/2006/table">
            <a:tbl>
              <a:tblPr firstRow="1" bandRow="1">
                <a:tableStyleId>{5C22544A-7EE6-4342-B048-85BDC9FD1C3A}</a:tableStyleId>
              </a:tblPr>
              <a:tblGrid>
                <a:gridCol w="567967"/>
                <a:gridCol w="1092617"/>
                <a:gridCol w="6238783"/>
                <a:gridCol w="482632"/>
              </a:tblGrid>
              <a:tr h="386777">
                <a:tc gridSpan="4">
                  <a:txBody>
                    <a:bodyPr/>
                    <a:lstStyle/>
                    <a:p>
                      <a:pPr algn="ctr"/>
                      <a:r>
                        <a:rPr kumimoji="0" lang="ar-SA" sz="2000" b="1" kern="1200" dirty="0" smtClean="0">
                          <a:ln>
                            <a:solidFill>
                              <a:schemeClr val="tx1"/>
                            </a:solidFill>
                          </a:ln>
                          <a:solidFill>
                            <a:srgbClr val="C00000"/>
                          </a:solidFill>
                          <a:latin typeface="+mn-lt"/>
                          <a:ea typeface="+mn-ea"/>
                          <a:cs typeface="+mn-cs"/>
                        </a:rPr>
                        <a:t>ابعاد </a:t>
                      </a:r>
                      <a:r>
                        <a:rPr kumimoji="0" lang="fa-IR" sz="2000" b="1" kern="1200" dirty="0" smtClean="0">
                          <a:ln>
                            <a:solidFill>
                              <a:schemeClr val="tx1"/>
                            </a:solidFill>
                          </a:ln>
                          <a:solidFill>
                            <a:srgbClr val="C00000"/>
                          </a:solidFill>
                          <a:latin typeface="+mn-lt"/>
                          <a:ea typeface="+mn-ea"/>
                          <a:cs typeface="+mn-cs"/>
                        </a:rPr>
                        <a:t>حفاظتی و اطلاعات</a:t>
                      </a:r>
                      <a:r>
                        <a:rPr kumimoji="0" lang="fa-IR" sz="2000" b="1" kern="1200" baseline="0" dirty="0" smtClean="0">
                          <a:ln>
                            <a:solidFill>
                              <a:schemeClr val="tx1"/>
                            </a:solidFill>
                          </a:ln>
                          <a:solidFill>
                            <a:srgbClr val="C00000"/>
                          </a:solidFill>
                          <a:latin typeface="+mn-lt"/>
                          <a:ea typeface="+mn-ea"/>
                          <a:cs typeface="+mn-cs"/>
                        </a:rPr>
                        <a:t>ی </a:t>
                      </a:r>
                      <a:r>
                        <a:rPr kumimoji="0" lang="ar-SA" sz="2000" b="1" kern="1200" dirty="0" smtClean="0">
                          <a:ln>
                            <a:solidFill>
                              <a:schemeClr val="tx1"/>
                            </a:solidFill>
                          </a:ln>
                          <a:solidFill>
                            <a:srgbClr val="C00000"/>
                          </a:solidFill>
                          <a:latin typeface="+mn-lt"/>
                          <a:ea typeface="+mn-ea"/>
                          <a:cs typeface="+mn-cs"/>
                        </a:rPr>
                        <a:t>جنگ ايران و عراق</a:t>
                      </a:r>
                      <a:r>
                        <a:rPr kumimoji="0" lang="fa-IR" sz="2000" b="1" kern="1200" dirty="0" smtClean="0">
                          <a:ln>
                            <a:solidFill>
                              <a:schemeClr val="tx1"/>
                            </a:solidFill>
                          </a:ln>
                          <a:solidFill>
                            <a:srgbClr val="C00000"/>
                          </a:solidFill>
                          <a:latin typeface="+mn-lt"/>
                          <a:ea typeface="+mn-ea"/>
                          <a:cs typeface="+mn-cs"/>
                        </a:rPr>
                        <a:t>(26 عنوان)</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505785">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34440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algn="r" rtl="1" eaLnBrk="1" latinLnBrk="0" hangingPunct="1"/>
                      <a:r>
                        <a:rPr kumimoji="0" lang="fa-IR" sz="1400" kern="1200" dirty="0" smtClean="0">
                          <a:solidFill>
                            <a:schemeClr val="dk1"/>
                          </a:solidFill>
                          <a:latin typeface="+mn-lt"/>
                          <a:ea typeface="+mn-ea"/>
                          <a:cs typeface="B Zar" pitchFamily="2" charset="-78"/>
                        </a:rPr>
                        <a:t>نقش حفاظت اطلاعات قرارگاه حمزه سیدالشهدا در عملیات های دفاع مقدس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14</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2109">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algn="r" rtl="1" eaLnBrk="1" latinLnBrk="0" hangingPunct="1"/>
                      <a:r>
                        <a:rPr kumimoji="0" lang="fa-IR" sz="1400" kern="1200" dirty="0" smtClean="0">
                          <a:solidFill>
                            <a:schemeClr val="dk1"/>
                          </a:solidFill>
                          <a:latin typeface="+mn-lt"/>
                          <a:ea typeface="+mn-ea"/>
                          <a:cs typeface="B Zar" pitchFamily="2" charset="-78"/>
                        </a:rPr>
                        <a:t>بررسی نقش حفاظت اطلاعات در تبلیغات جنگی رسانه های داخلی .</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15</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2109">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نقش حفاظت اطلاعات در جنگ های نامنظم یگان های قرارگاه رمضان .</a:t>
                      </a:r>
                      <a:endParaRPr lang="fa-IR" sz="1400" baseline="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16</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2109">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fa-IR" sz="1400" kern="1200" dirty="0" smtClean="0">
                          <a:solidFill>
                            <a:schemeClr val="dk1"/>
                          </a:solidFill>
                          <a:latin typeface="+mn-lt"/>
                          <a:ea typeface="+mn-ea"/>
                          <a:cs typeface="B Zar" pitchFamily="2" charset="-78"/>
                        </a:rPr>
                        <a:t>بررسی نقش حفاظت اطلاعات در نقل و انتقال یگانهای رزمی در طول دفاع مقدس .</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17</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752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fa-IR" sz="1400" kern="1200" dirty="0" smtClean="0">
                          <a:solidFill>
                            <a:schemeClr val="dk1"/>
                          </a:solidFill>
                          <a:latin typeface="+mn-lt"/>
                          <a:ea typeface="+mn-ea"/>
                          <a:cs typeface="B Zar" pitchFamily="2" charset="-78"/>
                        </a:rPr>
                        <a:t>بررسی نقد و تحلیل بار روانی اسم رمزهای عملیات های دوران دفاع مقدس .</a:t>
                      </a:r>
                      <a:endParaRPr lang="fa-IR" sz="1400" dirty="0" smtClean="0">
                        <a:solidFill>
                          <a:srgbClr val="FF0000"/>
                        </a:solidFill>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18</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752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400" kern="1200" dirty="0" smtClean="0">
                          <a:solidFill>
                            <a:schemeClr val="dk1"/>
                          </a:solidFill>
                          <a:latin typeface="+mn-lt"/>
                          <a:ea typeface="+mn-ea"/>
                          <a:cs typeface="B Zar" pitchFamily="2" charset="-7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algn="r" rtl="1" eaLnBrk="1" latinLnBrk="0" hangingPunct="1"/>
                      <a:r>
                        <a:rPr kumimoji="0" lang="fa-IR" sz="1400" kern="1200" dirty="0" smtClean="0">
                          <a:solidFill>
                            <a:schemeClr val="dk1"/>
                          </a:solidFill>
                          <a:latin typeface="+mn-lt"/>
                          <a:ea typeface="+mn-ea"/>
                          <a:cs typeface="B Zar" pitchFamily="2" charset="-78"/>
                        </a:rPr>
                        <a:t>بررسی نقد و تحلیل بار روانی نامگذاری دینی - اعتقادی عملیات های دوران دفاع مقدس .</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19</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400" kern="1200" dirty="0" smtClean="0">
                          <a:solidFill>
                            <a:schemeClr val="dk1"/>
                          </a:solidFill>
                          <a:latin typeface="+mn-lt"/>
                          <a:ea typeface="+mn-ea"/>
                          <a:cs typeface="B Zar" pitchFamily="2" charset="-7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نقش حفاظت اطلاعات لشکرها / تیپ ها / سپاه های استان ها در تهیه و تدوین و اجرای تمهیدات حفاظتی .</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20</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400" kern="1200" dirty="0" smtClean="0">
                          <a:solidFill>
                            <a:schemeClr val="dk1"/>
                          </a:solidFill>
                          <a:latin typeface="+mn-lt"/>
                          <a:ea typeface="+mn-ea"/>
                          <a:cs typeface="B Zar" pitchFamily="2" charset="-7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نقش صدا و سیمای جمهوری اسلامی در فریب دشمن پیش از شروع هر عملیات نظامی .</a:t>
                      </a:r>
                      <a:endParaRPr lang="fa-IR"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21</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752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400" kern="1200" dirty="0" smtClean="0">
                          <a:solidFill>
                            <a:schemeClr val="dk1"/>
                          </a:solidFill>
                          <a:latin typeface="+mn-lt"/>
                          <a:ea typeface="+mn-ea"/>
                          <a:cs typeface="B Zar" pitchFamily="2" charset="-7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fa-IR" sz="1400" kern="1200" dirty="0" smtClean="0">
                          <a:solidFill>
                            <a:schemeClr val="dk1"/>
                          </a:solidFill>
                          <a:latin typeface="+mn-lt"/>
                          <a:ea typeface="+mn-ea"/>
                          <a:cs typeface="B Zar" pitchFamily="2" charset="-78"/>
                        </a:rPr>
                        <a:t>بررسی نقش مطبوعات و نشریات داخلی در فریب دشمن پیش از شروع هر عملیات نظامی .</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22</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400" kern="1200" dirty="0" smtClean="0">
                          <a:solidFill>
                            <a:schemeClr val="dk1"/>
                          </a:solidFill>
                          <a:latin typeface="+mn-lt"/>
                          <a:ea typeface="+mn-ea"/>
                          <a:cs typeface="B Zar" pitchFamily="2" charset="-7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algn="r" rtl="1" eaLnBrk="1" latinLnBrk="0" hangingPunct="1"/>
                      <a:r>
                        <a:rPr kumimoji="0" lang="fa-IR" sz="1400" kern="1200" dirty="0" smtClean="0">
                          <a:solidFill>
                            <a:schemeClr val="dk1"/>
                          </a:solidFill>
                          <a:latin typeface="+mn-lt"/>
                          <a:ea typeface="+mn-ea"/>
                          <a:cs typeface="B Zar" pitchFamily="2" charset="-78"/>
                        </a:rPr>
                        <a:t>بررسی نقش صدا و سیما و مطبوعات جمهوری اسلامی در بسیج افکار عمومی علیه دشمن .</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23</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752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400" kern="1200" dirty="0" smtClean="0">
                          <a:solidFill>
                            <a:schemeClr val="dk1"/>
                          </a:solidFill>
                          <a:latin typeface="+mn-lt"/>
                          <a:ea typeface="+mn-ea"/>
                          <a:cs typeface="B Zar" pitchFamily="2" charset="-78"/>
                        </a:rPr>
                        <a:t>+</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نقش سازمانهای حفاظتی نیروهای مسلح در توجیه و آگاهسازی فرماندهان عالی یگانهای عملیاتی .</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24</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0578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400" kern="1200" dirty="0" smtClean="0">
                          <a:solidFill>
                            <a:schemeClr val="dk1"/>
                          </a:solidFill>
                          <a:latin typeface="+mn-lt"/>
                          <a:ea typeface="+mn-ea"/>
                          <a:cs typeface="B Zar" pitchFamily="2" charset="-78"/>
                        </a:rPr>
                        <a:t>+</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400" kern="1200" dirty="0" smtClean="0">
                          <a:solidFill>
                            <a:schemeClr val="dk1"/>
                          </a:solidFill>
                          <a:latin typeface="+mn-lt"/>
                          <a:ea typeface="+mn-ea"/>
                          <a:cs typeface="B Zar" pitchFamily="2" charset="-7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تحلیل تطبیقی پیشرفت اطلاعات و ضد اطلاعات در جنگ، قبل از استقلال وزارت اطلاعات از سپاه پاسداران انقلاب اسلامی .</a:t>
                      </a:r>
                      <a:endParaRPr lang="en-US" sz="1400" baseline="0" dirty="0" smtClean="0">
                        <a:solidFill>
                          <a:srgbClr val="00B050"/>
                        </a:solidFill>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25</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536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400" kern="1200" dirty="0" smtClean="0">
                          <a:solidFill>
                            <a:schemeClr val="dk1"/>
                          </a:solidFill>
                          <a:latin typeface="+mn-lt"/>
                          <a:ea typeface="+mn-ea"/>
                          <a:cs typeface="B Zar" pitchFamily="2" charset="-7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تحلیل محتوائی پیام های حفاظتی وصیت نامه های شهدای دفاع مقدس .</a:t>
                      </a:r>
                      <a:endParaRPr lang="en-US" sz="1400" dirty="0" smtClean="0">
                        <a:solidFill>
                          <a:srgbClr val="FF0000"/>
                        </a:solidFill>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26</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533400" y="990600"/>
          <a:ext cx="8001000" cy="4249377"/>
        </p:xfrm>
        <a:graphic>
          <a:graphicData uri="http://schemas.openxmlformats.org/drawingml/2006/table">
            <a:tbl>
              <a:tblPr firstRow="1" bandRow="1">
                <a:tableStyleId>{5C22544A-7EE6-4342-B048-85BDC9FD1C3A}</a:tableStyleId>
              </a:tblPr>
              <a:tblGrid>
                <a:gridCol w="547314"/>
                <a:gridCol w="1052886"/>
                <a:gridCol w="6009860"/>
                <a:gridCol w="390940"/>
              </a:tblGrid>
              <a:tr h="228600">
                <a:tc gridSpan="4">
                  <a:txBody>
                    <a:bodyPr/>
                    <a:lstStyle/>
                    <a:p>
                      <a:pPr algn="ctr"/>
                      <a:r>
                        <a:rPr lang="ar-SA" sz="2000" b="1" dirty="0" smtClean="0">
                          <a:ln>
                            <a:solidFill>
                              <a:schemeClr val="tx1"/>
                            </a:solidFill>
                          </a:ln>
                          <a:solidFill>
                            <a:srgbClr val="C00000"/>
                          </a:solidFill>
                        </a:rPr>
                        <a:t>ابعاد فرهنگي جنگ ايران و عراق</a:t>
                      </a:r>
                      <a:r>
                        <a:rPr lang="fa-IR" sz="2000" b="1" dirty="0" smtClean="0">
                          <a:ln>
                            <a:solidFill>
                              <a:schemeClr val="tx1"/>
                            </a:solidFill>
                          </a:ln>
                          <a:solidFill>
                            <a:srgbClr val="C00000"/>
                          </a:solidFill>
                        </a:rPr>
                        <a:t>(232 عنوان)</a:t>
                      </a:r>
                      <a:r>
                        <a:rPr lang="ar-SA" sz="2000" b="1" dirty="0" smtClean="0">
                          <a:ln>
                            <a:solidFill>
                              <a:schemeClr val="tx1"/>
                            </a:solidFill>
                          </a:ln>
                          <a:solidFill>
                            <a:srgbClr val="C00000"/>
                          </a:solidFill>
                        </a:rPr>
                        <a:t> </a:t>
                      </a:r>
                      <a:endParaRPr lang="en-US" sz="2000" dirty="0">
                        <a:ln>
                          <a:solidFill>
                            <a:schemeClr val="tx1"/>
                          </a:solidFill>
                        </a:ln>
                        <a:solidFill>
                          <a:srgbClr val="C00000"/>
                        </a:solidFill>
                        <a:cs typeface="B Zar" pitchFamily="2" charset="-78"/>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289560">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32523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تاثيرات ارزش</a:t>
                      </a:r>
                      <a:r>
                        <a:rPr lang="fa-IR" sz="1400" dirty="0" smtClean="0">
                          <a:cs typeface="B Zar" pitchFamily="2" charset="-78"/>
                        </a:rPr>
                        <a:t>‌</a:t>
                      </a:r>
                      <a:r>
                        <a:rPr lang="ar-SA" sz="1400" dirty="0" smtClean="0">
                          <a:cs typeface="B Zar" pitchFamily="2" charset="-78"/>
                        </a:rPr>
                        <a:t>ها و تفكرات ديني و مذهبي در اتخاذ روش</a:t>
                      </a:r>
                      <a:r>
                        <a:rPr lang="fa-IR" sz="1400" dirty="0" smtClean="0">
                          <a:cs typeface="B Zar" pitchFamily="2" charset="-78"/>
                        </a:rPr>
                        <a:t>‌</a:t>
                      </a:r>
                      <a:r>
                        <a:rPr lang="ar-SA" sz="1400" dirty="0" smtClean="0">
                          <a:cs typeface="B Zar" pitchFamily="2" charset="-78"/>
                        </a:rPr>
                        <a:t>هاي جنگي.</a:t>
                      </a:r>
                      <a:r>
                        <a:rPr lang="fa-IR" sz="1400" dirty="0" smtClean="0">
                          <a:cs typeface="B Zar" pitchFamily="2" charset="-78"/>
                        </a:rPr>
                        <a:t>(حمله به مناطق مسکونی، حمله به نفتکش</a:t>
                      </a:r>
                      <a:r>
                        <a:rPr lang="fa-IR" sz="1400" baseline="0" dirty="0" smtClean="0">
                          <a:cs typeface="B Zar" pitchFamily="2" charset="-78"/>
                        </a:rPr>
                        <a:t>‌ها ، استفاده از سلاح‌های نامتعارف، رفتار با اسرا، حمله به هواپیماهای مسافری و ...)</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523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بررسی </a:t>
                      </a:r>
                      <a:r>
                        <a:rPr lang="fa-IR" sz="1400" dirty="0" smtClean="0">
                          <a:cs typeface="B Zar" pitchFamily="2" charset="-78"/>
                        </a:rPr>
                        <a:t>نقش </a:t>
                      </a:r>
                      <a:r>
                        <a:rPr lang="ar-SA" sz="1400" dirty="0" smtClean="0">
                          <a:cs typeface="B Zar" pitchFamily="2" charset="-78"/>
                        </a:rPr>
                        <a:t>و </a:t>
                      </a:r>
                      <a:r>
                        <a:rPr lang="fa-IR" sz="1400" dirty="0" smtClean="0">
                          <a:cs typeface="B Zar" pitchFamily="2" charset="-78"/>
                        </a:rPr>
                        <a:t>عملکرد فرهنگ </a:t>
                      </a:r>
                      <a:r>
                        <a:rPr lang="ar-SA" sz="1400" dirty="0" smtClean="0">
                          <a:cs typeface="B Zar" pitchFamily="2" charset="-78"/>
                        </a:rPr>
                        <a:t>جهاد، </a:t>
                      </a:r>
                      <a:r>
                        <a:rPr lang="fa-IR" sz="1400" dirty="0" smtClean="0">
                          <a:cs typeface="B Zar" pitchFamily="2" charset="-78"/>
                        </a:rPr>
                        <a:t>ایثار و </a:t>
                      </a:r>
                      <a:r>
                        <a:rPr lang="ar-SA" sz="1400" dirty="0" smtClean="0">
                          <a:cs typeface="B Zar" pitchFamily="2" charset="-78"/>
                        </a:rPr>
                        <a:t>شهادت در جنگ تحمیلی</a:t>
                      </a:r>
                      <a:r>
                        <a:rPr lang="fa-IR" sz="1400" dirty="0" smtClean="0">
                          <a:cs typeface="B Zar" pitchFamily="2" charset="-78"/>
                        </a:rPr>
                        <a:t> عراق علیه</a:t>
                      </a:r>
                      <a:r>
                        <a:rPr lang="fa-IR" sz="1400" baseline="0" dirty="0" smtClean="0">
                          <a:cs typeface="B Zar" pitchFamily="2" charset="-78"/>
                        </a:rPr>
                        <a:t> ایران</a:t>
                      </a:r>
                      <a:r>
                        <a:rPr lang="ar-SA" sz="1400" dirty="0" smtClean="0">
                          <a:cs typeface="B Zar" pitchFamily="2" charset="-78"/>
                        </a:rPr>
                        <a:t>.</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2</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9609">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a:t>
                      </a:r>
                      <a:r>
                        <a:rPr lang="fa-IR" sz="1400" dirty="0" smtClean="0">
                          <a:cs typeface="B Zar" pitchFamily="2" charset="-78"/>
                        </a:rPr>
                        <a:t>نقش </a:t>
                      </a:r>
                      <a:r>
                        <a:rPr lang="ar-SA" sz="1400" dirty="0" smtClean="0">
                          <a:cs typeface="B Zar" pitchFamily="2" charset="-78"/>
                        </a:rPr>
                        <a:t>تبليغات </a:t>
                      </a:r>
                      <a:r>
                        <a:rPr lang="fa-IR" sz="1400" dirty="0" smtClean="0">
                          <a:cs typeface="B Zar" pitchFamily="2" charset="-78"/>
                        </a:rPr>
                        <a:t>در</a:t>
                      </a:r>
                      <a:r>
                        <a:rPr lang="ar-SA" sz="1400" dirty="0" smtClean="0">
                          <a:cs typeface="B Zar" pitchFamily="2" charset="-78"/>
                        </a:rPr>
                        <a:t>جنگ تحمیلی</a:t>
                      </a:r>
                      <a:r>
                        <a:rPr lang="fa-IR" sz="1400" dirty="0" smtClean="0">
                          <a:cs typeface="B Zar" pitchFamily="2" charset="-78"/>
                        </a:rPr>
                        <a:t> عراق علیه</a:t>
                      </a:r>
                      <a:r>
                        <a:rPr lang="fa-IR" sz="1400" baseline="0" dirty="0" smtClean="0">
                          <a:cs typeface="B Zar" pitchFamily="2" charset="-78"/>
                        </a:rPr>
                        <a:t> ایران</a:t>
                      </a:r>
                      <a:r>
                        <a:rPr lang="ar-SA" sz="1400" dirty="0" smtClean="0">
                          <a:cs typeface="B Zar" pitchFamily="2" charset="-78"/>
                        </a:rPr>
                        <a:t>.</a:t>
                      </a:r>
                      <a:r>
                        <a:rPr lang="fa-IR" sz="1400" dirty="0" smtClean="0">
                          <a:cs typeface="B Zar" pitchFamily="2" charset="-78"/>
                        </a:rPr>
                        <a:t>(نقش تبلیغات در ایران و درعراق)</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3</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fa-IR"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رويكرد و استراتژي فرهنگي </a:t>
                      </a:r>
                      <a:r>
                        <a:rPr lang="fa-IR" sz="1400" dirty="0" smtClean="0">
                          <a:cs typeface="B Zar" pitchFamily="2" charset="-78"/>
                        </a:rPr>
                        <a:t>ج . ا ا در </a:t>
                      </a:r>
                      <a:r>
                        <a:rPr lang="ar-SA" sz="1400" dirty="0" smtClean="0">
                          <a:cs typeface="B Zar" pitchFamily="2" charset="-78"/>
                        </a:rPr>
                        <a:t>جنگ تحمیلی</a:t>
                      </a:r>
                      <a:r>
                        <a:rPr lang="fa-IR" sz="1400" dirty="0" smtClean="0">
                          <a:cs typeface="B Zar" pitchFamily="2" charset="-78"/>
                        </a:rPr>
                        <a:t> عراق علیه</a:t>
                      </a:r>
                      <a:r>
                        <a:rPr lang="fa-IR" sz="1400" baseline="0" dirty="0" smtClean="0">
                          <a:cs typeface="B Zar" pitchFamily="2" charset="-78"/>
                        </a:rPr>
                        <a:t> ایران </a:t>
                      </a:r>
                      <a:r>
                        <a:rPr lang="fa-IR" sz="1400" dirty="0" smtClean="0">
                          <a:cs typeface="B Zar" pitchFamily="2" charset="-78"/>
                        </a:rPr>
                        <a:t>و کاربرد آن در آینده</a:t>
                      </a:r>
                      <a:r>
                        <a:rPr lang="ar-SA" sz="1400" dirty="0" smtClean="0">
                          <a:cs typeface="B Zar" pitchFamily="2" charset="-78"/>
                        </a:rPr>
                        <a:t>.</a:t>
                      </a:r>
                      <a:r>
                        <a:rPr lang="fa-IR" sz="1400" dirty="0" smtClean="0">
                          <a:cs typeface="B Zar" pitchFamily="2" charset="-78"/>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4</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fa-IR"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رويكرد و استراتژي فرهنگي </a:t>
                      </a:r>
                      <a:r>
                        <a:rPr lang="fa-IR" sz="1400" dirty="0" smtClean="0">
                          <a:cs typeface="B Zar" pitchFamily="2" charset="-78"/>
                        </a:rPr>
                        <a:t>عراق در </a:t>
                      </a:r>
                      <a:r>
                        <a:rPr lang="ar-SA" sz="1400" dirty="0" smtClean="0">
                          <a:cs typeface="B Zar" pitchFamily="2" charset="-78"/>
                        </a:rPr>
                        <a:t>جنگ تحمیلی</a:t>
                      </a:r>
                      <a:r>
                        <a:rPr lang="fa-IR" sz="1400" dirty="0" smtClean="0">
                          <a:cs typeface="B Zar" pitchFamily="2" charset="-78"/>
                        </a:rPr>
                        <a:t> بر علیه</a:t>
                      </a:r>
                      <a:r>
                        <a:rPr lang="fa-IR" sz="1400" baseline="0" dirty="0" smtClean="0">
                          <a:cs typeface="B Zar" pitchFamily="2" charset="-78"/>
                        </a:rPr>
                        <a:t> ایران</a:t>
                      </a:r>
                      <a:r>
                        <a:rPr lang="ar-SA" sz="1400" dirty="0" smtClean="0">
                          <a:cs typeface="B Zar" pitchFamily="2" charset="-78"/>
                        </a:rPr>
                        <a:t>.</a:t>
                      </a:r>
                      <a:r>
                        <a:rPr lang="fa-IR" sz="1400" dirty="0" smtClean="0">
                          <a:cs typeface="B Zar" pitchFamily="2" charset="-78"/>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5</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تطبیق و تحلیل استراتژی فرهنگی عراق و ج.ا.ا در هشت سال دفاع مقدس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6</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3889">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a:t>
                      </a:r>
                      <a:r>
                        <a:rPr lang="fa-IR" sz="1400" dirty="0" smtClean="0">
                          <a:cs typeface="B Zar" pitchFamily="2" charset="-78"/>
                        </a:rPr>
                        <a:t>تأثیر </a:t>
                      </a:r>
                      <a:r>
                        <a:rPr lang="ar-SA" sz="1400" dirty="0" smtClean="0">
                          <a:cs typeface="B Zar" pitchFamily="2" charset="-78"/>
                        </a:rPr>
                        <a:t>تبليغات رسانه</a:t>
                      </a:r>
                      <a:r>
                        <a:rPr lang="fa-IR" sz="1400" dirty="0" smtClean="0">
                          <a:cs typeface="B Zar" pitchFamily="2" charset="-78"/>
                        </a:rPr>
                        <a:t>‌</a:t>
                      </a:r>
                      <a:r>
                        <a:rPr lang="ar-SA" sz="1400" dirty="0" smtClean="0">
                          <a:cs typeface="B Zar" pitchFamily="2" charset="-78"/>
                        </a:rPr>
                        <a:t>هاي خارجي </a:t>
                      </a:r>
                      <a:r>
                        <a:rPr lang="fa-IR" sz="1400" dirty="0" smtClean="0">
                          <a:cs typeface="B Zar" pitchFamily="2" charset="-78"/>
                        </a:rPr>
                        <a:t>در </a:t>
                      </a:r>
                      <a:r>
                        <a:rPr lang="ar-SA" sz="1400" dirty="0" smtClean="0">
                          <a:cs typeface="B Zar" pitchFamily="2" charset="-78"/>
                        </a:rPr>
                        <a:t>جنگ تحمیلی</a:t>
                      </a:r>
                      <a:r>
                        <a:rPr lang="fa-IR" sz="1400" dirty="0" smtClean="0">
                          <a:cs typeface="B Zar" pitchFamily="2" charset="-78"/>
                        </a:rPr>
                        <a:t> عراق علیه</a:t>
                      </a:r>
                      <a:r>
                        <a:rPr lang="fa-IR" sz="1400" baseline="0" dirty="0" smtClean="0">
                          <a:cs typeface="B Zar" pitchFamily="2" charset="-78"/>
                        </a:rPr>
                        <a:t> ایران.</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fa-IR" sz="1400" kern="1200" dirty="0" smtClean="0">
                          <a:solidFill>
                            <a:schemeClr val="dk1"/>
                          </a:solidFill>
                          <a:latin typeface="+mn-lt"/>
                          <a:ea typeface="+mn-ea"/>
                          <a:cs typeface="B Zar" pitchFamily="2" charset="-78"/>
                        </a:rPr>
                        <a:t>7</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0089">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a:t>
                      </a:r>
                      <a:r>
                        <a:rPr lang="fa-IR" sz="1400" dirty="0" smtClean="0">
                          <a:cs typeface="B Zar" pitchFamily="2" charset="-78"/>
                        </a:rPr>
                        <a:t>و نقش </a:t>
                      </a:r>
                      <a:r>
                        <a:rPr lang="ar-SA" sz="1400" dirty="0" smtClean="0">
                          <a:cs typeface="B Zar" pitchFamily="2" charset="-78"/>
                        </a:rPr>
                        <a:t>رسانه</a:t>
                      </a:r>
                      <a:r>
                        <a:rPr lang="fa-IR" sz="1400" dirty="0" smtClean="0">
                          <a:cs typeface="B Zar" pitchFamily="2" charset="-78"/>
                        </a:rPr>
                        <a:t>‌</a:t>
                      </a:r>
                      <a:r>
                        <a:rPr lang="ar-SA" sz="1400" dirty="0" smtClean="0">
                          <a:cs typeface="B Zar" pitchFamily="2" charset="-78"/>
                        </a:rPr>
                        <a:t>هاي </a:t>
                      </a:r>
                      <a:r>
                        <a:rPr lang="fa-IR" sz="1400" dirty="0" smtClean="0">
                          <a:cs typeface="B Zar" pitchFamily="2" charset="-78"/>
                        </a:rPr>
                        <a:t>داخلی در </a:t>
                      </a:r>
                      <a:r>
                        <a:rPr lang="ar-SA" sz="1400" dirty="0" smtClean="0">
                          <a:cs typeface="B Zar" pitchFamily="2" charset="-78"/>
                        </a:rPr>
                        <a:t>جنگ تحمیلی</a:t>
                      </a:r>
                      <a:r>
                        <a:rPr lang="fa-IR" sz="1400" dirty="0" smtClean="0">
                          <a:cs typeface="B Zar" pitchFamily="2" charset="-78"/>
                        </a:rPr>
                        <a:t> عراق علیه</a:t>
                      </a:r>
                      <a:r>
                        <a:rPr lang="fa-IR" sz="1400" baseline="0" dirty="0" smtClean="0">
                          <a:cs typeface="B Zar" pitchFamily="2" charset="-78"/>
                        </a:rPr>
                        <a:t> ایران</a:t>
                      </a:r>
                      <a:r>
                        <a:rPr lang="ar-SA" sz="1400" dirty="0" smtClean="0">
                          <a:cs typeface="B Zar" pitchFamily="2" charset="-78"/>
                        </a:rPr>
                        <a:t>.</a:t>
                      </a:r>
                      <a:r>
                        <a:rPr lang="fa-IR" sz="1400" dirty="0" smtClean="0">
                          <a:cs typeface="B Zar" pitchFamily="2" charset="-78"/>
                        </a:rPr>
                        <a:t> (در ایران و درعراق)</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fa-IR" sz="1400" kern="1200" dirty="0" smtClean="0">
                          <a:solidFill>
                            <a:schemeClr val="dk1"/>
                          </a:solidFill>
                          <a:latin typeface="+mn-lt"/>
                          <a:ea typeface="+mn-ea"/>
                          <a:cs typeface="B Zar" pitchFamily="2" charset="-78"/>
                        </a:rPr>
                        <a:t>8</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تأثير جنگ تحمیلی</a:t>
                      </a:r>
                      <a:r>
                        <a:rPr lang="fa-IR" sz="1400" dirty="0" smtClean="0">
                          <a:cs typeface="B Zar" pitchFamily="2" charset="-78"/>
                        </a:rPr>
                        <a:t> عراق علیه</a:t>
                      </a:r>
                      <a:r>
                        <a:rPr lang="fa-IR" sz="1400" baseline="0" dirty="0" smtClean="0">
                          <a:cs typeface="B Zar" pitchFamily="2" charset="-78"/>
                        </a:rPr>
                        <a:t> ایران </a:t>
                      </a:r>
                      <a:r>
                        <a:rPr lang="ar-SA" sz="1400" dirty="0" smtClean="0">
                          <a:cs typeface="B Zar" pitchFamily="2" charset="-78"/>
                        </a:rPr>
                        <a:t>بر روند تحول </a:t>
                      </a:r>
                      <a:r>
                        <a:rPr lang="fa-IR" sz="1400" dirty="0" smtClean="0">
                          <a:cs typeface="B Zar" pitchFamily="2" charset="-78"/>
                        </a:rPr>
                        <a:t>در </a:t>
                      </a:r>
                      <a:r>
                        <a:rPr lang="ar-SA" sz="1400" dirty="0" smtClean="0">
                          <a:cs typeface="B Zar" pitchFamily="2" charset="-78"/>
                        </a:rPr>
                        <a:t>ادبيات معاصر</a:t>
                      </a:r>
                      <a:r>
                        <a:rPr lang="fa-IR" sz="1400" dirty="0" smtClean="0">
                          <a:cs typeface="B Zar" pitchFamily="2" charset="-78"/>
                        </a:rPr>
                        <a:t> ایران </a:t>
                      </a:r>
                      <a:r>
                        <a:rPr lang="ar-SA" sz="1400" dirty="0" smtClean="0">
                          <a:cs typeface="B Zar" pitchFamily="2" charset="-78"/>
                        </a:rPr>
                        <a:t>(شعر، داستان</a:t>
                      </a:r>
                      <a:r>
                        <a:rPr lang="fa-IR" sz="1400" baseline="0" dirty="0" smtClean="0">
                          <a:cs typeface="B Zar" pitchFamily="2" charset="-78"/>
                        </a:rPr>
                        <a:t> و </a:t>
                      </a:r>
                      <a:r>
                        <a:rPr lang="ar-SA" sz="1400" dirty="0" smtClean="0">
                          <a:cs typeface="B Zar" pitchFamily="2" charset="-78"/>
                        </a:rPr>
                        <a:t> </a:t>
                      </a:r>
                      <a:r>
                        <a:rPr lang="en-US" sz="1400" dirty="0" smtClean="0">
                          <a:cs typeface="B Zar" pitchFamily="2" charset="-78"/>
                        </a:rPr>
                        <a:t> ...</a:t>
                      </a:r>
                      <a:r>
                        <a:rPr lang="ar-SA" sz="1400" dirty="0" smtClean="0">
                          <a:cs typeface="B Zar" pitchFamily="2" charset="-78"/>
                        </a:rPr>
                        <a:t>).</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9</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007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روند رشد و گسترش سينماي دفاع مقدس در طول جنگ تحمیلی.</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10</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762000" y="914400"/>
          <a:ext cx="7807916" cy="4721117"/>
        </p:xfrm>
        <a:graphic>
          <a:graphicData uri="http://schemas.openxmlformats.org/drawingml/2006/table">
            <a:tbl>
              <a:tblPr firstRow="1" bandRow="1">
                <a:tableStyleId>{5C22544A-7EE6-4342-B048-85BDC9FD1C3A}</a:tableStyleId>
              </a:tblPr>
              <a:tblGrid>
                <a:gridCol w="533399"/>
                <a:gridCol w="1026117"/>
                <a:gridCol w="5867399"/>
                <a:gridCol w="381001"/>
              </a:tblGrid>
              <a:tr h="378413">
                <a:tc gridSpan="4">
                  <a:txBody>
                    <a:bodyPr/>
                    <a:lstStyle/>
                    <a:p>
                      <a:pPr algn="ctr"/>
                      <a:r>
                        <a:rPr lang="ar-SA" sz="2000" b="1" dirty="0" smtClean="0">
                          <a:ln>
                            <a:solidFill>
                              <a:schemeClr val="tx1"/>
                            </a:solidFill>
                          </a:ln>
                          <a:solidFill>
                            <a:srgbClr val="C00000"/>
                          </a:solidFill>
                        </a:rPr>
                        <a:t>ابعاد فرهنگي جنگ ايران و عراق</a:t>
                      </a:r>
                      <a:r>
                        <a:rPr lang="fa-IR" sz="2000" b="1" dirty="0" smtClean="0">
                          <a:ln>
                            <a:solidFill>
                              <a:schemeClr val="tx1"/>
                            </a:solidFill>
                          </a:ln>
                          <a:solidFill>
                            <a:srgbClr val="C00000"/>
                          </a:solidFill>
                        </a:rPr>
                        <a:t>(232 عنوان)</a:t>
                      </a:r>
                      <a:r>
                        <a:rPr lang="ar-SA" sz="2000" b="1" dirty="0" smtClean="0">
                          <a:ln>
                            <a:solidFill>
                              <a:schemeClr val="tx1"/>
                            </a:solidFill>
                          </a:ln>
                          <a:solidFill>
                            <a:srgbClr val="C00000"/>
                          </a:solidFill>
                        </a:rPr>
                        <a:t> </a:t>
                      </a:r>
                      <a:endParaRPr lang="en-US" sz="2000" dirty="0">
                        <a:ln>
                          <a:solidFill>
                            <a:schemeClr val="tx1"/>
                          </a:solidFill>
                        </a:ln>
                        <a:solidFill>
                          <a:srgbClr val="C00000"/>
                        </a:solidFill>
                        <a:cs typeface="B Zar" pitchFamily="2" charset="-78"/>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494848">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30846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مقایسه تطبیقی </a:t>
                      </a:r>
                      <a:r>
                        <a:rPr lang="ar-SA" sz="1400" dirty="0" smtClean="0">
                          <a:cs typeface="B Zar" pitchFamily="2" charset="-78"/>
                        </a:rPr>
                        <a:t>وضعيت فرهنگي كشور عراق در قبل</a:t>
                      </a:r>
                      <a:r>
                        <a:rPr lang="fa-IR" sz="1400" dirty="0" smtClean="0">
                          <a:cs typeface="B Zar" pitchFamily="2" charset="-78"/>
                        </a:rPr>
                        <a:t>، حین</a:t>
                      </a:r>
                      <a:r>
                        <a:rPr lang="ar-SA" sz="1400" dirty="0" smtClean="0">
                          <a:cs typeface="B Zar" pitchFamily="2" charset="-78"/>
                        </a:rPr>
                        <a:t> و بعد از جنگ با ايران</a:t>
                      </a:r>
                      <a:r>
                        <a:rPr lang="fa-IR" sz="1400" dirty="0" smtClean="0">
                          <a:cs typeface="B Zar" pitchFamily="2" charset="-78"/>
                        </a:rPr>
                        <a:t> .</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11</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846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ميزان تحول فكري و فرهنگي</a:t>
                      </a:r>
                      <a:r>
                        <a:rPr lang="fa-IR" sz="1400" dirty="0" smtClean="0">
                          <a:cs typeface="B Zar" pitchFamily="2" charset="-78"/>
                        </a:rPr>
                        <a:t> </a:t>
                      </a:r>
                      <a:r>
                        <a:rPr lang="ar-SA" sz="1400" dirty="0" smtClean="0">
                          <a:cs typeface="B Zar" pitchFamily="2" charset="-78"/>
                        </a:rPr>
                        <a:t>جامعه ايران  </a:t>
                      </a:r>
                      <a:r>
                        <a:rPr lang="fa-IR" sz="1400" dirty="0" smtClean="0">
                          <a:cs typeface="B Zar" pitchFamily="2" charset="-78"/>
                        </a:rPr>
                        <a:t>در پی وقوع </a:t>
                      </a:r>
                      <a:r>
                        <a:rPr lang="ar-SA" sz="1400" dirty="0" smtClean="0">
                          <a:cs typeface="B Zar" pitchFamily="2" charset="-78"/>
                        </a:rPr>
                        <a:t>انقلاب اسلامي</a:t>
                      </a:r>
                      <a:r>
                        <a:rPr lang="fa-IR" sz="1400" dirty="0" smtClean="0">
                          <a:cs typeface="B Zar" pitchFamily="2" charset="-78"/>
                        </a:rPr>
                        <a:t> و</a:t>
                      </a:r>
                      <a:r>
                        <a:rPr lang="ar-SA" sz="1400" dirty="0" smtClean="0">
                          <a:cs typeface="B Zar" pitchFamily="2" charset="-78"/>
                        </a:rPr>
                        <a:t> قبل از جنگ تحمیلی.</a:t>
                      </a:r>
                      <a:endParaRPr lang="fa-IR"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12</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108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ميزان تحول فكري و فرهنگي</a:t>
                      </a:r>
                      <a:r>
                        <a:rPr lang="fa-IR" sz="1400" dirty="0" smtClean="0">
                          <a:cs typeface="B Zar" pitchFamily="2" charset="-78"/>
                        </a:rPr>
                        <a:t> </a:t>
                      </a:r>
                      <a:r>
                        <a:rPr lang="ar-SA" sz="1400" dirty="0" smtClean="0">
                          <a:cs typeface="B Zar" pitchFamily="2" charset="-78"/>
                        </a:rPr>
                        <a:t>جامعه ايران  </a:t>
                      </a:r>
                      <a:r>
                        <a:rPr lang="fa-IR" sz="1400" dirty="0" smtClean="0">
                          <a:cs typeface="B Zar" pitchFamily="2" charset="-78"/>
                        </a:rPr>
                        <a:t>در دوران</a:t>
                      </a:r>
                      <a:r>
                        <a:rPr lang="fa-IR" sz="1400" baseline="0" dirty="0" smtClean="0">
                          <a:cs typeface="B Zar" pitchFamily="2" charset="-78"/>
                        </a:rPr>
                        <a:t> </a:t>
                      </a:r>
                      <a:r>
                        <a:rPr lang="ar-SA" sz="1400" dirty="0" smtClean="0">
                          <a:cs typeface="B Zar" pitchFamily="2" charset="-78"/>
                        </a:rPr>
                        <a:t>جنگ تحمیلی.</a:t>
                      </a:r>
                      <a:endParaRPr lang="fa-IR"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13</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579">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مقايسه تطبيقي الگوهاي رفتاري فرهنگي مردم ايران، قبل</a:t>
                      </a:r>
                      <a:r>
                        <a:rPr lang="fa-IR" sz="1400" dirty="0" smtClean="0">
                          <a:cs typeface="B Zar" pitchFamily="2" charset="-78"/>
                        </a:rPr>
                        <a:t>، حین</a:t>
                      </a:r>
                      <a:r>
                        <a:rPr lang="ar-SA" sz="1400" dirty="0" smtClean="0">
                          <a:cs typeface="B Zar" pitchFamily="2" charset="-78"/>
                        </a:rPr>
                        <a:t> و بعد از</a:t>
                      </a:r>
                      <a:r>
                        <a:rPr lang="fa-IR" sz="1400" dirty="0" smtClean="0">
                          <a:cs typeface="B Zar" pitchFamily="2" charset="-78"/>
                        </a:rPr>
                        <a:t>پایان</a:t>
                      </a:r>
                      <a:r>
                        <a:rPr lang="ar-SA" sz="1400" dirty="0" smtClean="0">
                          <a:cs typeface="B Zar" pitchFamily="2" charset="-78"/>
                        </a:rPr>
                        <a:t> جنگ </a:t>
                      </a:r>
                      <a:r>
                        <a:rPr lang="fa-IR" sz="1400" dirty="0" smtClean="0">
                          <a:cs typeface="B Zar" pitchFamily="2" charset="-78"/>
                        </a:rPr>
                        <a:t>تحمیلی</a:t>
                      </a:r>
                      <a:r>
                        <a:rPr lang="ar-SA" sz="1400" dirty="0" smtClean="0">
                          <a:cs typeface="B Zar" pitchFamily="2" charset="-78"/>
                        </a:rPr>
                        <a:t>.</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14</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11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تحليل ساختارهاي تصميم گيري فرهنگي جامعه ايران قبل</a:t>
                      </a:r>
                      <a:r>
                        <a:rPr lang="fa-IR" sz="1400" dirty="0" smtClean="0">
                          <a:cs typeface="B Zar" pitchFamily="2" charset="-78"/>
                        </a:rPr>
                        <a:t> و حین</a:t>
                      </a:r>
                      <a:r>
                        <a:rPr lang="ar-SA" sz="1400" dirty="0" smtClean="0">
                          <a:cs typeface="B Zar" pitchFamily="2" charset="-78"/>
                        </a:rPr>
                        <a:t> جنگ </a:t>
                      </a:r>
                      <a:r>
                        <a:rPr lang="fa-IR" sz="1400" dirty="0" smtClean="0">
                          <a:cs typeface="B Zar" pitchFamily="2" charset="-78"/>
                        </a:rPr>
                        <a:t>تحمیلی</a:t>
                      </a:r>
                      <a:r>
                        <a:rPr lang="ar-SA" sz="1400" dirty="0" smtClean="0">
                          <a:cs typeface="B Zar" pitchFamily="2" charset="-78"/>
                        </a:rPr>
                        <a:t>.</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15</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108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سياست</a:t>
                      </a:r>
                      <a:r>
                        <a:rPr lang="fa-IR" sz="1400" dirty="0" smtClean="0">
                          <a:cs typeface="B Zar" pitchFamily="2" charset="-78"/>
                        </a:rPr>
                        <a:t>‌</a:t>
                      </a:r>
                      <a:r>
                        <a:rPr lang="ar-SA" sz="1400" dirty="0" smtClean="0">
                          <a:cs typeface="B Zar" pitchFamily="2" charset="-78"/>
                        </a:rPr>
                        <a:t>هاي فرهنگي ايران قبل </a:t>
                      </a:r>
                      <a:r>
                        <a:rPr lang="fa-IR" sz="1400" dirty="0" smtClean="0">
                          <a:cs typeface="B Zar" pitchFamily="2" charset="-78"/>
                        </a:rPr>
                        <a:t>و حین </a:t>
                      </a:r>
                      <a:r>
                        <a:rPr lang="ar-SA" sz="1400" dirty="0" smtClean="0">
                          <a:cs typeface="B Zar" pitchFamily="2" charset="-78"/>
                        </a:rPr>
                        <a:t>جنگ تحميلي.</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solidFill>
                            <a:schemeClr val="dk1"/>
                          </a:solidFill>
                          <a:latin typeface="+mn-lt"/>
                          <a:ea typeface="+mn-ea"/>
                          <a:cs typeface="B Zar" pitchFamily="2" charset="-78"/>
                        </a:rPr>
                        <a:t>16</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145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مقایسه تطبیقی نمادهای</a:t>
                      </a:r>
                      <a:r>
                        <a:rPr lang="fa-IR" sz="1400" baseline="0" dirty="0" smtClean="0">
                          <a:cs typeface="B Zar" pitchFamily="2" charset="-78"/>
                        </a:rPr>
                        <a:t> فرهنگی ایران در قبل از انقلاب و بعداز جنگ تحمیلی.</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solidFill>
                            <a:schemeClr val="dk1"/>
                          </a:solidFill>
                          <a:latin typeface="+mn-lt"/>
                          <a:ea typeface="+mn-ea"/>
                          <a:cs typeface="B Zar" pitchFamily="2" charset="-78"/>
                        </a:rPr>
                        <a:t>17</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145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تحليل شاخص</a:t>
                      </a:r>
                      <a:r>
                        <a:rPr lang="fa-IR" sz="1400" dirty="0" smtClean="0">
                          <a:cs typeface="B Zar" pitchFamily="2" charset="-78"/>
                        </a:rPr>
                        <a:t>‌</a:t>
                      </a:r>
                      <a:r>
                        <a:rPr lang="ar-SA" sz="1400" dirty="0" smtClean="0">
                          <a:cs typeface="B Zar" pitchFamily="2" charset="-78"/>
                        </a:rPr>
                        <a:t>هاي فرهنگي و فكري جامعه ايران قبل </a:t>
                      </a:r>
                      <a:r>
                        <a:rPr lang="fa-IR" sz="1400" dirty="0" smtClean="0">
                          <a:cs typeface="B Zar" pitchFamily="2" charset="-78"/>
                        </a:rPr>
                        <a:t>و حین</a:t>
                      </a:r>
                      <a:r>
                        <a:rPr lang="ar-SA" sz="1400" dirty="0" smtClean="0">
                          <a:cs typeface="B Zar" pitchFamily="2" charset="-78"/>
                        </a:rPr>
                        <a:t> جنگ</a:t>
                      </a:r>
                      <a:r>
                        <a:rPr lang="fa-IR" sz="1400" dirty="0" smtClean="0">
                          <a:cs typeface="B Zar" pitchFamily="2" charset="-78"/>
                        </a:rPr>
                        <a:t> تحمیلی</a:t>
                      </a:r>
                      <a:r>
                        <a:rPr lang="ar-SA" sz="1400" dirty="0" smtClean="0">
                          <a:cs typeface="B Zar" pitchFamily="2" charset="-78"/>
                        </a:rPr>
                        <a:t>.</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solidFill>
                            <a:schemeClr val="dk1"/>
                          </a:solidFill>
                          <a:latin typeface="+mn-lt"/>
                          <a:ea typeface="+mn-ea"/>
                          <a:cs typeface="B Zar" pitchFamily="2" charset="-78"/>
                        </a:rPr>
                        <a:t>18</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145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تعاريف انسان و حقوق او در جامعه ايران بعد از جنگ تحميلي و تفاوت</a:t>
                      </a:r>
                      <a:r>
                        <a:rPr lang="fa-IR" sz="1400" dirty="0" smtClean="0">
                          <a:cs typeface="B Zar" pitchFamily="2" charset="-78"/>
                        </a:rPr>
                        <a:t>‌</a:t>
                      </a:r>
                      <a:r>
                        <a:rPr lang="ar-SA" sz="1400" dirty="0" smtClean="0">
                          <a:cs typeface="B Zar" pitchFamily="2" charset="-78"/>
                        </a:rPr>
                        <a:t>هاي آن با تعاريف گذشته.</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solidFill>
                            <a:schemeClr val="dk1"/>
                          </a:solidFill>
                          <a:latin typeface="+mn-lt"/>
                          <a:ea typeface="+mn-ea"/>
                          <a:cs typeface="B Zar" pitchFamily="2" charset="-78"/>
                        </a:rPr>
                        <a:t>19</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145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رهيافت</a:t>
                      </a:r>
                      <a:r>
                        <a:rPr lang="fa-IR" sz="1400" dirty="0" smtClean="0">
                          <a:cs typeface="B Zar" pitchFamily="2" charset="-78"/>
                        </a:rPr>
                        <a:t>‌</a:t>
                      </a:r>
                      <a:r>
                        <a:rPr lang="ar-SA" sz="1400" dirty="0" smtClean="0">
                          <a:cs typeface="B Zar" pitchFamily="2" charset="-78"/>
                        </a:rPr>
                        <a:t>هاي جامعه ايران قبل از آغاز جنگ تحمیلی در حوزه انديشه فرهنگي.</a:t>
                      </a:r>
                      <a:r>
                        <a:rPr lang="fa-IR" sz="1400" dirty="0" smtClean="0">
                          <a:cs typeface="B Zar" pitchFamily="2" charset="-78"/>
                        </a:rPr>
                        <a:t> </a:t>
                      </a:r>
                      <a:endParaRPr lang="en-US" sz="1400" dirty="0">
                        <a:solidFill>
                          <a:srgbClr val="00B050"/>
                        </a:solidFill>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20</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762000" y="838200"/>
          <a:ext cx="7807916" cy="5203884"/>
        </p:xfrm>
        <a:graphic>
          <a:graphicData uri="http://schemas.openxmlformats.org/drawingml/2006/table">
            <a:tbl>
              <a:tblPr firstRow="1" bandRow="1">
                <a:tableStyleId>{5C22544A-7EE6-4342-B048-85BDC9FD1C3A}</a:tableStyleId>
              </a:tblPr>
              <a:tblGrid>
                <a:gridCol w="533399"/>
                <a:gridCol w="1026117"/>
                <a:gridCol w="5867399"/>
                <a:gridCol w="381001"/>
              </a:tblGrid>
              <a:tr h="304797">
                <a:tc gridSpan="4">
                  <a:txBody>
                    <a:bodyPr/>
                    <a:lstStyle/>
                    <a:p>
                      <a:pPr algn="ctr"/>
                      <a:r>
                        <a:rPr lang="ar-SA" sz="2000" b="1" dirty="0" smtClean="0">
                          <a:ln>
                            <a:solidFill>
                              <a:schemeClr val="tx1"/>
                            </a:solidFill>
                          </a:ln>
                          <a:solidFill>
                            <a:srgbClr val="C00000"/>
                          </a:solidFill>
                        </a:rPr>
                        <a:t>ابعاد فرهنگي جنگ ايران و عراق</a:t>
                      </a:r>
                      <a:r>
                        <a:rPr lang="fa-IR" sz="2000" b="1" dirty="0" smtClean="0">
                          <a:ln>
                            <a:solidFill>
                              <a:schemeClr val="tx1"/>
                            </a:solidFill>
                          </a:ln>
                          <a:solidFill>
                            <a:srgbClr val="C00000"/>
                          </a:solidFill>
                        </a:rPr>
                        <a:t>(232 عنوان)</a:t>
                      </a:r>
                      <a:r>
                        <a:rPr lang="ar-SA" sz="2000" b="1" dirty="0" smtClean="0">
                          <a:ln>
                            <a:solidFill>
                              <a:schemeClr val="tx1"/>
                            </a:solidFill>
                          </a:ln>
                          <a:solidFill>
                            <a:srgbClr val="C00000"/>
                          </a:solidFill>
                        </a:rPr>
                        <a:t> </a:t>
                      </a:r>
                      <a:endParaRPr lang="en-US" sz="2000" dirty="0">
                        <a:ln>
                          <a:solidFill>
                            <a:schemeClr val="tx1"/>
                          </a:solidFill>
                        </a:ln>
                        <a:solidFill>
                          <a:srgbClr val="C00000"/>
                        </a:solidFill>
                        <a:cs typeface="B Zar" pitchFamily="2" charset="-78"/>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289557">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رهيافت جمهوري اسلامي ايران براي انسجام اسلامي و وحدت ملي با توجه به تنوع قومي جامعه ايران پس از پايان جنگ تحمیلی.</a:t>
                      </a:r>
                      <a:endParaRPr lang="fa-IR"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21</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رهيافت جمهوري اسلامي ايران براي انسجام اسلامي و وحدت ملي با توجه به تنوع فرهنگي جامعه ايران پس از پايان جنگ تحمیلی.</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22</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ميزان تقابل فرهنگي ميان ايران و كشورهاي منطقه </a:t>
                      </a:r>
                      <a:r>
                        <a:rPr lang="fa-IR" sz="1400" dirty="0" smtClean="0">
                          <a:cs typeface="B Zar" pitchFamily="2" charset="-78"/>
                        </a:rPr>
                        <a:t>(عربستان ، عمان ، قطر ، ترکیه و ... ) </a:t>
                      </a:r>
                      <a:r>
                        <a:rPr lang="ar-SA" sz="1400" dirty="0" smtClean="0">
                          <a:cs typeface="B Zar" pitchFamily="2" charset="-78"/>
                        </a:rPr>
                        <a:t>قبل </a:t>
                      </a:r>
                      <a:r>
                        <a:rPr lang="fa-IR" sz="1400" dirty="0" smtClean="0">
                          <a:cs typeface="B Zar" pitchFamily="2" charset="-78"/>
                        </a:rPr>
                        <a:t>، حین و بعد</a:t>
                      </a:r>
                      <a:r>
                        <a:rPr lang="ar-SA" sz="1400" dirty="0" smtClean="0">
                          <a:cs typeface="B Zar" pitchFamily="2" charset="-78"/>
                        </a:rPr>
                        <a:t>از جنگ </a:t>
                      </a:r>
                      <a:r>
                        <a:rPr lang="fa-IR" sz="1400" dirty="0" smtClean="0">
                          <a:cs typeface="B Zar" pitchFamily="2" charset="-78"/>
                        </a:rPr>
                        <a:t>تحمیلی</a:t>
                      </a:r>
                      <a:r>
                        <a:rPr lang="ar-SA" sz="1400" dirty="0" smtClean="0">
                          <a:cs typeface="B Zar" pitchFamily="2" charset="-78"/>
                        </a:rPr>
                        <a:t>.</a:t>
                      </a:r>
                      <a:r>
                        <a:rPr lang="fa-IR" sz="1400" dirty="0" smtClean="0">
                          <a:solidFill>
                            <a:srgbClr val="00B050"/>
                          </a:solidFill>
                          <a:cs typeface="B Zar" pitchFamily="2" charset="-78"/>
                        </a:rPr>
                        <a:t>(هرکدام از کشورها یک موضوع تحقیق می باشند)</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23</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ميزان تفاهم، تزاحم، تقابل و تضاد فرهنگي مردم ايران و عراق قبل از شروع جنگ</a:t>
                      </a:r>
                      <a:r>
                        <a:rPr lang="fa-IR" sz="1400" dirty="0" smtClean="0">
                          <a:cs typeface="B Zar" pitchFamily="2" charset="-78"/>
                        </a:rPr>
                        <a:t> تحمیلی عراق علیه ایران</a:t>
                      </a:r>
                      <a:r>
                        <a:rPr lang="ar-SA" sz="1400" dirty="0" smtClean="0">
                          <a:cs typeface="B Zar" pitchFamily="2" charset="-78"/>
                        </a:rPr>
                        <a:t>.</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24</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ميزان تقابل فرهنگي ميان ايران و قدرت</a:t>
                      </a:r>
                      <a:r>
                        <a:rPr lang="fa-IR" sz="1400" dirty="0" smtClean="0">
                          <a:cs typeface="B Zar" pitchFamily="2" charset="-78"/>
                        </a:rPr>
                        <a:t>‌</a:t>
                      </a:r>
                      <a:r>
                        <a:rPr lang="ar-SA" sz="1400" dirty="0" smtClean="0">
                          <a:cs typeface="B Zar" pitchFamily="2" charset="-78"/>
                        </a:rPr>
                        <a:t>هاي بزرگ </a:t>
                      </a:r>
                      <a:r>
                        <a:rPr lang="fa-IR" sz="1400" dirty="0" smtClean="0">
                          <a:cs typeface="B Zar" pitchFamily="2" charset="-78"/>
                        </a:rPr>
                        <a:t>(شوروی و آمریکا) </a:t>
                      </a:r>
                      <a:r>
                        <a:rPr lang="ar-SA" sz="1400" dirty="0" smtClean="0">
                          <a:cs typeface="B Zar" pitchFamily="2" charset="-78"/>
                        </a:rPr>
                        <a:t>قبل </a:t>
                      </a:r>
                      <a:r>
                        <a:rPr lang="fa-IR" sz="1400" dirty="0" smtClean="0">
                          <a:cs typeface="B Zar" pitchFamily="2" charset="-78"/>
                        </a:rPr>
                        <a:t>از</a:t>
                      </a:r>
                      <a:r>
                        <a:rPr lang="ar-SA" sz="1400" dirty="0" smtClean="0">
                          <a:cs typeface="B Zar" pitchFamily="2" charset="-78"/>
                        </a:rPr>
                        <a:t>آغاز جنگ</a:t>
                      </a:r>
                      <a:r>
                        <a:rPr lang="fa-IR" sz="1400" dirty="0" smtClean="0">
                          <a:cs typeface="B Zar" pitchFamily="2" charset="-78"/>
                        </a:rPr>
                        <a:t> تحمیلی</a:t>
                      </a:r>
                      <a:r>
                        <a:rPr lang="ar-SA" sz="1400" dirty="0" smtClean="0">
                          <a:cs typeface="B Zar" pitchFamily="2" charset="-78"/>
                        </a:rPr>
                        <a:t> و بعد از پايان جنگ</a:t>
                      </a:r>
                      <a:r>
                        <a:rPr lang="fa-IR" sz="1400" dirty="0" smtClean="0">
                          <a:cs typeface="B Zar" pitchFamily="2" charset="-78"/>
                        </a:rPr>
                        <a:t> تحمیلی</a:t>
                      </a:r>
                      <a:r>
                        <a:rPr lang="ar-SA" sz="1400" dirty="0" smtClean="0">
                          <a:cs typeface="B Zar" pitchFamily="2" charset="-78"/>
                        </a:rPr>
                        <a:t> .</a:t>
                      </a:r>
                      <a:r>
                        <a:rPr lang="fa-IR" sz="1400" dirty="0" smtClean="0">
                          <a:solidFill>
                            <a:srgbClr val="00B050"/>
                          </a:solidFill>
                          <a:cs typeface="B Zar" pitchFamily="2" charset="-78"/>
                        </a:rPr>
                        <a:t> (هرکدام از کشورها یک موضوع تحقیق می باشند)</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25</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568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تحليل چالش</a:t>
                      </a:r>
                      <a:r>
                        <a:rPr lang="fa-IR" sz="1400" dirty="0" smtClean="0">
                          <a:cs typeface="B Zar" pitchFamily="2" charset="-78"/>
                        </a:rPr>
                        <a:t>‌</a:t>
                      </a:r>
                      <a:r>
                        <a:rPr lang="ar-SA" sz="1400" dirty="0" smtClean="0">
                          <a:cs typeface="B Zar" pitchFamily="2" charset="-78"/>
                        </a:rPr>
                        <a:t>هاي فرهنگي ايران قبل</a:t>
                      </a:r>
                      <a:r>
                        <a:rPr lang="fa-IR" sz="1400" dirty="0" smtClean="0">
                          <a:cs typeface="B Zar" pitchFamily="2" charset="-78"/>
                        </a:rPr>
                        <a:t>، حین و بعد</a:t>
                      </a:r>
                      <a:r>
                        <a:rPr lang="ar-SA" sz="1400" dirty="0" smtClean="0">
                          <a:cs typeface="B Zar" pitchFamily="2" charset="-78"/>
                        </a:rPr>
                        <a:t>از </a:t>
                      </a:r>
                      <a:r>
                        <a:rPr lang="fa-IR" sz="1400" dirty="0" smtClean="0">
                          <a:cs typeface="B Zar" pitchFamily="2" charset="-78"/>
                        </a:rPr>
                        <a:t>پایان </a:t>
                      </a:r>
                      <a:r>
                        <a:rPr lang="ar-SA" sz="1400" dirty="0" smtClean="0">
                          <a:cs typeface="B Zar" pitchFamily="2" charset="-78"/>
                        </a:rPr>
                        <a:t>جنگ</a:t>
                      </a:r>
                      <a:r>
                        <a:rPr lang="fa-IR" sz="1400" dirty="0" smtClean="0">
                          <a:cs typeface="B Zar" pitchFamily="2" charset="-78"/>
                        </a:rPr>
                        <a:t> تحمیلی</a:t>
                      </a:r>
                      <a:r>
                        <a:rPr lang="ar-SA" sz="1400" dirty="0" smtClean="0">
                          <a:cs typeface="B Zar" pitchFamily="2" charset="-78"/>
                        </a:rPr>
                        <a:t>.</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26</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568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مقايسه تطبيقي هنر و ادبيات ايران قبل</a:t>
                      </a:r>
                      <a:r>
                        <a:rPr lang="fa-IR" sz="1400" dirty="0" smtClean="0">
                          <a:cs typeface="B Zar" pitchFamily="2" charset="-78"/>
                        </a:rPr>
                        <a:t> ، حین و بعد</a:t>
                      </a:r>
                      <a:r>
                        <a:rPr lang="ar-SA" sz="1400" dirty="0" smtClean="0">
                          <a:cs typeface="B Zar" pitchFamily="2" charset="-78"/>
                        </a:rPr>
                        <a:t> از </a:t>
                      </a:r>
                      <a:r>
                        <a:rPr lang="fa-IR" sz="1400" dirty="0" smtClean="0">
                          <a:cs typeface="B Zar" pitchFamily="2" charset="-78"/>
                        </a:rPr>
                        <a:t>پایان </a:t>
                      </a:r>
                      <a:r>
                        <a:rPr lang="ar-SA" sz="1400" dirty="0" smtClean="0">
                          <a:cs typeface="B Zar" pitchFamily="2" charset="-78"/>
                        </a:rPr>
                        <a:t>جنگ </a:t>
                      </a:r>
                      <a:r>
                        <a:rPr lang="fa-IR" sz="1400" dirty="0" smtClean="0">
                          <a:cs typeface="B Zar" pitchFamily="2" charset="-78"/>
                        </a:rPr>
                        <a:t>تحمیلی</a:t>
                      </a:r>
                      <a:r>
                        <a:rPr lang="ar-SA" sz="1400" dirty="0" smtClean="0">
                          <a:cs typeface="B Zar" pitchFamily="2" charset="-78"/>
                        </a:rPr>
                        <a:t>.</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27</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814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تبیین </a:t>
                      </a:r>
                      <a:r>
                        <a:rPr lang="ar-SA" sz="1400" dirty="0" smtClean="0">
                          <a:cs typeface="B Zar" pitchFamily="2" charset="-78"/>
                        </a:rPr>
                        <a:t>عوامل موثر بر توليد محصولات فرهنگي كشور در طول جنگ تحميلي.</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28</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عوامل فرهنگي مؤثر در شروع جنگ تحميلي عراق عليه ايران.</a:t>
                      </a:r>
                      <a:endParaRPr lang="en-US" sz="1400" dirty="0">
                        <a:solidFill>
                          <a:srgbClr val="00B050"/>
                        </a:solidFill>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29</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جايگاه مفهوم جنگ و دفاع در فرهنگ و تمدن ايران</a:t>
                      </a:r>
                      <a:r>
                        <a:rPr lang="fa-IR" sz="1400" dirty="0" smtClean="0">
                          <a:cs typeface="B Zar" pitchFamily="2" charset="-78"/>
                        </a:rPr>
                        <a:t> و اسلام</a:t>
                      </a:r>
                      <a:r>
                        <a:rPr lang="ar-SA" sz="1400" dirty="0" smtClean="0">
                          <a:cs typeface="B Zar" pitchFamily="2" charset="-78"/>
                        </a:rPr>
                        <a:t>.</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fa-IR" sz="1400" dirty="0" smtClean="0">
                          <a:cs typeface="B Zar" pitchFamily="2" charset="-78"/>
                        </a:rPr>
                        <a:t>30</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bl>
          </a:graphicData>
        </a:graphic>
      </p:graphicFrame>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574084" y="1041686"/>
          <a:ext cx="7807916" cy="4825714"/>
        </p:xfrm>
        <a:graphic>
          <a:graphicData uri="http://schemas.openxmlformats.org/drawingml/2006/table">
            <a:tbl>
              <a:tblPr firstRow="1" bandRow="1">
                <a:tableStyleId>{5C22544A-7EE6-4342-B048-85BDC9FD1C3A}</a:tableStyleId>
              </a:tblPr>
              <a:tblGrid>
                <a:gridCol w="533399"/>
                <a:gridCol w="1026117"/>
                <a:gridCol w="5867399"/>
                <a:gridCol w="381001"/>
              </a:tblGrid>
              <a:tr h="228597">
                <a:tc gridSpan="4">
                  <a:txBody>
                    <a:bodyPr/>
                    <a:lstStyle/>
                    <a:p>
                      <a:pPr algn="ctr"/>
                      <a:r>
                        <a:rPr lang="ar-SA" sz="2000" b="1" dirty="0" smtClean="0">
                          <a:ln>
                            <a:solidFill>
                              <a:schemeClr val="tx1"/>
                            </a:solidFill>
                          </a:ln>
                          <a:solidFill>
                            <a:srgbClr val="C00000"/>
                          </a:solidFill>
                        </a:rPr>
                        <a:t>ابعاد فرهنگي جنگ ايران و عراق</a:t>
                      </a:r>
                      <a:r>
                        <a:rPr lang="fa-IR" sz="2000" b="1" dirty="0" smtClean="0">
                          <a:ln>
                            <a:solidFill>
                              <a:schemeClr val="tx1"/>
                            </a:solidFill>
                          </a:ln>
                          <a:solidFill>
                            <a:srgbClr val="C00000"/>
                          </a:solidFill>
                        </a:rPr>
                        <a:t>(232 عنوان)</a:t>
                      </a:r>
                      <a:r>
                        <a:rPr lang="ar-SA" sz="2000" b="1" dirty="0" smtClean="0">
                          <a:ln>
                            <a:solidFill>
                              <a:schemeClr val="tx1"/>
                            </a:solidFill>
                          </a:ln>
                          <a:solidFill>
                            <a:srgbClr val="C00000"/>
                          </a:solidFill>
                        </a:rPr>
                        <a:t> </a:t>
                      </a:r>
                      <a:endParaRPr lang="en-US" sz="2000" dirty="0">
                        <a:ln>
                          <a:solidFill>
                            <a:schemeClr val="tx1"/>
                          </a:solidFill>
                        </a:ln>
                        <a:solidFill>
                          <a:srgbClr val="C00000"/>
                        </a:solidFill>
                        <a:cs typeface="B Zar" pitchFamily="2" charset="-78"/>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275403">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336849">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ميزان تشديد يا تضعيف هويت ملي در ايران پس از آغاز جنگ </a:t>
                      </a:r>
                      <a:r>
                        <a:rPr lang="fa-IR" sz="1400" dirty="0" smtClean="0">
                          <a:cs typeface="B Zar" pitchFamily="2" charset="-78"/>
                        </a:rPr>
                        <a:t>تحمیلی</a:t>
                      </a:r>
                      <a:r>
                        <a:rPr lang="ar-SA" sz="1400" dirty="0" smtClean="0">
                          <a:cs typeface="B Zar" pitchFamily="2" charset="-78"/>
                        </a:rPr>
                        <a:t>.</a:t>
                      </a:r>
                      <a:endParaRPr lang="fa-IR"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31</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6849">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ميزان تشديد يا تضعيف هويت ملي در </a:t>
                      </a:r>
                      <a:r>
                        <a:rPr lang="fa-IR" sz="1400" dirty="0" smtClean="0">
                          <a:cs typeface="B Zar" pitchFamily="2" charset="-78"/>
                        </a:rPr>
                        <a:t>عراق </a:t>
                      </a:r>
                      <a:r>
                        <a:rPr lang="ar-SA" sz="1400" dirty="0" smtClean="0">
                          <a:cs typeface="B Zar" pitchFamily="2" charset="-78"/>
                        </a:rPr>
                        <a:t>پس از آغاز جنگ </a:t>
                      </a:r>
                      <a:r>
                        <a:rPr lang="fa-IR" sz="1400" dirty="0" smtClean="0">
                          <a:cs typeface="B Zar" pitchFamily="2" charset="-78"/>
                        </a:rPr>
                        <a:t>با ایران</a:t>
                      </a:r>
                      <a:r>
                        <a:rPr lang="ar-SA" sz="1400" dirty="0" smtClean="0">
                          <a:cs typeface="B Zar" pitchFamily="2" charset="-78"/>
                        </a:rPr>
                        <a:t>.</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32</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6849">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اثرات فرهنگي وقوع جنگ تحميلي در مناطق و استان</a:t>
                      </a:r>
                      <a:r>
                        <a:rPr lang="fa-IR" sz="1400" dirty="0" smtClean="0">
                          <a:cs typeface="B Zar" pitchFamily="2" charset="-78"/>
                        </a:rPr>
                        <a:t>‌</a:t>
                      </a:r>
                      <a:r>
                        <a:rPr lang="ar-SA" sz="1400" dirty="0" smtClean="0">
                          <a:cs typeface="B Zar" pitchFamily="2" charset="-78"/>
                        </a:rPr>
                        <a:t>هاي مرزي كشور</a:t>
                      </a:r>
                      <a:r>
                        <a:rPr lang="fa-IR" sz="1400" dirty="0" smtClean="0">
                          <a:cs typeface="B Zar" pitchFamily="2" charset="-78"/>
                        </a:rPr>
                        <a:t> ایران (استان‌های خوزستان،</a:t>
                      </a:r>
                      <a:r>
                        <a:rPr lang="fa-IR" sz="1400" baseline="0" dirty="0" smtClean="0">
                          <a:cs typeface="B Zar" pitchFamily="2" charset="-78"/>
                        </a:rPr>
                        <a:t> ایلام، کرمانشاه، کردستان و آذربایجان غربی)</a:t>
                      </a:r>
                      <a:r>
                        <a:rPr lang="ar-SA" sz="1400" dirty="0" smtClean="0">
                          <a:cs typeface="B Zar" pitchFamily="2" charset="-78"/>
                        </a:rPr>
                        <a:t>.</a:t>
                      </a:r>
                      <a:r>
                        <a:rPr lang="fa-IR" sz="1400" dirty="0" smtClean="0">
                          <a:solidFill>
                            <a:srgbClr val="00B050"/>
                          </a:solidFill>
                          <a:cs typeface="B Zar" pitchFamily="2" charset="-78"/>
                        </a:rPr>
                        <a:t>(هر استان یک موضوع تحقیق منظور</a:t>
                      </a:r>
                      <a:r>
                        <a:rPr lang="fa-IR" sz="1400" baseline="0" dirty="0" smtClean="0">
                          <a:solidFill>
                            <a:srgbClr val="00B050"/>
                          </a:solidFill>
                          <a:cs typeface="B Zar" pitchFamily="2" charset="-78"/>
                        </a:rPr>
                        <a:t> شود)</a:t>
                      </a:r>
                      <a:endParaRPr lang="en-US" sz="1400" dirty="0">
                        <a:solidFill>
                          <a:srgbClr val="00B050"/>
                        </a:solidFill>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33</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568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a:t>
                      </a:r>
                      <a:r>
                        <a:rPr lang="ar-SA" sz="1400" dirty="0" smtClean="0">
                          <a:cs typeface="B Zar" pitchFamily="2" charset="-78"/>
                        </a:rPr>
                        <a:t>تأثير وقوع جنگ</a:t>
                      </a:r>
                      <a:r>
                        <a:rPr lang="fa-IR" sz="1400" dirty="0" smtClean="0">
                          <a:cs typeface="B Zar" pitchFamily="2" charset="-78"/>
                        </a:rPr>
                        <a:t> تحمیلی</a:t>
                      </a:r>
                      <a:r>
                        <a:rPr lang="ar-SA" sz="1400" dirty="0" smtClean="0">
                          <a:cs typeface="B Zar" pitchFamily="2" charset="-78"/>
                        </a:rPr>
                        <a:t> عراق بر توسعه فرهنگي كشور</a:t>
                      </a:r>
                      <a:r>
                        <a:rPr lang="fa-IR" sz="1400" dirty="0" smtClean="0">
                          <a:cs typeface="B Zar" pitchFamily="2" charset="-78"/>
                        </a:rPr>
                        <a:t> ایران</a:t>
                      </a:r>
                      <a:r>
                        <a:rPr lang="ar-SA" sz="1400" dirty="0" smtClean="0">
                          <a:cs typeface="B Zar" pitchFamily="2" charset="-78"/>
                        </a:rPr>
                        <a:t>.</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34</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568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مواضع جريان</a:t>
                      </a:r>
                      <a:r>
                        <a:rPr lang="fa-IR" sz="1400" dirty="0" smtClean="0">
                          <a:cs typeface="B Zar" pitchFamily="2" charset="-78"/>
                        </a:rPr>
                        <a:t>‌</a:t>
                      </a:r>
                      <a:r>
                        <a:rPr lang="ar-SA" sz="1400" dirty="0" smtClean="0">
                          <a:cs typeface="B Zar" pitchFamily="2" charset="-78"/>
                        </a:rPr>
                        <a:t>هاي فرهنگي داخل كشور به ويژه روشنفكران در قبال حمله عراق به ايران.</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35</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1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a:t>
                      </a:r>
                      <a:r>
                        <a:rPr lang="ar-SA" sz="1400" dirty="0" smtClean="0">
                          <a:cs typeface="B Zar" pitchFamily="2" charset="-78"/>
                        </a:rPr>
                        <a:t>ميزان آمادگي روحي و رواني مردم و مسئولين كشور قبل از آغاز تهاجم عراق به ايران.</a:t>
                      </a:r>
                      <a:endParaRPr lang="fa-IR"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36</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1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بررسی </a:t>
                      </a:r>
                      <a:r>
                        <a:rPr lang="ar-SA" sz="1400" dirty="0" smtClean="0">
                          <a:cs typeface="B Zar" pitchFamily="2" charset="-78"/>
                        </a:rPr>
                        <a:t>ميزان آمادگي روحي و رواني مردم و مسئولين كشور </a:t>
                      </a:r>
                      <a:r>
                        <a:rPr lang="fa-IR" sz="1400" dirty="0" smtClean="0">
                          <a:cs typeface="B Zar" pitchFamily="2" charset="-78"/>
                        </a:rPr>
                        <a:t>در حین جنگ تحمیلی</a:t>
                      </a:r>
                      <a:r>
                        <a:rPr lang="ar-SA" sz="1400" dirty="0" smtClean="0">
                          <a:cs typeface="B Zar" pitchFamily="2" charset="-78"/>
                        </a:rPr>
                        <a:t> عراق ب</a:t>
                      </a:r>
                      <a:r>
                        <a:rPr lang="fa-IR" sz="1400" dirty="0" smtClean="0">
                          <a:cs typeface="B Zar" pitchFamily="2" charset="-78"/>
                        </a:rPr>
                        <a:t>ر</a:t>
                      </a:r>
                      <a:r>
                        <a:rPr lang="fa-IR" sz="1400" baseline="0" dirty="0" smtClean="0">
                          <a:cs typeface="B Zar" pitchFamily="2" charset="-78"/>
                        </a:rPr>
                        <a:t> علیه</a:t>
                      </a:r>
                      <a:r>
                        <a:rPr lang="ar-SA" sz="1400" dirty="0" smtClean="0">
                          <a:cs typeface="B Zar" pitchFamily="2" charset="-78"/>
                        </a:rPr>
                        <a:t> ايران.</a:t>
                      </a:r>
                      <a:endParaRPr lang="fa-IR"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37</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75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fa-IR"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عمليات رواني دشمنان انقلاب اسلامي</a:t>
                      </a:r>
                      <a:r>
                        <a:rPr lang="fa-IR" sz="1400" dirty="0" smtClean="0">
                          <a:cs typeface="B Zar" pitchFamily="2" charset="-78"/>
                        </a:rPr>
                        <a:t>(آمریکا و شوروی)</a:t>
                      </a:r>
                      <a:r>
                        <a:rPr lang="ar-SA" sz="1400" dirty="0" smtClean="0">
                          <a:cs typeface="B Zar" pitchFamily="2" charset="-78"/>
                        </a:rPr>
                        <a:t> عليه مردم و مسئولين كشور در طول دوران جنگ تحميلي.</a:t>
                      </a:r>
                      <a:r>
                        <a:rPr lang="fa-IR" sz="1400" dirty="0" smtClean="0">
                          <a:cs typeface="B Zar" pitchFamily="2" charset="-78"/>
                        </a:rPr>
                        <a:t> </a:t>
                      </a:r>
                      <a:r>
                        <a:rPr lang="fa-IR" sz="1400" dirty="0" smtClean="0">
                          <a:solidFill>
                            <a:srgbClr val="00B050"/>
                          </a:solidFill>
                          <a:cs typeface="B Zar" pitchFamily="2" charset="-78"/>
                        </a:rPr>
                        <a:t>(آمریکا و شوروی هر کدام یک موضوع تحقیق می باشند)</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38</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75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عمليات رواني دشمنان انقلاب اسلامي </a:t>
                      </a:r>
                      <a:r>
                        <a:rPr lang="fa-IR" sz="1400" dirty="0" smtClean="0">
                          <a:cs typeface="B Zar" pitchFamily="2" charset="-78"/>
                        </a:rPr>
                        <a:t>(کشورهای حوزه خلیج فارس)</a:t>
                      </a:r>
                      <a:r>
                        <a:rPr lang="ar-SA" sz="1400" dirty="0" smtClean="0">
                          <a:cs typeface="B Zar" pitchFamily="2" charset="-78"/>
                        </a:rPr>
                        <a:t>عليه مردم و مسئولين كشور در طول دوران جنگ تحميلي</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39</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75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مواضع هنرمندان، نويسندگان، شعرا، اديبان و</a:t>
                      </a:r>
                      <a:r>
                        <a:rPr lang="en-US" sz="1400" dirty="0" smtClean="0">
                          <a:cs typeface="B Zar" pitchFamily="2" charset="-78"/>
                        </a:rPr>
                        <a:t> ... </a:t>
                      </a:r>
                      <a:r>
                        <a:rPr lang="ar-SA" sz="1400" dirty="0" smtClean="0">
                          <a:cs typeface="B Zar" pitchFamily="2" charset="-78"/>
                        </a:rPr>
                        <a:t>در قبال </a:t>
                      </a:r>
                      <a:r>
                        <a:rPr lang="fa-IR" sz="1400" dirty="0" smtClean="0">
                          <a:cs typeface="B Zar" pitchFamily="2" charset="-78"/>
                        </a:rPr>
                        <a:t>جنگ تحمیلی </a:t>
                      </a:r>
                      <a:r>
                        <a:rPr lang="ar-SA" sz="1400" dirty="0" smtClean="0">
                          <a:cs typeface="B Zar" pitchFamily="2" charset="-78"/>
                        </a:rPr>
                        <a:t>عراق </a:t>
                      </a:r>
                      <a:r>
                        <a:rPr lang="fa-IR" sz="1400" dirty="0" smtClean="0">
                          <a:cs typeface="B Zar" pitchFamily="2" charset="-78"/>
                        </a:rPr>
                        <a:t>علیه </a:t>
                      </a:r>
                      <a:r>
                        <a:rPr lang="ar-SA" sz="1400" dirty="0" smtClean="0">
                          <a:cs typeface="B Zar" pitchFamily="2" charset="-78"/>
                        </a:rPr>
                        <a:t>ايران.</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40</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50284" y="1016613"/>
          <a:ext cx="7807916" cy="4469787"/>
        </p:xfrm>
        <a:graphic>
          <a:graphicData uri="http://schemas.openxmlformats.org/drawingml/2006/table">
            <a:tbl>
              <a:tblPr firstRow="1" bandRow="1">
                <a:tableStyleId>{5C22544A-7EE6-4342-B048-85BDC9FD1C3A}</a:tableStyleId>
              </a:tblPr>
              <a:tblGrid>
                <a:gridCol w="533399"/>
                <a:gridCol w="1026117"/>
                <a:gridCol w="5867399"/>
                <a:gridCol w="381001"/>
              </a:tblGrid>
              <a:tr h="228597">
                <a:tc gridSpan="4">
                  <a:txBody>
                    <a:bodyPr/>
                    <a:lstStyle/>
                    <a:p>
                      <a:pPr algn="ctr"/>
                      <a:r>
                        <a:rPr lang="ar-SA" sz="2000" b="1" dirty="0" smtClean="0">
                          <a:ln>
                            <a:solidFill>
                              <a:schemeClr val="tx1"/>
                            </a:solidFill>
                          </a:ln>
                          <a:solidFill>
                            <a:srgbClr val="C00000"/>
                          </a:solidFill>
                        </a:rPr>
                        <a:t>ابعاد فرهنگي جنگ ايران و عراق</a:t>
                      </a:r>
                      <a:r>
                        <a:rPr lang="fa-IR" sz="2000" b="1" dirty="0" smtClean="0">
                          <a:ln>
                            <a:solidFill>
                              <a:schemeClr val="tx1"/>
                            </a:solidFill>
                          </a:ln>
                          <a:solidFill>
                            <a:srgbClr val="C00000"/>
                          </a:solidFill>
                        </a:rPr>
                        <a:t>(232 عنوان)</a:t>
                      </a:r>
                      <a:r>
                        <a:rPr lang="ar-SA" sz="2000" b="1" dirty="0" smtClean="0">
                          <a:ln>
                            <a:solidFill>
                              <a:schemeClr val="tx1"/>
                            </a:solidFill>
                          </a:ln>
                          <a:solidFill>
                            <a:srgbClr val="C00000"/>
                          </a:solidFill>
                        </a:rPr>
                        <a:t> </a:t>
                      </a:r>
                      <a:endParaRPr lang="en-US" sz="2000" dirty="0">
                        <a:ln>
                          <a:solidFill>
                            <a:schemeClr val="tx1"/>
                          </a:solidFill>
                        </a:ln>
                        <a:solidFill>
                          <a:srgbClr val="C00000"/>
                        </a:solidFill>
                        <a:cs typeface="B Zar" pitchFamily="2" charset="-78"/>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275403">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مواضع هنرمندان، نويسندگان، شعرا، اديبان و</a:t>
                      </a:r>
                      <a:r>
                        <a:rPr lang="en-US" sz="1400" dirty="0" smtClean="0">
                          <a:cs typeface="B Zar" pitchFamily="2" charset="-78"/>
                        </a:rPr>
                        <a:t> ... </a:t>
                      </a:r>
                      <a:r>
                        <a:rPr lang="ar-SA" sz="1400" dirty="0" smtClean="0">
                          <a:cs typeface="B Zar" pitchFamily="2" charset="-78"/>
                        </a:rPr>
                        <a:t>ايراني خارج از كشور در قبال </a:t>
                      </a:r>
                      <a:r>
                        <a:rPr lang="fa-IR" sz="1400" dirty="0" smtClean="0">
                          <a:cs typeface="B Zar" pitchFamily="2" charset="-78"/>
                        </a:rPr>
                        <a:t>جنگ تحمیلی</a:t>
                      </a:r>
                      <a:r>
                        <a:rPr lang="fa-IR" sz="1400" baseline="0" dirty="0" smtClean="0">
                          <a:cs typeface="B Zar" pitchFamily="2" charset="-78"/>
                        </a:rPr>
                        <a:t> </a:t>
                      </a:r>
                      <a:r>
                        <a:rPr lang="ar-SA" sz="1400" dirty="0" smtClean="0">
                          <a:cs typeface="B Zar" pitchFamily="2" charset="-78"/>
                        </a:rPr>
                        <a:t>عراق</a:t>
                      </a:r>
                      <a:r>
                        <a:rPr lang="fa-IR" sz="1400" dirty="0" smtClean="0">
                          <a:cs typeface="B Zar" pitchFamily="2" charset="-78"/>
                        </a:rPr>
                        <a:t> علیه </a:t>
                      </a:r>
                      <a:r>
                        <a:rPr lang="ar-SA" sz="1400" dirty="0" smtClean="0">
                          <a:cs typeface="B Zar" pitchFamily="2" charset="-78"/>
                        </a:rPr>
                        <a:t>ايران.</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41</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a:t>
                      </a:r>
                      <a:r>
                        <a:rPr lang="ar-SA" sz="1400" dirty="0" smtClean="0">
                          <a:cs typeface="B Zar" pitchFamily="2" charset="-78"/>
                        </a:rPr>
                        <a:t>تأثير تهاجم عراق به ايران در انسجام و وحدت ملي كشور.</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42</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568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a:t>
                      </a:r>
                      <a:r>
                        <a:rPr lang="ar-SA" sz="1400" dirty="0" smtClean="0">
                          <a:cs typeface="B Zar" pitchFamily="2" charset="-78"/>
                        </a:rPr>
                        <a:t>تاثير فعاليت</a:t>
                      </a:r>
                      <a:r>
                        <a:rPr lang="fa-IR" sz="1400" dirty="0" smtClean="0">
                          <a:cs typeface="B Zar" pitchFamily="2" charset="-78"/>
                        </a:rPr>
                        <a:t>‌</a:t>
                      </a:r>
                      <a:r>
                        <a:rPr lang="ar-SA" sz="1400" dirty="0" smtClean="0">
                          <a:cs typeface="B Zar" pitchFamily="2" charset="-78"/>
                        </a:rPr>
                        <a:t>هاي فرهنگي</a:t>
                      </a:r>
                      <a:r>
                        <a:rPr lang="fa-IR" sz="1400" dirty="0" smtClean="0">
                          <a:cs typeface="B Zar" pitchFamily="2" charset="-78"/>
                        </a:rPr>
                        <a:t> مردم</a:t>
                      </a:r>
                      <a:r>
                        <a:rPr lang="ar-SA" sz="1400" dirty="0" smtClean="0">
                          <a:cs typeface="B Zar" pitchFamily="2" charset="-78"/>
                        </a:rPr>
                        <a:t> در بسيج قدرت ملي كشور در </a:t>
                      </a:r>
                      <a:r>
                        <a:rPr lang="fa-IR" sz="1400" dirty="0" smtClean="0">
                          <a:cs typeface="B Zar" pitchFamily="2" charset="-78"/>
                        </a:rPr>
                        <a:t>جنگ تحمیلی</a:t>
                      </a:r>
                      <a:r>
                        <a:rPr lang="ar-SA" sz="1400" dirty="0" smtClean="0">
                          <a:cs typeface="B Zar" pitchFamily="2" charset="-78"/>
                        </a:rPr>
                        <a:t>.</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43</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568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تحليل نهادينه شدن مفاهيم استقلال و آزادي </a:t>
                      </a:r>
                      <a:r>
                        <a:rPr lang="fa-IR" sz="1400" dirty="0" smtClean="0">
                          <a:cs typeface="B Zar" pitchFamily="2" charset="-78"/>
                        </a:rPr>
                        <a:t>در </a:t>
                      </a:r>
                      <a:r>
                        <a:rPr lang="ar-SA" sz="1400" dirty="0" smtClean="0">
                          <a:cs typeface="B Zar" pitchFamily="2" charset="-78"/>
                        </a:rPr>
                        <a:t>دوران جنگ </a:t>
                      </a:r>
                      <a:r>
                        <a:rPr lang="fa-IR" sz="1400" dirty="0" smtClean="0">
                          <a:cs typeface="B Zar" pitchFamily="2" charset="-78"/>
                        </a:rPr>
                        <a:t>تحمیلی </a:t>
                      </a:r>
                      <a:r>
                        <a:rPr lang="ar-SA" sz="1400" dirty="0" smtClean="0">
                          <a:cs typeface="B Zar" pitchFamily="2" charset="-78"/>
                        </a:rPr>
                        <a:t>به ويژه</a:t>
                      </a:r>
                      <a:r>
                        <a:rPr lang="fa-IR" sz="1400" dirty="0" smtClean="0">
                          <a:cs typeface="B Zar" pitchFamily="2" charset="-78"/>
                        </a:rPr>
                        <a:t> در</a:t>
                      </a:r>
                      <a:r>
                        <a:rPr lang="ar-SA" sz="1400" dirty="0" smtClean="0">
                          <a:cs typeface="B Zar" pitchFamily="2" charset="-78"/>
                        </a:rPr>
                        <a:t> </a:t>
                      </a:r>
                      <a:r>
                        <a:rPr lang="fa-IR" sz="1400" dirty="0" smtClean="0">
                          <a:cs typeface="B Zar" pitchFamily="2" charset="-78"/>
                        </a:rPr>
                        <a:t>بُعد فرهنگی</a:t>
                      </a:r>
                      <a:r>
                        <a:rPr lang="ar-SA" sz="1400" dirty="0" smtClean="0">
                          <a:cs typeface="B Zar" pitchFamily="2" charset="-78"/>
                        </a:rPr>
                        <a:t>. </a:t>
                      </a:r>
                      <a:endParaRPr lang="en-US" sz="1400" dirty="0">
                        <a:solidFill>
                          <a:srgbClr val="00B050"/>
                        </a:solidFill>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44</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814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خدمات متقابل جنگ و سينما در دوران جنگ تحميلي</a:t>
                      </a:r>
                      <a:r>
                        <a:rPr lang="fa-IR" sz="1400" dirty="0" smtClean="0">
                          <a:cs typeface="B Zar" pitchFamily="2" charset="-78"/>
                        </a:rPr>
                        <a:t> عراق علیه ایران و تا کنون </a:t>
                      </a:r>
                      <a:r>
                        <a:rPr lang="ar-SA" sz="1400" dirty="0" smtClean="0">
                          <a:cs typeface="B Zar" pitchFamily="2" charset="-78"/>
                        </a:rPr>
                        <a:t>.</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45</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خدمات متقابل جنگ و ادبيات(شعر، داستان و ...) در دوران جنگ تحميلي</a:t>
                      </a:r>
                      <a:r>
                        <a:rPr lang="fa-IR" sz="1400" dirty="0" smtClean="0">
                          <a:cs typeface="B Zar" pitchFamily="2" charset="-78"/>
                        </a:rPr>
                        <a:t> عراق علیه ایران و تا کنون</a:t>
                      </a:r>
                      <a:r>
                        <a:rPr lang="ar-SA" sz="1400" dirty="0" smtClean="0">
                          <a:cs typeface="B Zar" pitchFamily="2" charset="-78"/>
                        </a:rPr>
                        <a:t>.</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46</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خدمات متقابل جنگ و تئاتر در دوران جنگ تحميلي</a:t>
                      </a:r>
                      <a:r>
                        <a:rPr lang="fa-IR" sz="1400" dirty="0" smtClean="0">
                          <a:cs typeface="B Zar" pitchFamily="2" charset="-78"/>
                        </a:rPr>
                        <a:t> عراق علیه ایران و تا کنون</a:t>
                      </a:r>
                      <a:r>
                        <a:rPr lang="ar-SA" sz="1400" dirty="0" smtClean="0">
                          <a:cs typeface="B Zar" pitchFamily="2" charset="-78"/>
                        </a:rPr>
                        <a:t>.</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47</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خدمات متقابل جنگ و هنر عكاسي در دوران جنگ تحميلي</a:t>
                      </a:r>
                      <a:r>
                        <a:rPr lang="fa-IR" sz="1400" dirty="0" smtClean="0">
                          <a:cs typeface="B Zar" pitchFamily="2" charset="-78"/>
                        </a:rPr>
                        <a:t> عراق علیه ایران </a:t>
                      </a:r>
                      <a:r>
                        <a:rPr lang="ar-SA" sz="1400" dirty="0" smtClean="0">
                          <a:cs typeface="B Zar" pitchFamily="2" charset="-78"/>
                        </a:rPr>
                        <a:t>.</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48</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خدمات متقابل جنگ و هنر نقاشي در دوران جنگ تحميلي</a:t>
                      </a:r>
                      <a:r>
                        <a:rPr lang="fa-IR" sz="1400" dirty="0" smtClean="0">
                          <a:cs typeface="B Zar" pitchFamily="2" charset="-78"/>
                        </a:rPr>
                        <a:t> و تا کنون.</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49</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ar-SA" sz="1400" dirty="0" smtClean="0">
                          <a:cs typeface="B Zar" pitchFamily="2" charset="-78"/>
                        </a:rPr>
                        <a:t>بررسي خدمات متقابل جنگ و هنر طنز در دوران جنگ تحميلي</a:t>
                      </a:r>
                      <a:r>
                        <a:rPr lang="fa-IR" sz="1400" dirty="0" smtClean="0">
                          <a:cs typeface="B Zar" pitchFamily="2" charset="-78"/>
                        </a:rPr>
                        <a:t> و تا کنون</a:t>
                      </a:r>
                      <a:r>
                        <a:rPr lang="ar-SA" sz="1400" dirty="0" smtClean="0">
                          <a:cs typeface="B Zar" pitchFamily="2" charset="-78"/>
                        </a:rPr>
                        <a:t>.</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fa-IR" sz="1400" dirty="0" smtClean="0">
                          <a:cs typeface="B Zar" pitchFamily="2" charset="-78"/>
                        </a:rPr>
                        <a:t>50</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bl>
          </a:graphicData>
        </a:graphic>
      </p:graphicFrame>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726485" y="1295400"/>
          <a:ext cx="7731715" cy="4038597"/>
        </p:xfrm>
        <a:graphic>
          <a:graphicData uri="http://schemas.openxmlformats.org/drawingml/2006/table">
            <a:tbl>
              <a:tblPr firstRow="1" bandRow="1">
                <a:tableStyleId>{5C22544A-7EE6-4342-B048-85BDC9FD1C3A}</a:tableStyleId>
              </a:tblPr>
              <a:tblGrid>
                <a:gridCol w="533399"/>
                <a:gridCol w="1026117"/>
                <a:gridCol w="5791198"/>
                <a:gridCol w="381001"/>
              </a:tblGrid>
              <a:tr h="228597">
                <a:tc gridSpan="4">
                  <a:txBody>
                    <a:bodyPr/>
                    <a:lstStyle/>
                    <a:p>
                      <a:pPr algn="ctr"/>
                      <a:r>
                        <a:rPr lang="ar-SA" sz="2000" b="1" dirty="0" smtClean="0">
                          <a:ln>
                            <a:solidFill>
                              <a:schemeClr val="tx1"/>
                            </a:solidFill>
                          </a:ln>
                          <a:solidFill>
                            <a:srgbClr val="C00000"/>
                          </a:solidFill>
                        </a:rPr>
                        <a:t>ابعاد فرهنگي جنگ ايران و عراق</a:t>
                      </a:r>
                      <a:r>
                        <a:rPr lang="fa-IR" sz="2000" b="1" dirty="0" smtClean="0">
                          <a:ln>
                            <a:solidFill>
                              <a:schemeClr val="tx1"/>
                            </a:solidFill>
                          </a:ln>
                          <a:solidFill>
                            <a:srgbClr val="C00000"/>
                          </a:solidFill>
                        </a:rPr>
                        <a:t>(232 عنوان)</a:t>
                      </a:r>
                      <a:r>
                        <a:rPr lang="ar-SA" sz="2000" b="1" dirty="0" smtClean="0">
                          <a:ln>
                            <a:solidFill>
                              <a:schemeClr val="tx1"/>
                            </a:solidFill>
                          </a:ln>
                          <a:solidFill>
                            <a:srgbClr val="C00000"/>
                          </a:solidFill>
                        </a:rPr>
                        <a:t> </a:t>
                      </a:r>
                      <a:endParaRPr lang="en-US" sz="2000" dirty="0">
                        <a:ln>
                          <a:solidFill>
                            <a:schemeClr val="tx1"/>
                          </a:solidFill>
                        </a:ln>
                        <a:solidFill>
                          <a:srgbClr val="C00000"/>
                        </a:solidFill>
                        <a:cs typeface="B Zar" pitchFamily="2" charset="-78"/>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365757">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2859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تأثيرات مؤلفه</a:t>
                      </a:r>
                      <a:r>
                        <a:rPr lang="fa-IR" sz="1400" dirty="0" smtClean="0">
                          <a:cs typeface="B Zar" pitchFamily="2" charset="-78"/>
                        </a:rPr>
                        <a:t>‌</a:t>
                      </a:r>
                      <a:r>
                        <a:rPr lang="ar-SA" sz="1400" dirty="0" smtClean="0">
                          <a:cs typeface="B Zar" pitchFamily="2" charset="-78"/>
                        </a:rPr>
                        <a:t>هاي هويت ايراني و اسلامي بر رزمندگان در طول جنگ تحميلي</a:t>
                      </a:r>
                      <a:r>
                        <a:rPr lang="fa-IR" sz="1400" dirty="0" smtClean="0">
                          <a:cs typeface="B Zar" pitchFamily="2" charset="-78"/>
                        </a:rPr>
                        <a:t> عراق علیه ایران </a:t>
                      </a:r>
                      <a:r>
                        <a:rPr lang="ar-SA" sz="1400" dirty="0" smtClean="0">
                          <a:cs typeface="B Zar" pitchFamily="2" charset="-78"/>
                        </a:rPr>
                        <a:t>.</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51</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59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تحليل تأثيرات مثبت و منفي جنگ</a:t>
                      </a:r>
                      <a:r>
                        <a:rPr lang="fa-IR" sz="1400" dirty="0" smtClean="0">
                          <a:cs typeface="B Zar" pitchFamily="2" charset="-78"/>
                        </a:rPr>
                        <a:t> تحمیلی</a:t>
                      </a:r>
                      <a:r>
                        <a:rPr lang="ar-SA" sz="1400" dirty="0" smtClean="0">
                          <a:cs typeface="B Zar" pitchFamily="2" charset="-78"/>
                        </a:rPr>
                        <a:t> بر فرهنگ و تمدن ايران.</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52</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59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a:t>
                      </a:r>
                      <a:r>
                        <a:rPr lang="ar-SA" sz="1400" dirty="0" smtClean="0">
                          <a:cs typeface="B Zar" pitchFamily="2" charset="-78"/>
                        </a:rPr>
                        <a:t>تأثيرات تكنولوژيك جنگ</a:t>
                      </a:r>
                      <a:r>
                        <a:rPr lang="fa-IR" sz="1400" dirty="0" smtClean="0">
                          <a:cs typeface="B Zar" pitchFamily="2" charset="-78"/>
                        </a:rPr>
                        <a:t> تحمیلی</a:t>
                      </a:r>
                      <a:r>
                        <a:rPr lang="ar-SA" sz="1400" dirty="0" smtClean="0">
                          <a:cs typeface="B Zar" pitchFamily="2" charset="-78"/>
                        </a:rPr>
                        <a:t> بر فرهنگ مردم ايران.</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53</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39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a:t>
                      </a:r>
                      <a:r>
                        <a:rPr lang="ar-SA" sz="1400" dirty="0" smtClean="0">
                          <a:cs typeface="B Zar" pitchFamily="2" charset="-78"/>
                        </a:rPr>
                        <a:t>تأثيرات جنگ </a:t>
                      </a:r>
                      <a:r>
                        <a:rPr lang="fa-IR" sz="1400" dirty="0" smtClean="0">
                          <a:cs typeface="B Zar" pitchFamily="2" charset="-78"/>
                        </a:rPr>
                        <a:t>تحمیلی </a:t>
                      </a:r>
                      <a:r>
                        <a:rPr lang="ar-SA" sz="1400" dirty="0" smtClean="0">
                          <a:cs typeface="B Zar" pitchFamily="2" charset="-78"/>
                        </a:rPr>
                        <a:t>بر ساخت فرهنگي </a:t>
                      </a:r>
                      <a:r>
                        <a:rPr lang="fa-IR" sz="1400" dirty="0" smtClean="0">
                          <a:cs typeface="B Zar" pitchFamily="2" charset="-78"/>
                        </a:rPr>
                        <a:t>کلان</a:t>
                      </a:r>
                      <a:r>
                        <a:rPr lang="fa-IR" sz="1400" baseline="0" dirty="0" smtClean="0">
                          <a:cs typeface="B Zar" pitchFamily="2" charset="-78"/>
                        </a:rPr>
                        <a:t> </a:t>
                      </a:r>
                      <a:r>
                        <a:rPr lang="ar-SA" sz="1400" dirty="0" smtClean="0">
                          <a:cs typeface="B Zar" pitchFamily="2" charset="-78"/>
                        </a:rPr>
                        <a:t>شهرهاي ايران.</a:t>
                      </a:r>
                      <a:endParaRPr lang="fa-IR"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54</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39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بررسی </a:t>
                      </a:r>
                      <a:r>
                        <a:rPr lang="ar-SA" sz="1400" dirty="0" smtClean="0">
                          <a:cs typeface="B Zar" pitchFamily="2" charset="-78"/>
                        </a:rPr>
                        <a:t>تأثيرات جنگ </a:t>
                      </a:r>
                      <a:r>
                        <a:rPr lang="fa-IR" sz="1400" dirty="0" smtClean="0">
                          <a:cs typeface="B Zar" pitchFamily="2" charset="-78"/>
                        </a:rPr>
                        <a:t>تحمیلی </a:t>
                      </a:r>
                      <a:r>
                        <a:rPr lang="ar-SA" sz="1400" dirty="0" smtClean="0">
                          <a:cs typeface="B Zar" pitchFamily="2" charset="-78"/>
                        </a:rPr>
                        <a:t>بر ساخت فرهنگي شهرهاي</a:t>
                      </a:r>
                      <a:r>
                        <a:rPr lang="fa-IR" sz="1400" dirty="0" smtClean="0">
                          <a:cs typeface="B Zar" pitchFamily="2" charset="-78"/>
                        </a:rPr>
                        <a:t> مرزی</a:t>
                      </a:r>
                      <a:r>
                        <a:rPr lang="ar-SA" sz="1400" dirty="0" smtClean="0">
                          <a:cs typeface="B Zar" pitchFamily="2" charset="-78"/>
                        </a:rPr>
                        <a:t> </a:t>
                      </a:r>
                      <a:r>
                        <a:rPr lang="fa-IR" sz="1400" dirty="0" smtClean="0">
                          <a:cs typeface="B Zar" pitchFamily="2" charset="-78"/>
                        </a:rPr>
                        <a:t>درگیر</a:t>
                      </a:r>
                      <a:r>
                        <a:rPr lang="fa-IR" sz="1400" baseline="0" dirty="0" smtClean="0">
                          <a:cs typeface="B Zar" pitchFamily="2" charset="-78"/>
                        </a:rPr>
                        <a:t> جنگ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55</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39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a:t>
                      </a:r>
                      <a:r>
                        <a:rPr lang="ar-SA" sz="1400" dirty="0" smtClean="0">
                          <a:cs typeface="B Zar" pitchFamily="2" charset="-78"/>
                        </a:rPr>
                        <a:t>تأثير جنگ </a:t>
                      </a:r>
                      <a:r>
                        <a:rPr lang="fa-IR" sz="1400" dirty="0" smtClean="0">
                          <a:cs typeface="B Zar" pitchFamily="2" charset="-78"/>
                        </a:rPr>
                        <a:t>تحمیلی </a:t>
                      </a:r>
                      <a:r>
                        <a:rPr lang="ar-SA" sz="1400" dirty="0" smtClean="0">
                          <a:cs typeface="B Zar" pitchFamily="2" charset="-78"/>
                        </a:rPr>
                        <a:t>بر ميزان فرهنگ پذيري مردم ايران و مقايسه تطبيقي با زمان قبل از جنگ.</a:t>
                      </a:r>
                      <a:r>
                        <a:rPr lang="fa-IR" sz="1400" dirty="0" smtClean="0">
                          <a:solidFill>
                            <a:srgbClr val="FF0000"/>
                          </a:solidFill>
                          <a:cs typeface="B Zar" pitchFamily="2" charset="-78"/>
                        </a:rPr>
                        <a:t> </a:t>
                      </a:r>
                      <a:endParaRPr lang="en-US" sz="1400" dirty="0">
                        <a:solidFill>
                          <a:srgbClr val="00B050"/>
                        </a:solidFill>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56</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39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a:t>
                      </a:r>
                      <a:r>
                        <a:rPr lang="ar-SA" sz="1400" dirty="0" smtClean="0">
                          <a:cs typeface="B Zar" pitchFamily="2" charset="-78"/>
                        </a:rPr>
                        <a:t>نقش راديو و تلويزيون ايران در تقويت روحيه مردم در دوران جنگ</a:t>
                      </a:r>
                      <a:r>
                        <a:rPr lang="fa-IR" sz="1400" dirty="0" smtClean="0">
                          <a:cs typeface="B Zar" pitchFamily="2" charset="-78"/>
                        </a:rPr>
                        <a:t> تحمیلی</a:t>
                      </a:r>
                      <a:r>
                        <a:rPr lang="ar-SA" sz="1400" dirty="0" smtClean="0">
                          <a:cs typeface="B Zar" pitchFamily="2" charset="-78"/>
                        </a:rPr>
                        <a:t>.</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57</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a:t>
                      </a:r>
                      <a:r>
                        <a:rPr lang="fa-IR" sz="1400" dirty="0" smtClean="0">
                          <a:cs typeface="B Zar" pitchFamily="2" charset="-78"/>
                        </a:rPr>
                        <a:t>نقش مطبوعات در </a:t>
                      </a:r>
                      <a:r>
                        <a:rPr lang="ar-SA" sz="1400" dirty="0" smtClean="0">
                          <a:cs typeface="B Zar" pitchFamily="2" charset="-78"/>
                        </a:rPr>
                        <a:t>دوران جنگ</a:t>
                      </a:r>
                      <a:r>
                        <a:rPr lang="fa-IR" sz="1400" dirty="0" smtClean="0">
                          <a:cs typeface="B Zar" pitchFamily="2" charset="-78"/>
                        </a:rPr>
                        <a:t> تحمیلی</a:t>
                      </a:r>
                      <a:r>
                        <a:rPr lang="ar-SA" sz="1400" dirty="0" smtClean="0">
                          <a:cs typeface="B Zar" pitchFamily="2" charset="-78"/>
                        </a:rPr>
                        <a:t>.</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58</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099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a:t>
                      </a:r>
                      <a:r>
                        <a:rPr lang="ar-SA" sz="1400" dirty="0" smtClean="0">
                          <a:cs typeface="B Zar" pitchFamily="2" charset="-78"/>
                        </a:rPr>
                        <a:t>تأثير جنگ</a:t>
                      </a:r>
                      <a:r>
                        <a:rPr lang="fa-IR" sz="1400" dirty="0" smtClean="0">
                          <a:cs typeface="B Zar" pitchFamily="2" charset="-78"/>
                        </a:rPr>
                        <a:t> تحمیلی</a:t>
                      </a:r>
                      <a:r>
                        <a:rPr lang="ar-SA" sz="1400" dirty="0" smtClean="0">
                          <a:cs typeface="B Zar" pitchFamily="2" charset="-78"/>
                        </a:rPr>
                        <a:t> بر آثار كهن فرهنگي و تمدن ايران زمين.</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59</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a:t>
                      </a:r>
                      <a:r>
                        <a:rPr lang="ar-SA" sz="1400" dirty="0" smtClean="0">
                          <a:cs typeface="B Zar" pitchFamily="2" charset="-78"/>
                        </a:rPr>
                        <a:t>نقش نمادهاي مدني فرهنگي در دوران جنگ تحميلي.</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60</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1219200"/>
          <a:ext cx="7807916" cy="4709515"/>
        </p:xfrm>
        <a:graphic>
          <a:graphicData uri="http://schemas.openxmlformats.org/drawingml/2006/table">
            <a:tbl>
              <a:tblPr firstRow="1" bandRow="1">
                <a:tableStyleId>{5C22544A-7EE6-4342-B048-85BDC9FD1C3A}</a:tableStyleId>
              </a:tblPr>
              <a:tblGrid>
                <a:gridCol w="533399"/>
                <a:gridCol w="1026117"/>
                <a:gridCol w="5867399"/>
                <a:gridCol w="381001"/>
              </a:tblGrid>
              <a:tr h="304797">
                <a:tc gridSpan="4">
                  <a:txBody>
                    <a:bodyPr/>
                    <a:lstStyle/>
                    <a:p>
                      <a:pPr algn="ctr"/>
                      <a:r>
                        <a:rPr lang="ar-SA" sz="2000" b="1" dirty="0" smtClean="0">
                          <a:ln>
                            <a:solidFill>
                              <a:schemeClr val="tx1"/>
                            </a:solidFill>
                          </a:ln>
                          <a:solidFill>
                            <a:srgbClr val="C00000"/>
                          </a:solidFill>
                        </a:rPr>
                        <a:t>ابعاد فرهنگي جنگ ايران و عراق</a:t>
                      </a:r>
                      <a:r>
                        <a:rPr lang="fa-IR" sz="2000" b="1" dirty="0" smtClean="0">
                          <a:ln>
                            <a:solidFill>
                              <a:schemeClr val="tx1"/>
                            </a:solidFill>
                          </a:ln>
                          <a:solidFill>
                            <a:srgbClr val="C00000"/>
                          </a:solidFill>
                        </a:rPr>
                        <a:t>(232 عنوان)</a:t>
                      </a:r>
                      <a:r>
                        <a:rPr lang="ar-SA" sz="2000" b="1" dirty="0" smtClean="0">
                          <a:ln>
                            <a:solidFill>
                              <a:schemeClr val="tx1"/>
                            </a:solidFill>
                          </a:ln>
                          <a:solidFill>
                            <a:srgbClr val="C00000"/>
                          </a:solidFill>
                        </a:rPr>
                        <a:t> </a:t>
                      </a:r>
                      <a:endParaRPr lang="en-US" sz="2000" dirty="0">
                        <a:ln>
                          <a:solidFill>
                            <a:schemeClr val="tx1"/>
                          </a:solidFill>
                        </a:ln>
                        <a:solidFill>
                          <a:srgbClr val="C00000"/>
                        </a:solidFill>
                        <a:cs typeface="B Zar" pitchFamily="2" charset="-78"/>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289557">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336849">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a:t>
                      </a:r>
                      <a:r>
                        <a:rPr lang="ar-SA" sz="1400" dirty="0" smtClean="0">
                          <a:cs typeface="B Zar" pitchFamily="2" charset="-78"/>
                        </a:rPr>
                        <a:t>خدمات مطبوعات كشور به مردم و دولت ايران در دوران جنگ</a:t>
                      </a:r>
                      <a:r>
                        <a:rPr lang="fa-IR" sz="1400" dirty="0" smtClean="0">
                          <a:cs typeface="B Zar" pitchFamily="2" charset="-78"/>
                        </a:rPr>
                        <a:t> تحمیلی</a:t>
                      </a:r>
                      <a:r>
                        <a:rPr lang="ar-SA" sz="1400" dirty="0" smtClean="0">
                          <a:cs typeface="B Zar" pitchFamily="2" charset="-78"/>
                        </a:rPr>
                        <a:t>.</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61</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6849">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بررسی </a:t>
                      </a:r>
                      <a:r>
                        <a:rPr lang="ar-SA" sz="1400" dirty="0" smtClean="0">
                          <a:cs typeface="B Zar" pitchFamily="2" charset="-78"/>
                        </a:rPr>
                        <a:t>تأثيرات فرهنگي جنگ </a:t>
                      </a:r>
                      <a:r>
                        <a:rPr lang="fa-IR" sz="1400" dirty="0" smtClean="0">
                          <a:cs typeface="B Zar" pitchFamily="2" charset="-78"/>
                        </a:rPr>
                        <a:t>تحمیلی </a:t>
                      </a:r>
                      <a:r>
                        <a:rPr lang="ar-SA" sz="1400" dirty="0" smtClean="0">
                          <a:cs typeface="B Zar" pitchFamily="2" charset="-78"/>
                        </a:rPr>
                        <a:t>بر خانواده</a:t>
                      </a:r>
                      <a:r>
                        <a:rPr lang="fa-IR" sz="1400" dirty="0" smtClean="0">
                          <a:cs typeface="B Zar" pitchFamily="2" charset="-78"/>
                        </a:rPr>
                        <a:t>‌</a:t>
                      </a:r>
                      <a:r>
                        <a:rPr lang="ar-SA" sz="1400" dirty="0" smtClean="0">
                          <a:cs typeface="B Zar" pitchFamily="2" charset="-78"/>
                        </a:rPr>
                        <a:t>هاي </a:t>
                      </a:r>
                      <a:r>
                        <a:rPr lang="fa-IR" sz="1400" dirty="0" smtClean="0">
                          <a:cs typeface="B Zar" pitchFamily="2" charset="-78"/>
                        </a:rPr>
                        <a:t>ایثارگران (</a:t>
                      </a:r>
                      <a:r>
                        <a:rPr lang="ar-SA" sz="1400" dirty="0" smtClean="0">
                          <a:cs typeface="B Zar" pitchFamily="2" charset="-78"/>
                        </a:rPr>
                        <a:t>رزمندگان، شهدا، جانبازان و اسراء</a:t>
                      </a:r>
                      <a:r>
                        <a:rPr lang="fa-IR" sz="1400" dirty="0" smtClean="0">
                          <a:cs typeface="B Zar" pitchFamily="2" charset="-78"/>
                        </a:rPr>
                        <a:t>)</a:t>
                      </a:r>
                      <a:r>
                        <a:rPr lang="ar-SA" sz="1400" dirty="0" smtClean="0">
                          <a:cs typeface="B Zar" pitchFamily="2" charset="-78"/>
                        </a:rPr>
                        <a:t> در دوران جنگ</a:t>
                      </a:r>
                      <a:r>
                        <a:rPr lang="fa-IR" sz="1400" dirty="0" smtClean="0">
                          <a:cs typeface="B Zar" pitchFamily="2" charset="-78"/>
                        </a:rPr>
                        <a:t> تحمیلی</a:t>
                      </a:r>
                      <a:r>
                        <a:rPr lang="ar-SA" sz="1400" dirty="0" smtClean="0">
                          <a:cs typeface="B Zar" pitchFamily="2" charset="-78"/>
                        </a:rPr>
                        <a:t>.</a:t>
                      </a:r>
                      <a:endParaRPr lang="fa-IR"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62</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6849">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بررسی </a:t>
                      </a:r>
                      <a:r>
                        <a:rPr lang="ar-SA" sz="1400" dirty="0" smtClean="0">
                          <a:cs typeface="B Zar" pitchFamily="2" charset="-78"/>
                        </a:rPr>
                        <a:t>تأثيرات فرهنگي جنگ </a:t>
                      </a:r>
                      <a:r>
                        <a:rPr lang="fa-IR" sz="1400" dirty="0" smtClean="0">
                          <a:cs typeface="B Zar" pitchFamily="2" charset="-78"/>
                        </a:rPr>
                        <a:t>تحمیلی </a:t>
                      </a:r>
                      <a:r>
                        <a:rPr lang="ar-SA" sz="1400" dirty="0" smtClean="0">
                          <a:cs typeface="B Zar" pitchFamily="2" charset="-78"/>
                        </a:rPr>
                        <a:t>بر خانواده</a:t>
                      </a:r>
                      <a:r>
                        <a:rPr lang="fa-IR" sz="1400" dirty="0" smtClean="0">
                          <a:cs typeface="B Zar" pitchFamily="2" charset="-78"/>
                        </a:rPr>
                        <a:t>‌</a:t>
                      </a:r>
                      <a:r>
                        <a:rPr lang="ar-SA" sz="1400" dirty="0" smtClean="0">
                          <a:cs typeface="B Zar" pitchFamily="2" charset="-78"/>
                        </a:rPr>
                        <a:t>هاي </a:t>
                      </a:r>
                      <a:r>
                        <a:rPr lang="fa-IR" sz="1400" dirty="0" smtClean="0">
                          <a:cs typeface="B Zar" pitchFamily="2" charset="-78"/>
                        </a:rPr>
                        <a:t>ایثارگران (</a:t>
                      </a:r>
                      <a:r>
                        <a:rPr lang="ar-SA" sz="1400" dirty="0" smtClean="0">
                          <a:cs typeface="B Zar" pitchFamily="2" charset="-78"/>
                        </a:rPr>
                        <a:t>رزمندگان، شهدا، جانبازان و اسراء</a:t>
                      </a:r>
                      <a:r>
                        <a:rPr lang="fa-IR" sz="1400" dirty="0" smtClean="0">
                          <a:cs typeface="B Zar" pitchFamily="2" charset="-78"/>
                        </a:rPr>
                        <a:t>)</a:t>
                      </a:r>
                      <a:r>
                        <a:rPr lang="ar-SA" sz="1400" dirty="0" smtClean="0">
                          <a:cs typeface="B Zar" pitchFamily="2" charset="-78"/>
                        </a:rPr>
                        <a:t> </a:t>
                      </a:r>
                      <a:r>
                        <a:rPr lang="fa-IR" sz="1400" dirty="0" smtClean="0">
                          <a:cs typeface="B Zar" pitchFamily="2" charset="-78"/>
                        </a:rPr>
                        <a:t>پس</a:t>
                      </a:r>
                      <a:r>
                        <a:rPr lang="fa-IR" sz="1400" baseline="0" dirty="0" smtClean="0">
                          <a:cs typeface="B Zar" pitchFamily="2" charset="-78"/>
                        </a:rPr>
                        <a:t> </a:t>
                      </a:r>
                      <a:r>
                        <a:rPr lang="fa-IR" sz="1400" dirty="0" smtClean="0">
                          <a:cs typeface="B Zar" pitchFamily="2" charset="-78"/>
                        </a:rPr>
                        <a:t>از</a:t>
                      </a:r>
                      <a:r>
                        <a:rPr lang="fa-IR" sz="1400" baseline="0" dirty="0" smtClean="0">
                          <a:cs typeface="B Zar" pitchFamily="2" charset="-78"/>
                        </a:rPr>
                        <a:t> دوران ج</a:t>
                      </a:r>
                      <a:r>
                        <a:rPr lang="ar-SA" sz="1400" dirty="0" smtClean="0">
                          <a:cs typeface="B Zar" pitchFamily="2" charset="-78"/>
                        </a:rPr>
                        <a:t>نگ</a:t>
                      </a:r>
                      <a:r>
                        <a:rPr lang="fa-IR" sz="1400" dirty="0" smtClean="0">
                          <a:cs typeface="B Zar" pitchFamily="2" charset="-78"/>
                        </a:rPr>
                        <a:t> تحمیلی</a:t>
                      </a:r>
                      <a:r>
                        <a:rPr lang="ar-SA" sz="1400" dirty="0" smtClean="0">
                          <a:cs typeface="B Zar" pitchFamily="2" charset="-78"/>
                        </a:rPr>
                        <a:t>.</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63</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6849">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پيامدهاي فرهنگي جنگ</a:t>
                      </a:r>
                      <a:r>
                        <a:rPr lang="fa-IR" sz="1400" dirty="0" smtClean="0">
                          <a:cs typeface="B Zar" pitchFamily="2" charset="-78"/>
                        </a:rPr>
                        <a:t> تحمیلی</a:t>
                      </a:r>
                      <a:r>
                        <a:rPr lang="ar-SA" sz="1400" dirty="0" smtClean="0">
                          <a:cs typeface="B Zar" pitchFamily="2" charset="-78"/>
                        </a:rPr>
                        <a:t> بر مردم و نسل جوان امروز.</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64</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6849">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نقش مسائل فرهنگي و قومي در تداوم جنگ تحميلي.</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65</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568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تأثير مسائل فرهنگي در پايان جنگ </a:t>
                      </a:r>
                      <a:r>
                        <a:rPr lang="fa-IR" sz="1400" dirty="0" smtClean="0">
                          <a:cs typeface="B Zar" pitchFamily="2" charset="-78"/>
                        </a:rPr>
                        <a:t>تحمیلی </a:t>
                      </a:r>
                      <a:r>
                        <a:rPr lang="ar-SA" sz="1400" dirty="0" smtClean="0">
                          <a:cs typeface="B Zar" pitchFamily="2" charset="-78"/>
                        </a:rPr>
                        <a:t>و قبول قطعنامه 598 از سوي ايران.</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66</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981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آسيب</a:t>
                      </a:r>
                      <a:r>
                        <a:rPr lang="fa-IR" sz="1400" dirty="0" smtClean="0">
                          <a:cs typeface="B Zar" pitchFamily="2" charset="-78"/>
                        </a:rPr>
                        <a:t>‌</a:t>
                      </a:r>
                      <a:r>
                        <a:rPr lang="ar-SA" sz="1400" dirty="0" smtClean="0">
                          <a:cs typeface="B Zar" pitchFamily="2" charset="-78"/>
                        </a:rPr>
                        <a:t>هاي فرهنگي جمهوري اسلامي ايران از جنگ تحميلي.</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67</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7823">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تحليل برنامه</a:t>
                      </a:r>
                      <a:r>
                        <a:rPr lang="fa-IR" sz="1400" dirty="0" smtClean="0">
                          <a:cs typeface="B Zar" pitchFamily="2" charset="-78"/>
                        </a:rPr>
                        <a:t>‌</a:t>
                      </a:r>
                      <a:r>
                        <a:rPr lang="ar-SA" sz="1400" dirty="0" smtClean="0">
                          <a:cs typeface="B Zar" pitchFamily="2" charset="-78"/>
                        </a:rPr>
                        <a:t>ها و سياست</a:t>
                      </a:r>
                      <a:r>
                        <a:rPr lang="fa-IR" sz="1400" dirty="0" smtClean="0">
                          <a:cs typeface="B Zar" pitchFamily="2" charset="-78"/>
                        </a:rPr>
                        <a:t>‌</a:t>
                      </a:r>
                      <a:r>
                        <a:rPr lang="ar-SA" sz="1400" dirty="0" smtClean="0">
                          <a:cs typeface="B Zar" pitchFamily="2" charset="-78"/>
                        </a:rPr>
                        <a:t>هاي ايران براي بازسازي فرهنگي</a:t>
                      </a:r>
                      <a:r>
                        <a:rPr lang="fa-IR" sz="1400" dirty="0" smtClean="0">
                          <a:cs typeface="B Zar" pitchFamily="2" charset="-78"/>
                        </a:rPr>
                        <a:t> </a:t>
                      </a:r>
                      <a:r>
                        <a:rPr lang="ar-SA" sz="1400" dirty="0" smtClean="0">
                          <a:cs typeface="B Zar" pitchFamily="2" charset="-78"/>
                        </a:rPr>
                        <a:t>كشور </a:t>
                      </a:r>
                      <a:r>
                        <a:rPr lang="fa-IR" sz="1400" dirty="0" smtClean="0">
                          <a:cs typeface="B Zar" pitchFamily="2" charset="-78"/>
                        </a:rPr>
                        <a:t>ناشی از جنگ تحمیلی</a:t>
                      </a:r>
                      <a:r>
                        <a:rPr lang="fa-IR" sz="1400" baseline="0" dirty="0" smtClean="0">
                          <a:cs typeface="B Zar" pitchFamily="2" charset="-78"/>
                        </a:rPr>
                        <a:t> </a:t>
                      </a:r>
                      <a:r>
                        <a:rPr lang="ar-SA" sz="1400" dirty="0" smtClean="0">
                          <a:cs typeface="B Zar" pitchFamily="2" charset="-78"/>
                        </a:rPr>
                        <a:t>و فضاي جامعه</a:t>
                      </a:r>
                      <a:r>
                        <a:rPr lang="fa-IR" sz="1400" dirty="0" smtClean="0">
                          <a:cs typeface="B Zar" pitchFamily="2" charset="-78"/>
                        </a:rPr>
                        <a:t> پس</a:t>
                      </a:r>
                      <a:r>
                        <a:rPr lang="fa-IR" sz="1400" baseline="0" dirty="0" smtClean="0">
                          <a:cs typeface="B Zar" pitchFamily="2" charset="-78"/>
                        </a:rPr>
                        <a:t> از آن </a:t>
                      </a:r>
                      <a:r>
                        <a:rPr lang="ar-SA" sz="1400" dirty="0" smtClean="0">
                          <a:cs typeface="B Zar" pitchFamily="2" charset="-78"/>
                        </a:rPr>
                        <a:t>.</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68</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تأثيرات جنگ</a:t>
                      </a:r>
                      <a:r>
                        <a:rPr lang="fa-IR" sz="1400" dirty="0" smtClean="0">
                          <a:cs typeface="B Zar" pitchFamily="2" charset="-78"/>
                        </a:rPr>
                        <a:t> تحمیلی</a:t>
                      </a:r>
                      <a:r>
                        <a:rPr lang="ar-SA" sz="1400" dirty="0" smtClean="0">
                          <a:cs typeface="B Zar" pitchFamily="2" charset="-78"/>
                        </a:rPr>
                        <a:t> بر تغيير و تحول محصولات فرهنگي دو كشور ايران و عراق.</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69</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981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نقش جنگ </a:t>
                      </a:r>
                      <a:r>
                        <a:rPr lang="fa-IR" sz="1400" dirty="0" smtClean="0">
                          <a:cs typeface="B Zar" pitchFamily="2" charset="-78"/>
                        </a:rPr>
                        <a:t>تحمیلی </a:t>
                      </a:r>
                      <a:r>
                        <a:rPr lang="ar-SA" sz="1400" dirty="0" smtClean="0">
                          <a:cs typeface="B Zar" pitchFamily="2" charset="-78"/>
                        </a:rPr>
                        <a:t>در انقطاع يا اتصال فرهنگي ايران با تاريخ گذشته</a:t>
                      </a:r>
                      <a:r>
                        <a:rPr lang="fa-IR" sz="1400" dirty="0" smtClean="0">
                          <a:cs typeface="B Zar" pitchFamily="2" charset="-78"/>
                        </a:rPr>
                        <a:t>‌</a:t>
                      </a:r>
                      <a:r>
                        <a:rPr lang="ar-SA" sz="1400" dirty="0" smtClean="0">
                          <a:cs typeface="B Zar" pitchFamily="2" charset="-78"/>
                        </a:rPr>
                        <a:t>اش.</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70</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1219200"/>
          <a:ext cx="7807916" cy="4389120"/>
        </p:xfrm>
        <a:graphic>
          <a:graphicData uri="http://schemas.openxmlformats.org/drawingml/2006/table">
            <a:tbl>
              <a:tblPr firstRow="1" bandRow="1">
                <a:tableStyleId>{5C22544A-7EE6-4342-B048-85BDC9FD1C3A}</a:tableStyleId>
              </a:tblPr>
              <a:tblGrid>
                <a:gridCol w="533399"/>
                <a:gridCol w="1026117"/>
                <a:gridCol w="5867399"/>
                <a:gridCol w="381001"/>
              </a:tblGrid>
              <a:tr h="304797">
                <a:tc gridSpan="4">
                  <a:txBody>
                    <a:bodyPr/>
                    <a:lstStyle/>
                    <a:p>
                      <a:pPr algn="ctr"/>
                      <a:r>
                        <a:rPr lang="ar-SA" sz="2000" b="1" dirty="0" smtClean="0">
                          <a:ln>
                            <a:solidFill>
                              <a:schemeClr val="tx1"/>
                            </a:solidFill>
                          </a:ln>
                          <a:solidFill>
                            <a:srgbClr val="C00000"/>
                          </a:solidFill>
                        </a:rPr>
                        <a:t>ابعاد فرهنگي جنگ ايران و عراق</a:t>
                      </a:r>
                      <a:r>
                        <a:rPr lang="fa-IR" sz="2000" b="1" dirty="0" smtClean="0">
                          <a:ln>
                            <a:solidFill>
                              <a:schemeClr val="tx1"/>
                            </a:solidFill>
                          </a:ln>
                          <a:solidFill>
                            <a:srgbClr val="C00000"/>
                          </a:solidFill>
                        </a:rPr>
                        <a:t>(232 عنوان)</a:t>
                      </a:r>
                      <a:r>
                        <a:rPr lang="ar-SA" sz="2000" b="1" dirty="0" smtClean="0">
                          <a:ln>
                            <a:solidFill>
                              <a:schemeClr val="tx1"/>
                            </a:solidFill>
                          </a:ln>
                          <a:solidFill>
                            <a:srgbClr val="C00000"/>
                          </a:solidFill>
                        </a:rPr>
                        <a:t> </a:t>
                      </a:r>
                      <a:endParaRPr lang="en-US" sz="2000" dirty="0">
                        <a:ln>
                          <a:solidFill>
                            <a:schemeClr val="tx1"/>
                          </a:solidFill>
                        </a:ln>
                        <a:solidFill>
                          <a:srgbClr val="C00000"/>
                        </a:solidFill>
                        <a:cs typeface="B Zar" pitchFamily="2" charset="-78"/>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289557">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a:t>
                      </a:r>
                      <a:r>
                        <a:rPr lang="ar-SA" sz="1400" dirty="0" smtClean="0">
                          <a:cs typeface="B Zar" pitchFamily="2" charset="-78"/>
                        </a:rPr>
                        <a:t>تحولات هنر مداحي به لحاظ شكل و محتوا در طول دوران قبل، در حين و پس از جنگ </a:t>
                      </a:r>
                      <a:r>
                        <a:rPr lang="fa-IR" sz="1400" dirty="0" smtClean="0">
                          <a:cs typeface="B Zar" pitchFamily="2" charset="-78"/>
                        </a:rPr>
                        <a:t>تحمیلی</a:t>
                      </a:r>
                      <a:r>
                        <a:rPr lang="ar-SA" sz="1400" dirty="0" smtClean="0">
                          <a:cs typeface="B Zar" pitchFamily="2" charset="-78"/>
                        </a:rPr>
                        <a:t>.</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71</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505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a:t>
                      </a:r>
                      <a:r>
                        <a:rPr lang="ar-SA" sz="1400" dirty="0" smtClean="0">
                          <a:cs typeface="B Zar" pitchFamily="2" charset="-78"/>
                        </a:rPr>
                        <a:t>تأثيرات جنگ </a:t>
                      </a:r>
                      <a:r>
                        <a:rPr lang="fa-IR" sz="1400" dirty="0" smtClean="0">
                          <a:cs typeface="B Zar" pitchFamily="2" charset="-78"/>
                        </a:rPr>
                        <a:t>تحمیلی </a:t>
                      </a:r>
                      <a:r>
                        <a:rPr lang="ar-SA" sz="1400" dirty="0" smtClean="0">
                          <a:cs typeface="B Zar" pitchFamily="2" charset="-78"/>
                        </a:rPr>
                        <a:t>بر هنر موسيقي و فرايند رشد و شكل</a:t>
                      </a:r>
                      <a:r>
                        <a:rPr lang="fa-IR" sz="1400" dirty="0" smtClean="0">
                          <a:cs typeface="B Zar" pitchFamily="2" charset="-78"/>
                        </a:rPr>
                        <a:t>‌</a:t>
                      </a:r>
                      <a:r>
                        <a:rPr lang="ar-SA" sz="1400" dirty="0" smtClean="0">
                          <a:cs typeface="B Zar" pitchFamily="2" charset="-78"/>
                        </a:rPr>
                        <a:t>گيري آن.</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72</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885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تحليل ارزش</a:t>
                      </a:r>
                      <a:r>
                        <a:rPr lang="fa-IR" sz="1400" dirty="0" smtClean="0">
                          <a:cs typeface="B Zar" pitchFamily="2" charset="-78"/>
                        </a:rPr>
                        <a:t>‌</a:t>
                      </a:r>
                      <a:r>
                        <a:rPr lang="ar-SA" sz="1400" dirty="0" smtClean="0">
                          <a:cs typeface="B Zar" pitchFamily="2" charset="-78"/>
                        </a:rPr>
                        <a:t>ها، نمادها و نشانه</a:t>
                      </a:r>
                      <a:r>
                        <a:rPr lang="fa-IR" sz="1400" dirty="0" smtClean="0">
                          <a:cs typeface="B Zar" pitchFamily="2" charset="-78"/>
                        </a:rPr>
                        <a:t>‌</a:t>
                      </a:r>
                      <a:r>
                        <a:rPr lang="ar-SA" sz="1400" dirty="0" smtClean="0">
                          <a:cs typeface="B Zar" pitchFamily="2" charset="-78"/>
                        </a:rPr>
                        <a:t>هاي ديني متجلي در دوران جنگ تحميلي.</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73</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885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نقش و جايگاه ارزش</a:t>
                      </a:r>
                      <a:r>
                        <a:rPr lang="fa-IR" sz="1400" dirty="0" smtClean="0">
                          <a:cs typeface="B Zar" pitchFamily="2" charset="-78"/>
                        </a:rPr>
                        <a:t>‌</a:t>
                      </a:r>
                      <a:r>
                        <a:rPr lang="ar-SA" sz="1400" dirty="0" smtClean="0">
                          <a:cs typeface="B Zar" pitchFamily="2" charset="-78"/>
                        </a:rPr>
                        <a:t>ها و نمادهاي ملي متجلي در دوران جنگ تحميلي.</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74</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4163">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عوامل موثر فرهنگي بر شعارها و رجزخواني</a:t>
                      </a:r>
                      <a:r>
                        <a:rPr lang="fa-IR" sz="1400" dirty="0" smtClean="0">
                          <a:cs typeface="B Zar" pitchFamily="2" charset="-78"/>
                        </a:rPr>
                        <a:t>‌</a:t>
                      </a:r>
                      <a:r>
                        <a:rPr lang="ar-SA" sz="1400" dirty="0" smtClean="0">
                          <a:cs typeface="B Zar" pitchFamily="2" charset="-78"/>
                        </a:rPr>
                        <a:t>هاي رزمندگان در طول دوران جنگ</a:t>
                      </a:r>
                      <a:r>
                        <a:rPr lang="fa-IR" sz="1400" dirty="0" smtClean="0">
                          <a:cs typeface="B Zar" pitchFamily="2" charset="-78"/>
                        </a:rPr>
                        <a:t> تحمیلی</a:t>
                      </a:r>
                      <a:r>
                        <a:rPr lang="ar-SA" sz="1400" dirty="0" smtClean="0">
                          <a:cs typeface="B Zar" pitchFamily="2" charset="-78"/>
                        </a:rPr>
                        <a:t>.</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75</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4163">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بررسی </a:t>
                      </a:r>
                      <a:r>
                        <a:rPr lang="ar-SA" sz="1400" dirty="0" smtClean="0">
                          <a:cs typeface="B Zar" pitchFamily="2" charset="-78"/>
                        </a:rPr>
                        <a:t>تاكتيك</a:t>
                      </a:r>
                      <a:r>
                        <a:rPr lang="fa-IR" sz="1400" dirty="0" smtClean="0">
                          <a:cs typeface="B Zar" pitchFamily="2" charset="-78"/>
                        </a:rPr>
                        <a:t>‌</a:t>
                      </a:r>
                      <a:r>
                        <a:rPr lang="ar-SA" sz="1400" dirty="0" smtClean="0">
                          <a:cs typeface="B Zar" pitchFamily="2" charset="-78"/>
                        </a:rPr>
                        <a:t>ها</a:t>
                      </a:r>
                      <a:r>
                        <a:rPr lang="fa-IR" sz="1400" dirty="0" smtClean="0">
                          <a:cs typeface="B Zar" pitchFamily="2" charset="-78"/>
                        </a:rPr>
                        <a:t>،</a:t>
                      </a:r>
                      <a:r>
                        <a:rPr lang="ar-SA" sz="1400" dirty="0" smtClean="0">
                          <a:cs typeface="B Zar" pitchFamily="2" charset="-78"/>
                        </a:rPr>
                        <a:t> ابزارها</a:t>
                      </a:r>
                      <a:r>
                        <a:rPr lang="fa-IR" sz="1400" baseline="0" dirty="0" smtClean="0">
                          <a:cs typeface="B Zar" pitchFamily="2" charset="-78"/>
                        </a:rPr>
                        <a:t> و عملیات</a:t>
                      </a:r>
                      <a:r>
                        <a:rPr lang="ar-SA" sz="1400" dirty="0" smtClean="0">
                          <a:cs typeface="B Zar" pitchFamily="2" charset="-78"/>
                        </a:rPr>
                        <a:t> رواني جمهوري اسلامي ايران عليه رژيم و نيروهاي نظامي عراق</a:t>
                      </a:r>
                      <a:r>
                        <a:rPr lang="fa-IR" sz="1400" dirty="0" smtClean="0">
                          <a:cs typeface="B Zar" pitchFamily="2" charset="-78"/>
                        </a:rPr>
                        <a:t> در جنگ تحمیلی</a:t>
                      </a:r>
                      <a:r>
                        <a:rPr lang="ar-SA" sz="1400" dirty="0" smtClean="0">
                          <a:cs typeface="B Zar" pitchFamily="2" charset="-78"/>
                        </a:rPr>
                        <a:t>.</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76</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4163">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a:t>
                      </a:r>
                      <a:r>
                        <a:rPr lang="ar-SA" sz="1400" dirty="0" smtClean="0">
                          <a:cs typeface="B Zar" pitchFamily="2" charset="-78"/>
                        </a:rPr>
                        <a:t>ساختار و سازمان عمليات رواني جمهوري اسلامي ايران در كشور و نيروهاي مسلح</a:t>
                      </a:r>
                      <a:r>
                        <a:rPr lang="fa-IR" sz="1400" dirty="0" smtClean="0">
                          <a:cs typeface="B Zar" pitchFamily="2" charset="-78"/>
                        </a:rPr>
                        <a:t> در دوران دفاع مقدس </a:t>
                      </a:r>
                      <a:r>
                        <a:rPr lang="ar-SA" sz="1400" dirty="0" smtClean="0">
                          <a:cs typeface="B Zar" pitchFamily="2" charset="-78"/>
                        </a:rPr>
                        <a:t>.</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77</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4163">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a:t>
                      </a:r>
                      <a:r>
                        <a:rPr lang="ar-SA" sz="1400" dirty="0" smtClean="0">
                          <a:cs typeface="B Zar" pitchFamily="2" charset="-78"/>
                        </a:rPr>
                        <a:t>عملكرد عمليات رواني جمهوري اسلامي ايران در مقابله با عمليات رواني دشمن</a:t>
                      </a:r>
                      <a:r>
                        <a:rPr lang="fa-IR" sz="1400" dirty="0" smtClean="0">
                          <a:cs typeface="B Zar" pitchFamily="2" charset="-78"/>
                        </a:rPr>
                        <a:t> در جنگ تحمیلی</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78</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4163">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تحليل عمليات رواني دشمنان انقلاب(به جز عراق) عليه جمهوری اسلامي ايران در دوران جنگ</a:t>
                      </a:r>
                      <a:r>
                        <a:rPr lang="fa-IR" sz="1400" dirty="0" smtClean="0">
                          <a:cs typeface="B Zar" pitchFamily="2" charset="-78"/>
                        </a:rPr>
                        <a:t> تحمیلی</a:t>
                      </a:r>
                      <a:r>
                        <a:rPr lang="ar-SA" sz="1400" dirty="0" smtClean="0">
                          <a:cs typeface="B Zar" pitchFamily="2" charset="-78"/>
                        </a:rPr>
                        <a:t>.</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79</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4163">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a:t>
                      </a:r>
                      <a:r>
                        <a:rPr lang="ar-SA" sz="1400" dirty="0" smtClean="0">
                          <a:cs typeface="B Zar" pitchFamily="2" charset="-78"/>
                        </a:rPr>
                        <a:t>تأثير عمليات رواني دشمنان جمهوري اسلامي ايران بر پذيرش قطعنامه 598 توسط مسئولين كشور.</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80</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28600" y="76114"/>
          <a:ext cx="8686801" cy="5803342"/>
        </p:xfrm>
        <a:graphic>
          <a:graphicData uri="http://schemas.openxmlformats.org/drawingml/2006/table">
            <a:tbl>
              <a:tblPr firstRow="1" bandRow="1">
                <a:tableStyleId>{5C22544A-7EE6-4342-B048-85BDC9FD1C3A}</a:tableStyleId>
              </a:tblPr>
              <a:tblGrid>
                <a:gridCol w="510989"/>
                <a:gridCol w="1107142"/>
                <a:gridCol w="6648226"/>
                <a:gridCol w="420444"/>
              </a:tblGrid>
              <a:tr h="762430">
                <a:tc gridSpan="4">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fa-IR" sz="2000" b="1" kern="1200" dirty="0" smtClean="0">
                          <a:ln>
                            <a:solidFill>
                              <a:schemeClr val="tx1"/>
                            </a:solidFill>
                          </a:ln>
                          <a:solidFill>
                            <a:srgbClr val="C00000"/>
                          </a:solidFill>
                          <a:latin typeface="+mn-lt"/>
                          <a:ea typeface="+mn-ea"/>
                          <a:cs typeface="+mn-cs"/>
                        </a:rPr>
                        <a:t>نقش قرارگاههای عمده، یگان‌های رزمی، پشتیبانی رزمی و پشتیبانی خدمات رزمی نیروهای مسلح در هشت سال دفاع مقدس(177 عنوان)  </a:t>
                      </a:r>
                      <a:endParaRPr kumimoji="0" lang="en-US" sz="2000" b="1" kern="1200" dirty="0" smtClean="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563536">
                <a:tc gridSpan="4">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1400" b="1" dirty="0" smtClean="0">
                          <a:solidFill>
                            <a:srgbClr val="FF0000"/>
                          </a:solidFill>
                          <a:cs typeface="B Zar" pitchFamily="2" charset="-78"/>
                        </a:rPr>
                        <a:t>نقش قرارگاه‌های عمده، یگان</a:t>
                      </a:r>
                      <a:r>
                        <a:rPr lang="fa-IR" sz="1400" b="1" baseline="0" dirty="0" smtClean="0">
                          <a:solidFill>
                            <a:srgbClr val="FF0000"/>
                          </a:solidFill>
                          <a:cs typeface="B Zar" pitchFamily="2" charset="-78"/>
                        </a:rPr>
                        <a:t>‌های رزمی، پشتیبانی رزمی و پشتیبانی خدمات رزمی ارتش جمهوری اسلامی ایران در 8سال دفاع مقدس</a:t>
                      </a:r>
                      <a:r>
                        <a:rPr kumimoji="0" lang="fa-IR" sz="1400" kern="1200" dirty="0" smtClean="0">
                          <a:ln>
                            <a:solidFill>
                              <a:schemeClr val="tx1"/>
                            </a:solidFill>
                          </a:ln>
                          <a:solidFill>
                            <a:srgbClr val="00B050"/>
                          </a:solidFill>
                          <a:latin typeface="+mn-lt"/>
                          <a:ea typeface="+mn-ea"/>
                          <a:cs typeface="B Zar" pitchFamily="2" charset="-78"/>
                        </a:rPr>
                        <a:t> </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b="1" kern="1200" dirty="0" smtClean="0">
                          <a:ln>
                            <a:solidFill>
                              <a:schemeClr val="tx1"/>
                            </a:solidFill>
                          </a:ln>
                          <a:solidFill>
                            <a:srgbClr val="00B050"/>
                          </a:solidFill>
                          <a:latin typeface="+mn-lt"/>
                          <a:ea typeface="+mn-ea"/>
                          <a:cs typeface="B Zar" pitchFamily="2" charset="-78"/>
                        </a:rPr>
                        <a:t>(نیروی زمینی ارتش جمهوری اسلامی ایران)    </a:t>
                      </a:r>
                    </a:p>
                  </a:txBody>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tcPr>
                </a:tc>
              </a:tr>
              <a:tr h="563536">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79558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لشکر 92 زرهی اهواز، نیروی</a:t>
                      </a:r>
                      <a:r>
                        <a:rPr lang="fa-IR" sz="1400" dirty="0" smtClean="0">
                          <a:cs typeface="B Zar" pitchFamily="2" charset="-78"/>
                        </a:rPr>
                        <a:t>‌</a:t>
                      </a:r>
                      <a:r>
                        <a:rPr lang="ar-SA" sz="1400" dirty="0" smtClean="0">
                          <a:cs typeface="B Zar" pitchFamily="2" charset="-78"/>
                        </a:rPr>
                        <a:t>زمینی</a:t>
                      </a:r>
                      <a:r>
                        <a:rPr lang="fa-IR" sz="1400" dirty="0" smtClean="0">
                          <a:cs typeface="B Zar" pitchFamily="2" charset="-78"/>
                        </a:rPr>
                        <a:t>‌</a:t>
                      </a:r>
                      <a:r>
                        <a:rPr lang="ar-SA" sz="1400" dirty="0" smtClean="0">
                          <a:cs typeface="B Zar" pitchFamily="2" charset="-78"/>
                        </a:rPr>
                        <a:t>ارتش</a:t>
                      </a:r>
                      <a:r>
                        <a:rPr lang="fa-IR" sz="1400" dirty="0" smtClean="0">
                          <a:cs typeface="B Zar" pitchFamily="2" charset="-78"/>
                        </a:rPr>
                        <a:t>‌</a:t>
                      </a:r>
                      <a:r>
                        <a:rPr lang="ar-SA" sz="1400" dirty="0" smtClean="0">
                          <a:cs typeface="B Zar" pitchFamily="2" charset="-78"/>
                        </a:rPr>
                        <a:t>جمهوری</a:t>
                      </a:r>
                      <a:r>
                        <a:rPr lang="fa-IR" sz="1400" dirty="0" smtClean="0">
                          <a:cs typeface="B Zar" pitchFamily="2" charset="-78"/>
                        </a:rPr>
                        <a:t>‌</a:t>
                      </a:r>
                      <a:r>
                        <a:rPr lang="ar-SA" sz="1400" dirty="0" smtClean="0">
                          <a:cs typeface="B Zar" pitchFamily="2" charset="-78"/>
                        </a:rPr>
                        <a:t>اسلامی</a:t>
                      </a:r>
                      <a:r>
                        <a:rPr lang="fa-IR" sz="1400" dirty="0" smtClean="0">
                          <a:cs typeface="B Zar" pitchFamily="2" charset="-78"/>
                        </a:rPr>
                        <a:t>‌</a:t>
                      </a:r>
                      <a:r>
                        <a:rPr lang="ar-SA" sz="1400" dirty="0" smtClean="0">
                          <a:cs typeface="B Zar" pitchFamily="2" charset="-78"/>
                        </a:rPr>
                        <a:t>ایران در دوران 8 ساله دفاع مقدس.</a:t>
                      </a:r>
                      <a:endParaRPr lang="en-US"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لشکر 92 زرهی اهواز، نیروی زمینی ارتش جمهوری اسلامی ایران  در </a:t>
                      </a:r>
                      <a:r>
                        <a:rPr lang="fa-IR" sz="1400" dirty="0" smtClean="0">
                          <a:cs typeface="B Zar" pitchFamily="2" charset="-78"/>
                        </a:rPr>
                        <a:t>هریک از عملیات‌ 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11</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9558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لشکر 16 زرهی قزوین نیروی</a:t>
                      </a:r>
                      <a:r>
                        <a:rPr lang="fa-IR" sz="1400" dirty="0" smtClean="0">
                          <a:cs typeface="B Zar" pitchFamily="2" charset="-78"/>
                        </a:rPr>
                        <a:t>‌</a:t>
                      </a:r>
                      <a:r>
                        <a:rPr lang="ar-SA" sz="1400" dirty="0" smtClean="0">
                          <a:cs typeface="B Zar" pitchFamily="2" charset="-78"/>
                        </a:rPr>
                        <a:t>زمینی</a:t>
                      </a:r>
                      <a:r>
                        <a:rPr lang="fa-IR" sz="1400" dirty="0" smtClean="0">
                          <a:cs typeface="B Zar" pitchFamily="2" charset="-78"/>
                        </a:rPr>
                        <a:t>‌</a:t>
                      </a:r>
                      <a:r>
                        <a:rPr lang="ar-SA" sz="1400" dirty="0" smtClean="0">
                          <a:cs typeface="B Zar" pitchFamily="2" charset="-78"/>
                        </a:rPr>
                        <a:t>ارتش</a:t>
                      </a:r>
                      <a:r>
                        <a:rPr lang="fa-IR" sz="1400" dirty="0" smtClean="0">
                          <a:cs typeface="B Zar" pitchFamily="2" charset="-78"/>
                        </a:rPr>
                        <a:t>‌</a:t>
                      </a:r>
                      <a:r>
                        <a:rPr lang="ar-SA" sz="1400" dirty="0" smtClean="0">
                          <a:cs typeface="B Zar" pitchFamily="2" charset="-78"/>
                        </a:rPr>
                        <a:t>جمهوری</a:t>
                      </a:r>
                      <a:r>
                        <a:rPr lang="fa-IR" sz="1400" dirty="0" smtClean="0">
                          <a:cs typeface="B Zar" pitchFamily="2" charset="-78"/>
                        </a:rPr>
                        <a:t>‌</a:t>
                      </a:r>
                      <a:r>
                        <a:rPr lang="ar-SA" sz="1400" dirty="0" smtClean="0">
                          <a:cs typeface="B Zar" pitchFamily="2" charset="-78"/>
                        </a:rPr>
                        <a:t>اسلامی</a:t>
                      </a:r>
                      <a:r>
                        <a:rPr lang="fa-IR" sz="1400" dirty="0" smtClean="0">
                          <a:cs typeface="B Zar" pitchFamily="2" charset="-78"/>
                        </a:rPr>
                        <a:t>‌</a:t>
                      </a:r>
                      <a:r>
                        <a:rPr lang="ar-SA" sz="1400" dirty="0" smtClean="0">
                          <a:cs typeface="B Zar" pitchFamily="2" charset="-78"/>
                        </a:rPr>
                        <a:t>ایران در دوران 8 ساله دفاع مقدس.</a:t>
                      </a:r>
                      <a:endParaRPr lang="en-US" sz="1400" dirty="0" smtClean="0">
                        <a:cs typeface="B Zar" pitchFamily="2" charset="-78"/>
                      </a:endParaRPr>
                    </a:p>
                    <a:p>
                      <a:r>
                        <a:rPr lang="fa-IR" sz="1400" dirty="0" smtClean="0">
                          <a:cs typeface="B Zar" pitchFamily="2" charset="-78"/>
                        </a:rPr>
                        <a:t>- </a:t>
                      </a:r>
                      <a:r>
                        <a:rPr lang="ar-SA" sz="1400" dirty="0" smtClean="0">
                          <a:cs typeface="B Zar" pitchFamily="2" charset="-78"/>
                        </a:rPr>
                        <a:t>بررسی تأثیرو نقش لشکر</a:t>
                      </a:r>
                      <a:r>
                        <a:rPr lang="fa-IR" sz="1400" dirty="0" smtClean="0">
                          <a:cs typeface="B Zar" pitchFamily="2" charset="-78"/>
                        </a:rPr>
                        <a:t>16ز</a:t>
                      </a:r>
                      <a:r>
                        <a:rPr lang="ar-SA" sz="1400" dirty="0" smtClean="0">
                          <a:cs typeface="B Zar" pitchFamily="2" charset="-78"/>
                        </a:rPr>
                        <a:t>رهی قزوین نیروی زمینی ارتش جمهوری اسلامی ایران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 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12</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9558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لشکر</a:t>
                      </a:r>
                      <a:r>
                        <a:rPr lang="fa-IR" sz="1400" dirty="0" smtClean="0">
                          <a:cs typeface="B Zar" pitchFamily="2" charset="-78"/>
                        </a:rPr>
                        <a:t>88</a:t>
                      </a:r>
                      <a:r>
                        <a:rPr lang="fa-IR" sz="1400" baseline="0" dirty="0" smtClean="0">
                          <a:cs typeface="B Zar" pitchFamily="2" charset="-78"/>
                        </a:rPr>
                        <a:t> </a:t>
                      </a:r>
                      <a:r>
                        <a:rPr lang="ar-SA" sz="1400" dirty="0" smtClean="0">
                          <a:cs typeface="B Zar" pitchFamily="2" charset="-78"/>
                        </a:rPr>
                        <a:t>زرهی زاهدان  نیروی زمینی ارتش  جمهوری اسلامی ایران در دوران 8 ساله دفاع مقدس.</a:t>
                      </a:r>
                      <a:endParaRPr lang="en-US" sz="1400" dirty="0" smtClean="0">
                        <a:cs typeface="B Z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لشکر 88 زرهی زاهدان  نیروی زمینی ارتش  جمهوری اسلامی ایران  در </a:t>
                      </a:r>
                      <a:r>
                        <a:rPr lang="fa-IR" sz="1400" dirty="0" smtClean="0">
                          <a:cs typeface="B Zar" pitchFamily="2" charset="-78"/>
                        </a:rPr>
                        <a:t>هریک از عملیات 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13</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54976">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55 هوابرد نیروی زمینی ارتش جمهوری اسلامی ایران  در دوران 8 ساله دفاع مقدس.</a:t>
                      </a:r>
                      <a:endParaRPr lang="en-US"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55 هوابرد نیروی زمینی ارتش جمهوری اسلامی ایران  در</a:t>
                      </a:r>
                      <a:r>
                        <a:rPr lang="fa-IR" sz="1400" dirty="0" smtClean="0">
                          <a:cs typeface="B Zar" pitchFamily="2" charset="-78"/>
                        </a:rPr>
                        <a:t>هریک از عملیات های عمده</a:t>
                      </a:r>
                      <a:r>
                        <a:rPr lang="ar-SA" sz="1400" dirty="0" smtClean="0">
                          <a:cs typeface="B Zar" pitchFamily="2" charset="-78"/>
                        </a:rPr>
                        <a:t> 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14</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9558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37 زرهی  نیروی زمینی ارتش  جمهوری اسلامی ایران  در دوران 8 ساله دفاع مقدس.</a:t>
                      </a:r>
                      <a:endParaRPr lang="en-US" sz="1400" dirty="0" smtClean="0">
                        <a:cs typeface="B Zar" pitchFamily="2" charset="-78"/>
                      </a:endParaRPr>
                    </a:p>
                    <a:p>
                      <a:r>
                        <a:rPr lang="fa-IR" sz="1400" dirty="0" smtClean="0">
                          <a:cs typeface="B Zar" pitchFamily="2" charset="-78"/>
                        </a:rPr>
                        <a:t>- </a:t>
                      </a:r>
                      <a:r>
                        <a:rPr lang="ar-SA" sz="1400" dirty="0" smtClean="0">
                          <a:cs typeface="B Zar" pitchFamily="2" charset="-78"/>
                        </a:rPr>
                        <a:t>بررسی تأثیرو نقش تیپ 37 زرهی  نیروی زمینی ارتش  جمهوری اسلامی ایران  در </a:t>
                      </a:r>
                      <a:r>
                        <a:rPr lang="fa-IR" sz="1400" dirty="0" smtClean="0">
                          <a:cs typeface="B Zar" pitchFamily="2" charset="-78"/>
                        </a:rPr>
                        <a:t>هریک از عملیات های عمده</a:t>
                      </a:r>
                      <a:r>
                        <a:rPr lang="ar-SA" sz="1400" dirty="0" smtClean="0">
                          <a:cs typeface="B Zar" pitchFamily="2" charset="-78"/>
                        </a:rPr>
                        <a:t> 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15</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762000" y="1371600"/>
          <a:ext cx="7807916" cy="4453943"/>
        </p:xfrm>
        <a:graphic>
          <a:graphicData uri="http://schemas.openxmlformats.org/drawingml/2006/table">
            <a:tbl>
              <a:tblPr firstRow="1" bandRow="1">
                <a:tableStyleId>{5C22544A-7EE6-4342-B048-85BDC9FD1C3A}</a:tableStyleId>
              </a:tblPr>
              <a:tblGrid>
                <a:gridCol w="533399"/>
                <a:gridCol w="1026117"/>
                <a:gridCol w="5867399"/>
                <a:gridCol w="381001"/>
              </a:tblGrid>
              <a:tr h="410394">
                <a:tc gridSpan="4">
                  <a:txBody>
                    <a:bodyPr/>
                    <a:lstStyle/>
                    <a:p>
                      <a:pPr algn="ctr"/>
                      <a:r>
                        <a:rPr lang="ar-SA" sz="2000" b="1" dirty="0" smtClean="0">
                          <a:ln>
                            <a:solidFill>
                              <a:schemeClr val="tx1"/>
                            </a:solidFill>
                          </a:ln>
                          <a:solidFill>
                            <a:srgbClr val="C00000"/>
                          </a:solidFill>
                        </a:rPr>
                        <a:t>ابعاد فرهنگي جنگ ايران و عراق</a:t>
                      </a:r>
                      <a:r>
                        <a:rPr lang="fa-IR" sz="2000" b="1" dirty="0" smtClean="0">
                          <a:ln>
                            <a:solidFill>
                              <a:schemeClr val="tx1"/>
                            </a:solidFill>
                          </a:ln>
                          <a:solidFill>
                            <a:srgbClr val="C00000"/>
                          </a:solidFill>
                        </a:rPr>
                        <a:t>(232 عنوان)</a:t>
                      </a:r>
                      <a:r>
                        <a:rPr lang="ar-SA" sz="2000" b="1" dirty="0" smtClean="0">
                          <a:ln>
                            <a:solidFill>
                              <a:schemeClr val="tx1"/>
                            </a:solidFill>
                          </a:ln>
                          <a:solidFill>
                            <a:srgbClr val="C00000"/>
                          </a:solidFill>
                        </a:rPr>
                        <a:t> </a:t>
                      </a:r>
                      <a:endParaRPr lang="en-US" sz="2000" dirty="0">
                        <a:ln>
                          <a:solidFill>
                            <a:schemeClr val="tx1"/>
                          </a:solidFill>
                        </a:ln>
                        <a:solidFill>
                          <a:srgbClr val="C00000"/>
                        </a:solidFill>
                        <a:cs typeface="B Zar" pitchFamily="2" charset="-78"/>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351603">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53669">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a:t>
                      </a:r>
                      <a:r>
                        <a:rPr lang="ar-SA" sz="1400" dirty="0" smtClean="0">
                          <a:cs typeface="B Zar" pitchFamily="2" charset="-78"/>
                        </a:rPr>
                        <a:t>تأثيرات فرهنگي و رواني پذيرش قطعنامه 598 بر مسئولين، فرماندهان و نيروهاي رزمنده.</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81</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a:t>
                      </a:r>
                      <a:r>
                        <a:rPr lang="ar-SA" sz="1400" dirty="0" smtClean="0">
                          <a:cs typeface="B Zar" pitchFamily="2" charset="-78"/>
                        </a:rPr>
                        <a:t>تأثير فعاليت</a:t>
                      </a:r>
                      <a:r>
                        <a:rPr lang="fa-IR" sz="1400" dirty="0" smtClean="0">
                          <a:cs typeface="B Zar" pitchFamily="2" charset="-78"/>
                        </a:rPr>
                        <a:t>‌</a:t>
                      </a:r>
                      <a:r>
                        <a:rPr lang="ar-SA" sz="1400" dirty="0" smtClean="0">
                          <a:cs typeface="B Zar" pitchFamily="2" charset="-78"/>
                        </a:rPr>
                        <a:t>هاي فرهنگي داخل كشور در كاهش يا افزايش اعزام نيرو به جبهه</a:t>
                      </a:r>
                      <a:r>
                        <a:rPr lang="fa-IR" sz="1400" dirty="0" smtClean="0">
                          <a:cs typeface="B Zar" pitchFamily="2" charset="-78"/>
                        </a:rPr>
                        <a:t>‌</a:t>
                      </a:r>
                      <a:r>
                        <a:rPr lang="ar-SA" sz="1400" dirty="0" smtClean="0">
                          <a:cs typeface="B Zar" pitchFamily="2" charset="-78"/>
                        </a:rPr>
                        <a:t>هاي جنگ</a:t>
                      </a:r>
                      <a:r>
                        <a:rPr lang="fa-IR" sz="1400" dirty="0" smtClean="0">
                          <a:cs typeface="B Zar" pitchFamily="2" charset="-78"/>
                        </a:rPr>
                        <a:t> تحمیلی</a:t>
                      </a:r>
                      <a:r>
                        <a:rPr lang="ar-SA" sz="1400" dirty="0" smtClean="0">
                          <a:cs typeface="B Zar" pitchFamily="2" charset="-78"/>
                        </a:rPr>
                        <a:t>.</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82</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a:t>
                      </a:r>
                      <a:r>
                        <a:rPr lang="ar-SA" sz="1400" dirty="0" smtClean="0">
                          <a:cs typeface="B Zar" pitchFamily="2" charset="-78"/>
                        </a:rPr>
                        <a:t>تأثير شكست</a:t>
                      </a:r>
                      <a:r>
                        <a:rPr lang="fa-IR" sz="1400" dirty="0" smtClean="0">
                          <a:cs typeface="B Zar" pitchFamily="2" charset="-78"/>
                        </a:rPr>
                        <a:t> برخی از عملیات‌های تهاجمی</a:t>
                      </a:r>
                      <a:r>
                        <a:rPr lang="ar-SA" sz="1400" dirty="0" smtClean="0">
                          <a:cs typeface="B Zar" pitchFamily="2" charset="-78"/>
                        </a:rPr>
                        <a:t> ايران در جنگ</a:t>
                      </a:r>
                      <a:r>
                        <a:rPr lang="fa-IR" sz="1400" dirty="0" smtClean="0">
                          <a:cs typeface="B Zar" pitchFamily="2" charset="-78"/>
                        </a:rPr>
                        <a:t> تحمیلی</a:t>
                      </a:r>
                      <a:r>
                        <a:rPr lang="ar-SA" sz="1400" dirty="0" smtClean="0">
                          <a:cs typeface="B Zar" pitchFamily="2" charset="-78"/>
                        </a:rPr>
                        <a:t> بر مسائل و موضوعات روحي و رواني مردم ايران.</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83</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a:t>
                      </a:r>
                      <a:r>
                        <a:rPr lang="ar-SA" sz="1400" dirty="0" smtClean="0">
                          <a:cs typeface="B Zar" pitchFamily="2" charset="-78"/>
                        </a:rPr>
                        <a:t>پشتوانه</a:t>
                      </a:r>
                      <a:r>
                        <a:rPr lang="fa-IR" sz="1400" dirty="0" smtClean="0">
                          <a:cs typeface="B Zar" pitchFamily="2" charset="-78"/>
                        </a:rPr>
                        <a:t>‌</a:t>
                      </a:r>
                      <a:r>
                        <a:rPr lang="ar-SA" sz="1400" dirty="0" smtClean="0">
                          <a:cs typeface="B Zar" pitchFamily="2" charset="-78"/>
                        </a:rPr>
                        <a:t>هاي فكري و فرهنگي كمك</a:t>
                      </a:r>
                      <a:r>
                        <a:rPr lang="fa-IR" sz="1400" dirty="0" smtClean="0">
                          <a:cs typeface="B Zar" pitchFamily="2" charset="-78"/>
                        </a:rPr>
                        <a:t>‌</a:t>
                      </a:r>
                      <a:r>
                        <a:rPr lang="ar-SA" sz="1400" dirty="0" smtClean="0">
                          <a:cs typeface="B Zar" pitchFamily="2" charset="-78"/>
                        </a:rPr>
                        <a:t>هاي مردم در جنگ </a:t>
                      </a:r>
                      <a:r>
                        <a:rPr lang="fa-IR" sz="1400" dirty="0" smtClean="0">
                          <a:cs typeface="B Zar" pitchFamily="2" charset="-78"/>
                        </a:rPr>
                        <a:t>تحمیلی</a:t>
                      </a:r>
                      <a:r>
                        <a:rPr lang="ar-SA" sz="1400" dirty="0" smtClean="0">
                          <a:cs typeface="B Zar" pitchFamily="2" charset="-78"/>
                        </a:rPr>
                        <a:t>.</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84</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a:t>
                      </a:r>
                      <a:r>
                        <a:rPr lang="ar-SA" sz="1400" dirty="0" smtClean="0">
                          <a:cs typeface="B Zar" pitchFamily="2" charset="-78"/>
                        </a:rPr>
                        <a:t>تأثير تكنولوژي</a:t>
                      </a:r>
                      <a:r>
                        <a:rPr lang="fa-IR" sz="1400" dirty="0" smtClean="0">
                          <a:cs typeface="B Zar" pitchFamily="2" charset="-78"/>
                        </a:rPr>
                        <a:t>‌</a:t>
                      </a:r>
                      <a:r>
                        <a:rPr lang="ar-SA" sz="1400" dirty="0" smtClean="0">
                          <a:cs typeface="B Zar" pitchFamily="2" charset="-78"/>
                        </a:rPr>
                        <a:t>هاي پيشرفته مورد نياز جنگ </a:t>
                      </a:r>
                      <a:r>
                        <a:rPr lang="fa-IR" sz="1400" dirty="0" smtClean="0">
                          <a:cs typeface="B Zar" pitchFamily="2" charset="-78"/>
                        </a:rPr>
                        <a:t>تحمیلی </a:t>
                      </a:r>
                      <a:r>
                        <a:rPr lang="ar-SA" sz="1400" dirty="0" smtClean="0">
                          <a:cs typeface="B Zar" pitchFamily="2" charset="-78"/>
                        </a:rPr>
                        <a:t>بر فرهنگ جهاد و مبارزه.</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85</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7712">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تحليل سياست</a:t>
                      </a:r>
                      <a:r>
                        <a:rPr lang="fa-IR" sz="1400" dirty="0" smtClean="0">
                          <a:cs typeface="B Zar" pitchFamily="2" charset="-78"/>
                        </a:rPr>
                        <a:t>‌</a:t>
                      </a:r>
                      <a:r>
                        <a:rPr lang="ar-SA" sz="1400" dirty="0" smtClean="0">
                          <a:cs typeface="B Zar" pitchFamily="2" charset="-78"/>
                        </a:rPr>
                        <a:t>هاي فرهنگي عراق در دوران جنگ با ايران.</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86</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568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تحليل سياست</a:t>
                      </a:r>
                      <a:r>
                        <a:rPr lang="fa-IR" sz="1400" dirty="0" smtClean="0">
                          <a:cs typeface="B Zar" pitchFamily="2" charset="-78"/>
                        </a:rPr>
                        <a:t>‌</a:t>
                      </a:r>
                      <a:r>
                        <a:rPr lang="ar-SA" sz="1400" dirty="0" smtClean="0">
                          <a:cs typeface="B Zar" pitchFamily="2" charset="-78"/>
                        </a:rPr>
                        <a:t>هاي فرهنگي ايران در دوران جنگ تحميلي.</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87</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13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a:t>
                      </a:r>
                      <a:r>
                        <a:rPr lang="ar-SA" sz="1400" dirty="0" smtClean="0">
                          <a:cs typeface="B Zar" pitchFamily="2" charset="-78"/>
                        </a:rPr>
                        <a:t>تاثير عمليات رواني عراق </a:t>
                      </a:r>
                      <a:r>
                        <a:rPr lang="fa-IR" sz="1400" dirty="0" smtClean="0">
                          <a:cs typeface="B Zar" pitchFamily="2" charset="-78"/>
                        </a:rPr>
                        <a:t>ب</a:t>
                      </a:r>
                      <a:r>
                        <a:rPr lang="ar-SA" sz="1400" dirty="0" smtClean="0">
                          <a:cs typeface="B Zar" pitchFamily="2" charset="-78"/>
                        </a:rPr>
                        <a:t>ر رزمندگان ايراني</a:t>
                      </a:r>
                      <a:r>
                        <a:rPr lang="fa-IR" sz="1400" dirty="0" smtClean="0">
                          <a:cs typeface="B Zar" pitchFamily="2" charset="-78"/>
                        </a:rPr>
                        <a:t> در دوران جنگ تحمیلی</a:t>
                      </a:r>
                      <a:r>
                        <a:rPr lang="ar-SA" sz="1400" dirty="0" smtClean="0">
                          <a:cs typeface="B Zar" pitchFamily="2" charset="-78"/>
                        </a:rPr>
                        <a:t>.</a:t>
                      </a:r>
                      <a:endParaRPr lang="fa-IR"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88</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a:t>
                      </a:r>
                      <a:r>
                        <a:rPr lang="ar-SA" sz="1400" dirty="0" smtClean="0">
                          <a:cs typeface="B Zar" pitchFamily="2" charset="-78"/>
                        </a:rPr>
                        <a:t>چگونگي تأمين نيروهاي انساني مورد نياز جبهه هاي جنگ در عراق با توجه به تعدد قوميت ها و بحران هويت در اين كشور.</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89</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مقایسه نیروی انسانی رزمی ایران و عراق در طول دوران دفاع مقدس .</a:t>
                      </a:r>
                      <a:endParaRPr lang="en-US" sz="1400" dirty="0" smtClean="0">
                        <a:solidFill>
                          <a:srgbClr val="FF0000"/>
                        </a:solidFill>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fa-IR" sz="1400" dirty="0" smtClean="0">
                          <a:cs typeface="B Zar" pitchFamily="2" charset="-78"/>
                        </a:rPr>
                        <a:t>90</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bl>
          </a:graphicData>
        </a:graphic>
      </p:graphicFrame>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1371600"/>
          <a:ext cx="7807916" cy="4208423"/>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533399"/>
                <a:gridCol w="1026117"/>
                <a:gridCol w="5715001"/>
                <a:gridCol w="533399"/>
              </a:tblGrid>
              <a:tr h="410394">
                <a:tc gridSpan="4">
                  <a:txBody>
                    <a:bodyPr/>
                    <a:lstStyle/>
                    <a:p>
                      <a:pPr algn="ctr"/>
                      <a:r>
                        <a:rPr lang="ar-SA" sz="2000" b="1" dirty="0" smtClean="0">
                          <a:ln>
                            <a:solidFill>
                              <a:schemeClr val="tx1"/>
                            </a:solidFill>
                          </a:ln>
                          <a:solidFill>
                            <a:srgbClr val="C00000"/>
                          </a:solidFill>
                        </a:rPr>
                        <a:t>ابعاد فرهنگي جنگ ايران و عراق</a:t>
                      </a:r>
                      <a:r>
                        <a:rPr lang="fa-IR" sz="2000" b="1" dirty="0" smtClean="0">
                          <a:ln>
                            <a:solidFill>
                              <a:schemeClr val="tx1"/>
                            </a:solidFill>
                          </a:ln>
                          <a:solidFill>
                            <a:srgbClr val="C00000"/>
                          </a:solidFill>
                        </a:rPr>
                        <a:t>(232 عنوان)</a:t>
                      </a:r>
                      <a:r>
                        <a:rPr lang="ar-SA" sz="2000" b="1" dirty="0" smtClean="0">
                          <a:ln>
                            <a:solidFill>
                              <a:schemeClr val="tx1"/>
                            </a:solidFill>
                          </a:ln>
                          <a:solidFill>
                            <a:srgbClr val="C00000"/>
                          </a:solidFill>
                        </a:rPr>
                        <a:t> </a:t>
                      </a:r>
                      <a:endParaRPr lang="en-US" sz="2000" dirty="0">
                        <a:ln>
                          <a:solidFill>
                            <a:schemeClr val="tx1"/>
                          </a:solidFill>
                        </a:ln>
                        <a:solidFill>
                          <a:srgbClr val="C00000"/>
                        </a:solidFill>
                        <a:cs typeface="B Zar" pitchFamily="2" charset="-78"/>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536669">
                <a:tc>
                  <a:txBody>
                    <a:bodyPr/>
                    <a:lstStyle/>
                    <a:p>
                      <a:r>
                        <a:rPr lang="fa-IR" sz="1400" dirty="0" smtClean="0">
                          <a:ln>
                            <a:solidFill>
                              <a:schemeClr val="tx1"/>
                            </a:solidFill>
                          </a:ln>
                          <a:cs typeface="B Zar" pitchFamily="2" charset="-78"/>
                        </a:rPr>
                        <a:t>سطح دکترا</a:t>
                      </a:r>
                      <a:endParaRPr lang="en-US" sz="140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عنوان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ردیف</a:t>
                      </a:r>
                      <a:endParaRPr lang="en-US" sz="140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7213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پشتوانه</a:t>
                      </a:r>
                      <a:r>
                        <a:rPr lang="fa-IR" sz="1400" dirty="0" smtClean="0">
                          <a:cs typeface="B Zar" pitchFamily="2" charset="-78"/>
                        </a:rPr>
                        <a:t>‌</a:t>
                      </a:r>
                      <a:r>
                        <a:rPr lang="ar-SA" sz="1400" dirty="0" smtClean="0">
                          <a:cs typeface="B Zar" pitchFamily="2" charset="-78"/>
                        </a:rPr>
                        <a:t>هاي ارزشي و فرهنگي رژيم عراق براي جنگ با ايران.</a:t>
                      </a:r>
                      <a:endParaRPr lang="en-US" sz="1400" dirty="0" smtClean="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91</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388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a:t>
                      </a:r>
                      <a:r>
                        <a:rPr lang="ar-SA" sz="1400" dirty="0" smtClean="0">
                          <a:cs typeface="B Zar" pitchFamily="2" charset="-78"/>
                        </a:rPr>
                        <a:t>زمينه</a:t>
                      </a:r>
                      <a:r>
                        <a:rPr lang="fa-IR" sz="1400" dirty="0" smtClean="0">
                          <a:cs typeface="B Zar" pitchFamily="2" charset="-78"/>
                        </a:rPr>
                        <a:t>‌‌</a:t>
                      </a:r>
                      <a:r>
                        <a:rPr lang="ar-SA" sz="1400" dirty="0" smtClean="0">
                          <a:cs typeface="B Zar" pitchFamily="2" charset="-78"/>
                        </a:rPr>
                        <a:t>هاي فرهنگي و رواني رژيم عراق براي جنگ با ايران.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92</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183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عكس</a:t>
                      </a:r>
                      <a:r>
                        <a:rPr lang="fa-IR" sz="1400" dirty="0" smtClean="0">
                          <a:cs typeface="B Zar" pitchFamily="2" charset="-78"/>
                        </a:rPr>
                        <a:t>‌</a:t>
                      </a:r>
                      <a:r>
                        <a:rPr lang="ar-SA" sz="1400" dirty="0" smtClean="0">
                          <a:cs typeface="B Zar" pitchFamily="2" charset="-78"/>
                        </a:rPr>
                        <a:t>العمل شيعيان عراق در جنگ </a:t>
                      </a:r>
                      <a:r>
                        <a:rPr lang="fa-IR" sz="1400" dirty="0" smtClean="0">
                          <a:cs typeface="B Zar" pitchFamily="2" charset="-78"/>
                        </a:rPr>
                        <a:t> تحمیلی عراق علیه </a:t>
                      </a:r>
                      <a:r>
                        <a:rPr lang="ar-SA" sz="1400" dirty="0" smtClean="0">
                          <a:cs typeface="B Zar" pitchFamily="2" charset="-78"/>
                        </a:rPr>
                        <a:t>ايران.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93</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14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a:t>
                      </a:r>
                      <a:r>
                        <a:rPr lang="ar-SA" sz="1400" dirty="0" smtClean="0">
                          <a:cs typeface="B Zar" pitchFamily="2" charset="-78"/>
                        </a:rPr>
                        <a:t>تأثير روند نظامي</a:t>
                      </a:r>
                      <a:r>
                        <a:rPr lang="fa-IR" sz="1400" dirty="0" smtClean="0">
                          <a:cs typeface="B Zar" pitchFamily="2" charset="-78"/>
                        </a:rPr>
                        <a:t>‌</a:t>
                      </a:r>
                      <a:r>
                        <a:rPr lang="ar-SA" sz="1400" dirty="0" smtClean="0">
                          <a:cs typeface="B Zar" pitchFamily="2" charset="-78"/>
                        </a:rPr>
                        <a:t>گري رژيم </a:t>
                      </a:r>
                      <a:r>
                        <a:rPr lang="fa-IR" sz="1400" dirty="0" smtClean="0">
                          <a:cs typeface="B Zar" pitchFamily="2" charset="-78"/>
                        </a:rPr>
                        <a:t>بعث </a:t>
                      </a:r>
                      <a:r>
                        <a:rPr lang="ar-SA" sz="1400" dirty="0" smtClean="0">
                          <a:cs typeface="B Zar" pitchFamily="2" charset="-78"/>
                        </a:rPr>
                        <a:t>عراق بر تغيير محتوايي و ظاهري محصولات فرهنگي اين كشور.</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94</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62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a:t>
                      </a:r>
                      <a:r>
                        <a:rPr lang="ar-SA" sz="1400" dirty="0" smtClean="0">
                          <a:cs typeface="B Zar" pitchFamily="2" charset="-78"/>
                        </a:rPr>
                        <a:t>پ</a:t>
                      </a:r>
                      <a:r>
                        <a:rPr lang="fa-IR" sz="1400" dirty="0" smtClean="0">
                          <a:cs typeface="B Zar" pitchFamily="2" charset="-78"/>
                        </a:rPr>
                        <a:t>ی</a:t>
                      </a:r>
                      <a:r>
                        <a:rPr lang="ar-SA" sz="1400" dirty="0" smtClean="0">
                          <a:cs typeface="B Zar" pitchFamily="2" charset="-78"/>
                        </a:rPr>
                        <a:t>ش</a:t>
                      </a:r>
                      <a:r>
                        <a:rPr lang="fa-IR" sz="1400" dirty="0" smtClean="0">
                          <a:cs typeface="B Zar" pitchFamily="2" charset="-78"/>
                        </a:rPr>
                        <a:t>ی</a:t>
                      </a:r>
                      <a:r>
                        <a:rPr lang="ar-SA" sz="1400" dirty="0" smtClean="0">
                          <a:cs typeface="B Zar" pitchFamily="2" charset="-78"/>
                        </a:rPr>
                        <a:t>نه</a:t>
                      </a:r>
                      <a:r>
                        <a:rPr lang="fa-IR" sz="1400" dirty="0" smtClean="0">
                          <a:cs typeface="B Zar" pitchFamily="2" charset="-78"/>
                        </a:rPr>
                        <a:t>‌</a:t>
                      </a:r>
                      <a:r>
                        <a:rPr lang="ar-SA" sz="1400" dirty="0" smtClean="0">
                          <a:cs typeface="B Zar" pitchFamily="2" charset="-78"/>
                        </a:rPr>
                        <a:t>هاي تاريخي رژيم عراق براي تهييج مردم عراق به جنگ</a:t>
                      </a:r>
                      <a:r>
                        <a:rPr lang="fa-IR" sz="1400" dirty="0" smtClean="0">
                          <a:cs typeface="B Zar" pitchFamily="2" charset="-78"/>
                        </a:rPr>
                        <a:t> برعلیه ایران </a:t>
                      </a:r>
                      <a:r>
                        <a:rPr lang="ar-SA" sz="1400" dirty="0" smtClean="0">
                          <a:cs typeface="B Zar" pitchFamily="2" charset="-78"/>
                        </a:rPr>
                        <a:t>.</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95</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1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a:t>
                      </a:r>
                      <a:r>
                        <a:rPr lang="ar-SA" sz="1400" dirty="0" smtClean="0">
                          <a:cs typeface="B Zar" pitchFamily="2" charset="-78"/>
                        </a:rPr>
                        <a:t>كمك هاي فكري، فرهنگي و رواني نيروهاي ضدانقلاب</a:t>
                      </a:r>
                      <a:r>
                        <a:rPr lang="fa-IR" sz="1400" dirty="0" smtClean="0">
                          <a:cs typeface="B Zar" pitchFamily="2" charset="-78"/>
                        </a:rPr>
                        <a:t> </a:t>
                      </a:r>
                      <a:r>
                        <a:rPr lang="ar-SA" sz="1400" dirty="0" smtClean="0">
                          <a:cs typeface="B Zar" pitchFamily="2" charset="-78"/>
                        </a:rPr>
                        <a:t>ايراني  به رژيم عراق در دوران جنگ</a:t>
                      </a:r>
                      <a:r>
                        <a:rPr lang="fa-IR" sz="1400" dirty="0" smtClean="0">
                          <a:cs typeface="B Zar" pitchFamily="2" charset="-78"/>
                        </a:rPr>
                        <a:t> تحمیلی</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96</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a:t>
                      </a:r>
                      <a:r>
                        <a:rPr lang="ar-SA" sz="1400" dirty="0" smtClean="0">
                          <a:cs typeface="B Zar" pitchFamily="2" charset="-78"/>
                        </a:rPr>
                        <a:t>نقش سازمان مجاهدين</a:t>
                      </a:r>
                      <a:r>
                        <a:rPr lang="fa-IR" sz="1400" dirty="0" smtClean="0">
                          <a:cs typeface="B Zar" pitchFamily="2" charset="-78"/>
                        </a:rPr>
                        <a:t>(منافقین)</a:t>
                      </a:r>
                      <a:r>
                        <a:rPr lang="ar-SA" sz="1400" dirty="0" smtClean="0">
                          <a:cs typeface="B Zar" pitchFamily="2" charset="-78"/>
                        </a:rPr>
                        <a:t> خلق در تقويت فرهنگي و تحريك ارتش عراق </a:t>
                      </a:r>
                      <a:r>
                        <a:rPr lang="fa-IR" sz="1400" dirty="0" smtClean="0">
                          <a:cs typeface="B Zar" pitchFamily="2" charset="-78"/>
                        </a:rPr>
                        <a:t>به</a:t>
                      </a:r>
                      <a:r>
                        <a:rPr lang="ar-SA" sz="1400" dirty="0" smtClean="0">
                          <a:cs typeface="B Zar" pitchFamily="2" charset="-78"/>
                        </a:rPr>
                        <a:t> جنگ</a:t>
                      </a:r>
                      <a:r>
                        <a:rPr lang="fa-IR" sz="1400" dirty="0" smtClean="0">
                          <a:cs typeface="B Zar" pitchFamily="2" charset="-78"/>
                        </a:rPr>
                        <a:t> با ایران </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97</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بررسی تأثیر و نقش دفاع مقدس در ریشه دار کردن و تعمیق آموزه های انقلاب اسلامی .</a:t>
                      </a:r>
                      <a:endParaRPr lang="en-US"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98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a:t>
                      </a:r>
                      <a:r>
                        <a:rPr lang="ar-SA" sz="1400" dirty="0" smtClean="0">
                          <a:cs typeface="B Zar" pitchFamily="2" charset="-78"/>
                        </a:rPr>
                        <a:t>تأثيرات روحي و رواني حملات هوايي و موشك باران</a:t>
                      </a:r>
                      <a:r>
                        <a:rPr lang="fa-IR" sz="1400" dirty="0" smtClean="0">
                          <a:cs typeface="B Zar" pitchFamily="2" charset="-78"/>
                        </a:rPr>
                        <a:t> شهرها توسط</a:t>
                      </a:r>
                      <a:r>
                        <a:rPr lang="ar-SA" sz="1400" dirty="0" smtClean="0">
                          <a:cs typeface="B Zar" pitchFamily="2" charset="-78"/>
                        </a:rPr>
                        <a:t> ارتش عراق بر مردم ايران.</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99</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عوامل فرهنگي و رواني م</a:t>
                      </a:r>
                      <a:r>
                        <a:rPr lang="fa-IR" sz="1400" dirty="0" smtClean="0">
                          <a:cs typeface="B Zar" pitchFamily="2" charset="-78"/>
                        </a:rPr>
                        <a:t>ؤ</a:t>
                      </a:r>
                      <a:r>
                        <a:rPr lang="ar-SA" sz="1400" dirty="0" smtClean="0">
                          <a:cs typeface="B Zar" pitchFamily="2" charset="-78"/>
                        </a:rPr>
                        <a:t>ثر بر پذيرش قطعنامه 598 از سوي ايران.</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100</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50284" y="1033352"/>
          <a:ext cx="7807916" cy="4834048"/>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533399"/>
                <a:gridCol w="1026117"/>
                <a:gridCol w="5715001"/>
                <a:gridCol w="533399"/>
              </a:tblGrid>
              <a:tr h="410394">
                <a:tc gridSpan="4">
                  <a:txBody>
                    <a:bodyPr/>
                    <a:lstStyle/>
                    <a:p>
                      <a:pPr algn="ctr"/>
                      <a:r>
                        <a:rPr lang="ar-SA" sz="2000" b="1" dirty="0" smtClean="0">
                          <a:ln>
                            <a:solidFill>
                              <a:schemeClr val="tx1"/>
                            </a:solidFill>
                          </a:ln>
                          <a:solidFill>
                            <a:srgbClr val="C00000"/>
                          </a:solidFill>
                        </a:rPr>
                        <a:t>ابعاد فرهنگي جنگ ايران و عراق</a:t>
                      </a:r>
                      <a:r>
                        <a:rPr lang="fa-IR" sz="2000" b="1" dirty="0" smtClean="0">
                          <a:ln>
                            <a:solidFill>
                              <a:schemeClr val="tx1"/>
                            </a:solidFill>
                          </a:ln>
                          <a:solidFill>
                            <a:srgbClr val="C00000"/>
                          </a:solidFill>
                        </a:rPr>
                        <a:t>(232 عنوان)</a:t>
                      </a:r>
                      <a:r>
                        <a:rPr lang="ar-SA" sz="2000" b="1" dirty="0" smtClean="0">
                          <a:ln>
                            <a:solidFill>
                              <a:schemeClr val="tx1"/>
                            </a:solidFill>
                          </a:ln>
                          <a:solidFill>
                            <a:srgbClr val="C00000"/>
                          </a:solidFill>
                        </a:rPr>
                        <a:t> </a:t>
                      </a:r>
                      <a:endParaRPr lang="en-US" sz="2000" dirty="0">
                        <a:ln>
                          <a:solidFill>
                            <a:schemeClr val="tx1"/>
                          </a:solidFill>
                        </a:ln>
                        <a:solidFill>
                          <a:srgbClr val="C00000"/>
                        </a:solidFill>
                        <a:cs typeface="B Zar" pitchFamily="2" charset="-78"/>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536669">
                <a:tc>
                  <a:txBody>
                    <a:bodyPr/>
                    <a:lstStyle/>
                    <a:p>
                      <a:r>
                        <a:rPr lang="fa-IR" sz="1400" dirty="0" smtClean="0">
                          <a:ln>
                            <a:solidFill>
                              <a:schemeClr val="tx1"/>
                            </a:solidFill>
                          </a:ln>
                          <a:cs typeface="B Zar" pitchFamily="2" charset="-78"/>
                        </a:rPr>
                        <a:t>سطح دکترا</a:t>
                      </a:r>
                      <a:endParaRPr lang="en-US" sz="140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عنوان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ردیف</a:t>
                      </a:r>
                      <a:endParaRPr lang="en-US" sz="140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solidFill>
                            <a:schemeClr val="dk1"/>
                          </a:solidFill>
                          <a:latin typeface="+mn-lt"/>
                          <a:ea typeface="+mn-ea"/>
                          <a:cs typeface="B Zar" pitchFamily="2" charset="-78"/>
                        </a:rPr>
                        <a:t>بررسی مقایسه تطبیقی پشتوانه های روحی و روانی نیروهای ایرانی و عراقی در دوران جنگ تحمیلی.</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101</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7712">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مباني معرفت شنا</a:t>
                      </a:r>
                      <a:r>
                        <a:rPr lang="fa-IR" sz="1400" dirty="0" smtClean="0">
                          <a:cs typeface="B Zar" pitchFamily="2" charset="-78"/>
                        </a:rPr>
                        <a:t>خت</a:t>
                      </a:r>
                      <a:r>
                        <a:rPr lang="ar-SA" sz="1400" dirty="0" smtClean="0">
                          <a:cs typeface="B Zar" pitchFamily="2" charset="-78"/>
                        </a:rPr>
                        <a:t>ي شعارها</a:t>
                      </a:r>
                      <a:r>
                        <a:rPr lang="fa-IR" sz="1400" baseline="0" dirty="0" smtClean="0">
                          <a:cs typeface="B Zar" pitchFamily="2" charset="-78"/>
                        </a:rPr>
                        <a:t> (ایران) در دوران جنگ تحمیلی </a:t>
                      </a:r>
                      <a:r>
                        <a:rPr lang="ar-SA" sz="1400" dirty="0" smtClean="0">
                          <a:cs typeface="B Zar" pitchFamily="2" charset="-78"/>
                        </a:rPr>
                        <a:t>از قبيل</a:t>
                      </a:r>
                      <a:r>
                        <a:rPr lang="en-US" sz="1400" dirty="0" smtClean="0">
                          <a:cs typeface="B Zar" pitchFamily="2" charset="-78"/>
                        </a:rPr>
                        <a:t> "</a:t>
                      </a:r>
                      <a:r>
                        <a:rPr lang="ar-SA" sz="1400" dirty="0" smtClean="0">
                          <a:cs typeface="B Zar" pitchFamily="2" charset="-78"/>
                        </a:rPr>
                        <a:t>ما براي اداي تكليف مي</a:t>
                      </a:r>
                      <a:r>
                        <a:rPr lang="fa-IR" sz="1400" dirty="0" smtClean="0">
                          <a:cs typeface="B Zar" pitchFamily="2" charset="-78"/>
                        </a:rPr>
                        <a:t>‌</a:t>
                      </a:r>
                      <a:r>
                        <a:rPr lang="ar-SA" sz="1400" dirty="0" smtClean="0">
                          <a:cs typeface="B Zar" pitchFamily="2" charset="-78"/>
                        </a:rPr>
                        <a:t>جنگيم و نتيجه فرع آن است</a:t>
                      </a:r>
                      <a:r>
                        <a:rPr lang="en-US" sz="1400" dirty="0" smtClean="0">
                          <a:cs typeface="B Zar" pitchFamily="2" charset="-78"/>
                        </a:rPr>
                        <a:t>”</a:t>
                      </a:r>
                      <a:r>
                        <a:rPr lang="fa-IR" sz="1400" dirty="0" smtClean="0">
                          <a:cs typeface="B Zar" pitchFamily="2" charset="-78"/>
                        </a:rPr>
                        <a:t> ، ” راه قدس از کربلا می</a:t>
                      </a:r>
                      <a:r>
                        <a:rPr lang="fa-IR" sz="1400" baseline="0" dirty="0" smtClean="0">
                          <a:cs typeface="B Zar" pitchFamily="2" charset="-78"/>
                        </a:rPr>
                        <a:t> گذرد“ و .... </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fa-IR" sz="1400" kern="1200" dirty="0" smtClean="0">
                          <a:ln>
                            <a:solidFill>
                              <a:schemeClr val="tx1"/>
                            </a:solidFill>
                          </a:ln>
                          <a:solidFill>
                            <a:schemeClr val="dk1"/>
                          </a:solidFill>
                          <a:latin typeface="+mn-lt"/>
                          <a:ea typeface="+mn-ea"/>
                          <a:cs typeface="B Zar" pitchFamily="2" charset="-78"/>
                        </a:rPr>
                        <a:t>102</a:t>
                      </a:r>
                      <a:endParaRPr kumimoji="0" lang="en-US" sz="1400" kern="1200" dirty="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13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تحليل بار ارزشي مفهوم </a:t>
                      </a:r>
                      <a:r>
                        <a:rPr lang="fa-IR" sz="1400" dirty="0" smtClean="0">
                          <a:cs typeface="B Zar" pitchFamily="2" charset="-78"/>
                        </a:rPr>
                        <a:t>جنگ، </a:t>
                      </a:r>
                      <a:r>
                        <a:rPr lang="ar-SA" sz="1400" dirty="0" smtClean="0">
                          <a:cs typeface="B Zar" pitchFamily="2" charset="-78"/>
                        </a:rPr>
                        <a:t>صلح و آتش بس در </a:t>
                      </a:r>
                      <a:r>
                        <a:rPr lang="fa-IR" sz="1400" dirty="0" smtClean="0">
                          <a:cs typeface="B Zar" pitchFamily="2" charset="-78"/>
                        </a:rPr>
                        <a:t>فرهنگ اسلامی و در بی</a:t>
                      </a:r>
                      <a:r>
                        <a:rPr lang="ar-SA" sz="1400" dirty="0" smtClean="0">
                          <a:cs typeface="B Zar" pitchFamily="2" charset="-78"/>
                        </a:rPr>
                        <a:t>ن نيروهاي رزمنده</a:t>
                      </a:r>
                      <a:r>
                        <a:rPr lang="fa-IR" sz="1400" dirty="0" smtClean="0">
                          <a:cs typeface="B Zar" pitchFamily="2" charset="-78"/>
                        </a:rPr>
                        <a:t>‌</a:t>
                      </a:r>
                      <a:r>
                        <a:rPr lang="ar-SA" sz="1400" dirty="0" smtClean="0">
                          <a:cs typeface="B Zar" pitchFamily="2" charset="-78"/>
                        </a:rPr>
                        <a:t> ايران.</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fa-IR" sz="1400" kern="1200" dirty="0" smtClean="0">
                          <a:ln>
                            <a:solidFill>
                              <a:schemeClr val="tx1"/>
                            </a:solidFill>
                          </a:ln>
                          <a:solidFill>
                            <a:schemeClr val="dk1"/>
                          </a:solidFill>
                          <a:latin typeface="+mn-lt"/>
                          <a:ea typeface="+mn-ea"/>
                          <a:cs typeface="B Zar" pitchFamily="2" charset="-78"/>
                        </a:rPr>
                        <a:t>103</a:t>
                      </a:r>
                      <a:endParaRPr kumimoji="0" lang="en-US" sz="1400" kern="1200" dirty="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a:t>
                      </a:r>
                      <a:r>
                        <a:rPr lang="ar-SA" sz="1400" dirty="0" smtClean="0">
                          <a:cs typeface="B Zar" pitchFamily="2" charset="-78"/>
                        </a:rPr>
                        <a:t>زمينه</a:t>
                      </a:r>
                      <a:r>
                        <a:rPr lang="fa-IR" sz="1400" dirty="0" smtClean="0">
                          <a:cs typeface="B Zar" pitchFamily="2" charset="-78"/>
                        </a:rPr>
                        <a:t>‌</a:t>
                      </a:r>
                      <a:r>
                        <a:rPr lang="ar-SA" sz="1400" dirty="0" smtClean="0">
                          <a:cs typeface="B Zar" pitchFamily="2" charset="-78"/>
                        </a:rPr>
                        <a:t>سازي</a:t>
                      </a:r>
                      <a:r>
                        <a:rPr lang="fa-IR" sz="1400" dirty="0" smtClean="0">
                          <a:cs typeface="B Zar" pitchFamily="2" charset="-78"/>
                        </a:rPr>
                        <a:t>‌</a:t>
                      </a:r>
                      <a:r>
                        <a:rPr lang="ar-SA" sz="1400" dirty="0" smtClean="0">
                          <a:cs typeface="B Zar" pitchFamily="2" charset="-78"/>
                        </a:rPr>
                        <a:t>هاي فرهنگي و رواني جمهوري اسلامي ايران براي پذيرش قطعنامه 598.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fa-IR" sz="1400" kern="1200" dirty="0" smtClean="0">
                          <a:ln>
                            <a:solidFill>
                              <a:schemeClr val="tx1"/>
                            </a:solidFill>
                          </a:ln>
                          <a:solidFill>
                            <a:schemeClr val="dk1"/>
                          </a:solidFill>
                          <a:latin typeface="+mn-lt"/>
                          <a:ea typeface="+mn-ea"/>
                          <a:cs typeface="B Zar" pitchFamily="2" charset="-78"/>
                        </a:rPr>
                        <a:t>104</a:t>
                      </a:r>
                      <a:endParaRPr kumimoji="0" lang="en-US" sz="1400" kern="1200" dirty="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تأثيرات فكري و فرهنگي سخنان امام خميني(ره) بر تصميم گيرندگان</a:t>
                      </a:r>
                      <a:r>
                        <a:rPr lang="fa-IR" sz="1400" dirty="0" smtClean="0">
                          <a:cs typeface="B Zar" pitchFamily="2" charset="-78"/>
                        </a:rPr>
                        <a:t>(مسئولین سیاسی و نظامی)</a:t>
                      </a:r>
                      <a:r>
                        <a:rPr lang="ar-SA" sz="1400" dirty="0" smtClean="0">
                          <a:cs typeface="B Zar" pitchFamily="2" charset="-78"/>
                        </a:rPr>
                        <a:t> جنگ</a:t>
                      </a:r>
                      <a:r>
                        <a:rPr lang="fa-IR" sz="1400" baseline="0" dirty="0" smtClean="0">
                          <a:cs typeface="B Zar" pitchFamily="2" charset="-78"/>
                        </a:rPr>
                        <a:t> و</a:t>
                      </a:r>
                      <a:r>
                        <a:rPr lang="fa-IR" sz="1400" dirty="0" smtClean="0">
                          <a:cs typeface="B Zar" pitchFamily="2" charset="-78"/>
                        </a:rPr>
                        <a:t> مردم در دوران جنگ تحمیلی</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fa-IR" sz="1400" kern="1200" dirty="0" smtClean="0">
                          <a:ln>
                            <a:solidFill>
                              <a:schemeClr val="tx1"/>
                            </a:solidFill>
                          </a:ln>
                          <a:solidFill>
                            <a:schemeClr val="dk1"/>
                          </a:solidFill>
                          <a:latin typeface="+mn-lt"/>
                          <a:ea typeface="+mn-ea"/>
                          <a:cs typeface="B Zar" pitchFamily="2" charset="-78"/>
                        </a:rPr>
                        <a:t>105</a:t>
                      </a:r>
                      <a:endParaRPr kumimoji="0" lang="en-US" sz="1400" kern="1200" dirty="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تأثيرات فكري و روحي سخنان امام خميني(ره) بر رزمندگان ايران</a:t>
                      </a:r>
                      <a:r>
                        <a:rPr lang="fa-IR" sz="1400" dirty="0" smtClean="0">
                          <a:cs typeface="B Zar" pitchFamily="2" charset="-78"/>
                        </a:rPr>
                        <a:t> در دوران دفاع مقدس </a:t>
                      </a:r>
                      <a:r>
                        <a:rPr lang="ar-SA" sz="1400" dirty="0" smtClean="0">
                          <a:cs typeface="B Zar" pitchFamily="2" charset="-78"/>
                        </a:rPr>
                        <a:t>.</a:t>
                      </a:r>
                      <a:endParaRPr lang="en-US" sz="1400" dirty="0" smtClean="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106</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تأثیر </a:t>
                      </a:r>
                      <a:r>
                        <a:rPr lang="ar-SA" sz="1400" dirty="0" smtClean="0">
                          <a:cs typeface="B Zar" pitchFamily="2" charset="-78"/>
                        </a:rPr>
                        <a:t>ارزش</a:t>
                      </a:r>
                      <a:r>
                        <a:rPr lang="fa-IR" sz="1400" dirty="0" smtClean="0">
                          <a:cs typeface="B Zar" pitchFamily="2" charset="-78"/>
                        </a:rPr>
                        <a:t>‌</a:t>
                      </a:r>
                      <a:r>
                        <a:rPr lang="ar-SA" sz="1400" dirty="0" smtClean="0">
                          <a:cs typeface="B Zar" pitchFamily="2" charset="-78"/>
                        </a:rPr>
                        <a:t>ها و الگوهاي فكري و فرهنگي سخنان و رفتار امام خميني(ره) در </a:t>
                      </a:r>
                      <a:r>
                        <a:rPr lang="fa-IR" sz="1400" dirty="0" smtClean="0">
                          <a:cs typeface="B Zar" pitchFamily="2" charset="-78"/>
                        </a:rPr>
                        <a:t>طول </a:t>
                      </a:r>
                      <a:r>
                        <a:rPr lang="ar-SA" sz="1400" dirty="0" smtClean="0">
                          <a:cs typeface="B Zar" pitchFamily="2" charset="-78"/>
                        </a:rPr>
                        <a:t>جنگ</a:t>
                      </a:r>
                      <a:r>
                        <a:rPr lang="fa-IR" sz="1400" dirty="0" smtClean="0">
                          <a:cs typeface="B Zar" pitchFamily="2" charset="-78"/>
                        </a:rPr>
                        <a:t> تحمیلی</a:t>
                      </a:r>
                      <a:r>
                        <a:rPr lang="ar-SA" sz="1400" dirty="0" smtClean="0">
                          <a:cs typeface="B Zar" pitchFamily="2" charset="-78"/>
                        </a:rPr>
                        <a:t>.</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107</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واکاوی </a:t>
                      </a:r>
                      <a:r>
                        <a:rPr lang="ar-SA" sz="1400" dirty="0" smtClean="0">
                          <a:cs typeface="B Zar" pitchFamily="2" charset="-78"/>
                        </a:rPr>
                        <a:t>تاثير رفتار و سخنان امام خميني(ره) در ابتداي تجاوز عراق به ايران در التيام شرايط روحي و رواني جامعه.</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108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تحلیل </a:t>
                      </a:r>
                      <a:r>
                        <a:rPr lang="ar-SA" sz="1400" dirty="0" smtClean="0">
                          <a:cs typeface="B Zar" pitchFamily="2" charset="-78"/>
                        </a:rPr>
                        <a:t>پيام</a:t>
                      </a:r>
                      <a:r>
                        <a:rPr lang="fa-IR" sz="1400" dirty="0" smtClean="0">
                          <a:cs typeface="B Zar" pitchFamily="2" charset="-78"/>
                        </a:rPr>
                        <a:t>‌</a:t>
                      </a:r>
                      <a:r>
                        <a:rPr lang="ar-SA" sz="1400" dirty="0" smtClean="0">
                          <a:cs typeface="B Zar" pitchFamily="2" charset="-78"/>
                        </a:rPr>
                        <a:t>هاي اختصاصي امام به فرماندهان و مسئولين جنگ در تقويت روحيه رزمندگان ايران.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109</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ar-SA" sz="1400" dirty="0" smtClean="0">
                          <a:cs typeface="B Zar" pitchFamily="2" charset="-78"/>
                        </a:rPr>
                        <a:t>بررسي تحليلي ارتباط فكري و روحي امام با مسئولين و فرماندهان جنگ.</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110</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bl>
          </a:graphicData>
        </a:graphic>
      </p:graphicFrame>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 y="1188720"/>
          <a:ext cx="8610599" cy="4602480"/>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588234"/>
                <a:gridCol w="1131606"/>
                <a:gridCol w="6302525"/>
                <a:gridCol w="588234"/>
              </a:tblGrid>
              <a:tr h="228597">
                <a:tc gridSpan="4">
                  <a:txBody>
                    <a:bodyPr/>
                    <a:lstStyle/>
                    <a:p>
                      <a:pPr algn="ctr"/>
                      <a:r>
                        <a:rPr lang="ar-SA" sz="2000" b="1" dirty="0" smtClean="0">
                          <a:ln>
                            <a:solidFill>
                              <a:schemeClr val="tx1"/>
                            </a:solidFill>
                          </a:ln>
                          <a:solidFill>
                            <a:srgbClr val="C00000"/>
                          </a:solidFill>
                        </a:rPr>
                        <a:t>ابعاد فرهنگي جنگ ايران و عراق</a:t>
                      </a:r>
                      <a:r>
                        <a:rPr lang="fa-IR" sz="2000" b="1" dirty="0" smtClean="0">
                          <a:ln>
                            <a:solidFill>
                              <a:schemeClr val="tx1"/>
                            </a:solidFill>
                          </a:ln>
                          <a:solidFill>
                            <a:srgbClr val="C00000"/>
                          </a:solidFill>
                        </a:rPr>
                        <a:t>(232 عنوان)</a:t>
                      </a:r>
                      <a:r>
                        <a:rPr lang="ar-SA" sz="2000" b="1" dirty="0" smtClean="0">
                          <a:ln>
                            <a:solidFill>
                              <a:schemeClr val="tx1"/>
                            </a:solidFill>
                          </a:ln>
                          <a:solidFill>
                            <a:srgbClr val="C00000"/>
                          </a:solidFill>
                        </a:rPr>
                        <a:t> </a:t>
                      </a:r>
                      <a:endParaRPr lang="en-US" sz="2000" dirty="0">
                        <a:ln>
                          <a:solidFill>
                            <a:schemeClr val="tx1"/>
                          </a:solidFill>
                        </a:ln>
                        <a:solidFill>
                          <a:srgbClr val="C00000"/>
                        </a:solidFill>
                        <a:cs typeface="B Zar" pitchFamily="2" charset="-78"/>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370708">
                <a:tc>
                  <a:txBody>
                    <a:bodyPr/>
                    <a:lstStyle/>
                    <a:p>
                      <a:r>
                        <a:rPr lang="fa-IR" sz="1400" dirty="0" smtClean="0">
                          <a:ln>
                            <a:solidFill>
                              <a:schemeClr val="tx1"/>
                            </a:solidFill>
                          </a:ln>
                          <a:cs typeface="B Zar" pitchFamily="2" charset="-78"/>
                        </a:rPr>
                        <a:t>سطح دکترا</a:t>
                      </a:r>
                      <a:endParaRPr lang="en-US" sz="140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عنوان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ردیف</a:t>
                      </a:r>
                      <a:endParaRPr lang="en-US" sz="140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17258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تحليلي ارتباط فكري و روحي امام با بسيجيان و رزمندگان </a:t>
                      </a:r>
                      <a:r>
                        <a:rPr lang="fa-IR" sz="1400" dirty="0" smtClean="0">
                          <a:cs typeface="B Zar" pitchFamily="2" charset="-78"/>
                        </a:rPr>
                        <a:t> در دوران دفاع مقدس .</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111</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258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تحليلي رابطه معنوي فرماندهان و مسئولين جنگ با رزمندگان.</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112</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 بررسی </a:t>
                      </a:r>
                      <a:r>
                        <a:rPr lang="ar-SA" sz="1400" dirty="0" smtClean="0">
                          <a:cs typeface="B Zar" pitchFamily="2" charset="-78"/>
                        </a:rPr>
                        <a:t>موضع</a:t>
                      </a:r>
                      <a:r>
                        <a:rPr lang="fa-IR" sz="1400" dirty="0" smtClean="0">
                          <a:cs typeface="B Zar" pitchFamily="2" charset="-78"/>
                        </a:rPr>
                        <a:t>‌</a:t>
                      </a:r>
                      <a:r>
                        <a:rPr lang="ar-SA" sz="1400" dirty="0" smtClean="0">
                          <a:cs typeface="B Zar" pitchFamily="2" charset="-78"/>
                        </a:rPr>
                        <a:t>گيري علماي ايراني حاضر در عراق در قبال جنگ تحميلي</a:t>
                      </a:r>
                      <a:r>
                        <a:rPr lang="fa-IR" sz="1400" dirty="0" smtClean="0">
                          <a:cs typeface="B Zar" pitchFamily="2" charset="-78"/>
                        </a:rPr>
                        <a:t>.</a:t>
                      </a:r>
                    </a:p>
                    <a:p>
                      <a:pPr marL="0" algn="r" rtl="1" eaLnBrk="1" latinLnBrk="0" hangingPunct="1"/>
                      <a:r>
                        <a:rPr lang="fa-IR" sz="1400" dirty="0" smtClean="0">
                          <a:cs typeface="B Zar" pitchFamily="2" charset="-78"/>
                        </a:rPr>
                        <a:t>- </a:t>
                      </a:r>
                      <a:r>
                        <a:rPr lang="ar-SA" sz="1400" dirty="0" smtClean="0">
                          <a:cs typeface="B Zar" pitchFamily="2" charset="-78"/>
                        </a:rPr>
                        <a:t>بررسي رابطه </a:t>
                      </a:r>
                      <a:r>
                        <a:rPr lang="fa-IR" sz="1400" dirty="0" smtClean="0">
                          <a:cs typeface="B Zar" pitchFamily="2" charset="-78"/>
                        </a:rPr>
                        <a:t>علمای</a:t>
                      </a:r>
                      <a:r>
                        <a:rPr lang="fa-IR" sz="1400" baseline="0" dirty="0" smtClean="0">
                          <a:cs typeface="B Zar" pitchFamily="2" charset="-78"/>
                        </a:rPr>
                        <a:t> شیعی عراق </a:t>
                      </a:r>
                      <a:r>
                        <a:rPr lang="ar-SA" sz="1400" dirty="0" smtClean="0">
                          <a:cs typeface="B Zar" pitchFamily="2" charset="-78"/>
                        </a:rPr>
                        <a:t>با علما و رهبران ايران</a:t>
                      </a:r>
                      <a:r>
                        <a:rPr lang="fa-IR" sz="1400" baseline="0" dirty="0" smtClean="0">
                          <a:cs typeface="B Zar" pitchFamily="2" charset="-78"/>
                        </a:rPr>
                        <a:t> </a:t>
                      </a:r>
                      <a:r>
                        <a:rPr lang="fa-IR" sz="1400" dirty="0" smtClean="0">
                          <a:cs typeface="B Zar" pitchFamily="2" charset="-78"/>
                        </a:rPr>
                        <a:t>در دوران جنگ تحمیلی.</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113</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a:t>
                      </a:r>
                      <a:r>
                        <a:rPr lang="ar-SA" sz="1400" dirty="0" smtClean="0">
                          <a:cs typeface="B Zar" pitchFamily="2" charset="-78"/>
                        </a:rPr>
                        <a:t>نقش مراجع تقليد، علما و روحانيت ايران در جنگ </a:t>
                      </a:r>
                      <a:r>
                        <a:rPr lang="fa-IR" sz="1400" dirty="0" smtClean="0">
                          <a:cs typeface="B Zar" pitchFamily="2" charset="-78"/>
                        </a:rPr>
                        <a:t>تحمیلی</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114</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402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زمينه</a:t>
                      </a:r>
                      <a:r>
                        <a:rPr lang="fa-IR" sz="1400" dirty="0" smtClean="0">
                          <a:cs typeface="B Zar" pitchFamily="2" charset="-78"/>
                        </a:rPr>
                        <a:t>‌</a:t>
                      </a:r>
                      <a:r>
                        <a:rPr lang="ar-SA" sz="1400" dirty="0" smtClean="0">
                          <a:cs typeface="B Zar" pitchFamily="2" charset="-78"/>
                        </a:rPr>
                        <a:t>ها و بسترهاي فرهنگي</a:t>
                      </a:r>
                      <a:r>
                        <a:rPr lang="fa-IR" sz="1400" dirty="0" smtClean="0">
                          <a:cs typeface="B Zar" pitchFamily="2" charset="-78"/>
                        </a:rPr>
                        <a:t> کارکرد</a:t>
                      </a:r>
                      <a:r>
                        <a:rPr lang="ar-SA" sz="1400" dirty="0" smtClean="0">
                          <a:cs typeface="B Zar" pitchFamily="2" charset="-78"/>
                        </a:rPr>
                        <a:t> ارتش، سپاه، جهادسازندگي و ديگر نهادهاي درگير</a:t>
                      </a:r>
                      <a:r>
                        <a:rPr lang="fa-IR" sz="1400" dirty="0" smtClean="0">
                          <a:cs typeface="B Zar" pitchFamily="2" charset="-78"/>
                        </a:rPr>
                        <a:t> (ژاندارمری، کمیته و ...)</a:t>
                      </a:r>
                      <a:r>
                        <a:rPr lang="ar-SA" sz="1400" dirty="0" smtClean="0">
                          <a:cs typeface="B Zar" pitchFamily="2" charset="-78"/>
                        </a:rPr>
                        <a:t> در جنگ</a:t>
                      </a:r>
                      <a:r>
                        <a:rPr lang="fa-IR" sz="1400" dirty="0" smtClean="0">
                          <a:cs typeface="B Zar" pitchFamily="2" charset="-78"/>
                        </a:rPr>
                        <a:t> تحمیلی</a:t>
                      </a:r>
                      <a:r>
                        <a:rPr lang="ar-SA" sz="1400" dirty="0" smtClean="0">
                          <a:cs typeface="B Zar" pitchFamily="2" charset="-78"/>
                        </a:rPr>
                        <a:t>.</a:t>
                      </a:r>
                      <a:r>
                        <a:rPr lang="fa-IR" sz="1400" dirty="0" smtClean="0">
                          <a:cs typeface="B Zar" pitchFamily="2" charset="-78"/>
                        </a:rPr>
                        <a:t> </a:t>
                      </a:r>
                      <a:r>
                        <a:rPr lang="fa-IR" sz="1400" dirty="0" smtClean="0">
                          <a:solidFill>
                            <a:srgbClr val="00B050"/>
                          </a:solidFill>
                          <a:cs typeface="B Zar" pitchFamily="2" charset="-78"/>
                        </a:rPr>
                        <a:t>(هریک از</a:t>
                      </a:r>
                      <a:r>
                        <a:rPr lang="fa-IR" sz="1400" baseline="0" dirty="0" smtClean="0">
                          <a:solidFill>
                            <a:srgbClr val="00B050"/>
                          </a:solidFill>
                          <a:cs typeface="B Zar" pitchFamily="2" charset="-78"/>
                        </a:rPr>
                        <a:t> </a:t>
                      </a:r>
                      <a:r>
                        <a:rPr lang="fa-IR" sz="1400" dirty="0" smtClean="0">
                          <a:solidFill>
                            <a:srgbClr val="00B050"/>
                          </a:solidFill>
                          <a:cs typeface="B Zar" pitchFamily="2" charset="-78"/>
                        </a:rPr>
                        <a:t>موضوعات یک کار پژوهشی منظور شود)</a:t>
                      </a:r>
                      <a:endParaRPr kumimoji="0" lang="en-US" sz="1400" kern="1200" dirty="0" smtClean="0">
                        <a:ln>
                          <a:solidFill>
                            <a:schemeClr val="tx1"/>
                          </a:solidFill>
                        </a:ln>
                        <a:solidFill>
                          <a:srgbClr val="00B050"/>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115</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686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a:t>
                      </a:r>
                      <a:r>
                        <a:rPr lang="ar-SA" sz="1400" dirty="0" smtClean="0">
                          <a:cs typeface="B Zar" pitchFamily="2" charset="-78"/>
                        </a:rPr>
                        <a:t>ساز و كار</a:t>
                      </a:r>
                      <a:r>
                        <a:rPr lang="fa-IR" sz="1400" dirty="0" smtClean="0">
                          <a:cs typeface="B Zar" pitchFamily="2" charset="-78"/>
                        </a:rPr>
                        <a:t>های</a:t>
                      </a:r>
                      <a:r>
                        <a:rPr lang="ar-SA" sz="1400" dirty="0" smtClean="0">
                          <a:cs typeface="B Zar" pitchFamily="2" charset="-78"/>
                        </a:rPr>
                        <a:t> تقويت جنبه</a:t>
                      </a:r>
                      <a:r>
                        <a:rPr lang="fa-IR" sz="1400" dirty="0" smtClean="0">
                          <a:cs typeface="B Zar" pitchFamily="2" charset="-78"/>
                        </a:rPr>
                        <a:t>‌</a:t>
                      </a:r>
                      <a:r>
                        <a:rPr lang="ar-SA" sz="1400" dirty="0" smtClean="0">
                          <a:cs typeface="B Zar" pitchFamily="2" charset="-78"/>
                        </a:rPr>
                        <a:t>هاي اعتقادي و معنوي نيروهاي</a:t>
                      </a:r>
                      <a:r>
                        <a:rPr lang="fa-IR" sz="1400" dirty="0" smtClean="0">
                          <a:cs typeface="B Zar" pitchFamily="2" charset="-78"/>
                        </a:rPr>
                        <a:t> رزمنده</a:t>
                      </a:r>
                      <a:r>
                        <a:rPr lang="ar-SA" sz="1400" dirty="0" smtClean="0">
                          <a:cs typeface="B Zar" pitchFamily="2" charset="-78"/>
                        </a:rPr>
                        <a:t> ايران در جنگ</a:t>
                      </a:r>
                      <a:r>
                        <a:rPr lang="fa-IR" sz="1400" dirty="0" smtClean="0">
                          <a:cs typeface="B Zar" pitchFamily="2" charset="-78"/>
                        </a:rPr>
                        <a:t> تحمیلی</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fa-IR" sz="1400" kern="1200" dirty="0" smtClean="0">
                          <a:ln>
                            <a:solidFill>
                              <a:schemeClr val="tx1"/>
                            </a:solidFill>
                          </a:ln>
                          <a:solidFill>
                            <a:schemeClr val="dk1"/>
                          </a:solidFill>
                          <a:latin typeface="+mn-lt"/>
                          <a:ea typeface="+mn-ea"/>
                          <a:cs typeface="B Zar" pitchFamily="2" charset="-78"/>
                        </a:rPr>
                        <a:t>116</a:t>
                      </a:r>
                      <a:endParaRPr kumimoji="0" lang="en-US" sz="1400" kern="1200" dirty="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306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a:t>
                      </a:r>
                      <a:r>
                        <a:rPr lang="ar-SA" sz="1400" dirty="0" smtClean="0">
                          <a:cs typeface="B Zar" pitchFamily="2" charset="-78"/>
                        </a:rPr>
                        <a:t>نقش فرهنگ قومي و هويت محلي در ميان رزمندگان و انسجام آنها با يكديگر</a:t>
                      </a:r>
                      <a:r>
                        <a:rPr lang="fa-IR" sz="1400" dirty="0" smtClean="0">
                          <a:cs typeface="B Zar" pitchFamily="2" charset="-78"/>
                        </a:rPr>
                        <a:t> در دوران دفاع مقدس  </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fa-IR" sz="1400" kern="1200" dirty="0" smtClean="0">
                          <a:ln>
                            <a:solidFill>
                              <a:schemeClr val="tx1"/>
                            </a:solidFill>
                          </a:ln>
                          <a:solidFill>
                            <a:schemeClr val="dk1"/>
                          </a:solidFill>
                          <a:latin typeface="+mn-lt"/>
                          <a:ea typeface="+mn-ea"/>
                          <a:cs typeface="B Zar" pitchFamily="2" charset="-78"/>
                        </a:rPr>
                        <a:t>117</a:t>
                      </a:r>
                      <a:endParaRPr kumimoji="0" lang="en-US" sz="1400" kern="1200" dirty="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a:t>
                      </a:r>
                      <a:r>
                        <a:rPr lang="ar-SA" sz="1400" dirty="0" smtClean="0">
                          <a:cs typeface="B Zar" pitchFamily="2" charset="-78"/>
                        </a:rPr>
                        <a:t>تأثير دوگانگي در شعارهاي رهبران و مسئولين كشور در روند جنگ</a:t>
                      </a:r>
                      <a:r>
                        <a:rPr lang="fa-IR" sz="1400" dirty="0" smtClean="0">
                          <a:cs typeface="B Zar" pitchFamily="2" charset="-78"/>
                        </a:rPr>
                        <a:t> تحمیلی</a:t>
                      </a:r>
                      <a:r>
                        <a:rPr lang="ar-SA" sz="1400" dirty="0" smtClean="0">
                          <a:cs typeface="B Zar" pitchFamily="2" charset="-78"/>
                        </a:rPr>
                        <a:t> و اهداف آن.</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fa-IR" sz="1400" kern="1200" dirty="0" smtClean="0">
                          <a:ln>
                            <a:solidFill>
                              <a:schemeClr val="tx1"/>
                            </a:solidFill>
                          </a:ln>
                          <a:solidFill>
                            <a:schemeClr val="dk1"/>
                          </a:solidFill>
                          <a:latin typeface="+mn-lt"/>
                          <a:ea typeface="+mn-ea"/>
                          <a:cs typeface="B Zar" pitchFamily="2" charset="-78"/>
                        </a:rPr>
                        <a:t>118</a:t>
                      </a:r>
                      <a:endParaRPr kumimoji="0" lang="en-US" sz="1400" kern="1200" dirty="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218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ميزان تلقي مسئولين كشور از جنگ</a:t>
                      </a:r>
                      <a:r>
                        <a:rPr lang="fa-IR" sz="1400" smtClean="0">
                          <a:cs typeface="B Zar" pitchFamily="2" charset="-78"/>
                        </a:rPr>
                        <a:t> تحمیلی</a:t>
                      </a:r>
                      <a:r>
                        <a:rPr lang="ar-SA" sz="1400" smtClean="0">
                          <a:cs typeface="B Zar" pitchFamily="2" charset="-78"/>
                        </a:rPr>
                        <a:t> </a:t>
                      </a:r>
                      <a:r>
                        <a:rPr lang="ar-SA" sz="1400" dirty="0" smtClean="0">
                          <a:cs typeface="B Zar" pitchFamily="2" charset="-78"/>
                        </a:rPr>
                        <a:t>به عنوان مساله اصلي كشور.</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fa-IR" sz="1400" kern="1200" dirty="0" smtClean="0">
                          <a:ln>
                            <a:solidFill>
                              <a:schemeClr val="tx1"/>
                            </a:solidFill>
                          </a:ln>
                          <a:solidFill>
                            <a:schemeClr val="dk1"/>
                          </a:solidFill>
                          <a:latin typeface="+mn-lt"/>
                          <a:ea typeface="+mn-ea"/>
                          <a:cs typeface="B Zar" pitchFamily="2" charset="-78"/>
                        </a:rPr>
                        <a:t>119</a:t>
                      </a:r>
                      <a:endParaRPr kumimoji="0" lang="en-US" sz="1400" kern="1200" dirty="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218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تحليل رفتار نيروهاي ايران در جبهه</a:t>
                      </a:r>
                      <a:r>
                        <a:rPr lang="fa-IR" sz="1400" dirty="0" smtClean="0">
                          <a:cs typeface="B Zar" pitchFamily="2" charset="-78"/>
                        </a:rPr>
                        <a:t>‌</a:t>
                      </a:r>
                      <a:r>
                        <a:rPr lang="ar-SA" sz="1400" dirty="0" smtClean="0">
                          <a:cs typeface="B Zar" pitchFamily="2" charset="-78"/>
                        </a:rPr>
                        <a:t>هاي جنگ</a:t>
                      </a:r>
                      <a:r>
                        <a:rPr lang="fa-IR" sz="1400" dirty="0" smtClean="0">
                          <a:cs typeface="B Zar" pitchFamily="2" charset="-78"/>
                        </a:rPr>
                        <a:t> تحمیلی</a:t>
                      </a:r>
                      <a:r>
                        <a:rPr lang="ar-SA" sz="1400" dirty="0" smtClean="0">
                          <a:cs typeface="B Zar" pitchFamily="2" charset="-78"/>
                        </a:rPr>
                        <a:t> در ايام خاص مذهبي و ملي از قبيل تاسوعا، عاشورا و عيد</a:t>
                      </a:r>
                      <a:r>
                        <a:rPr lang="fa-IR" sz="1400" dirty="0" smtClean="0">
                          <a:cs typeface="B Zar" pitchFamily="2" charset="-78"/>
                        </a:rPr>
                        <a:t>‌</a:t>
                      </a:r>
                      <a:r>
                        <a:rPr lang="ar-SA" sz="1400" dirty="0" smtClean="0">
                          <a:cs typeface="B Zar" pitchFamily="2" charset="-78"/>
                        </a:rPr>
                        <a:t>نوروز.</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120</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800" y="1143000"/>
          <a:ext cx="8534401" cy="4501345"/>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583029"/>
                <a:gridCol w="1121592"/>
                <a:gridCol w="6246751"/>
                <a:gridCol w="583029"/>
              </a:tblGrid>
              <a:tr h="410394">
                <a:tc gridSpan="4">
                  <a:txBody>
                    <a:bodyPr/>
                    <a:lstStyle/>
                    <a:p>
                      <a:pPr algn="ctr"/>
                      <a:r>
                        <a:rPr lang="ar-SA" sz="2000" b="1" dirty="0" smtClean="0">
                          <a:ln>
                            <a:solidFill>
                              <a:schemeClr val="tx1"/>
                            </a:solidFill>
                          </a:ln>
                          <a:solidFill>
                            <a:srgbClr val="C00000"/>
                          </a:solidFill>
                        </a:rPr>
                        <a:t>ابعاد فرهنگي جنگ ايران و عراق</a:t>
                      </a:r>
                      <a:r>
                        <a:rPr lang="fa-IR" sz="2000" b="1" dirty="0" smtClean="0">
                          <a:ln>
                            <a:solidFill>
                              <a:schemeClr val="tx1"/>
                            </a:solidFill>
                          </a:ln>
                          <a:solidFill>
                            <a:srgbClr val="C00000"/>
                          </a:solidFill>
                        </a:rPr>
                        <a:t>(232 عنوان)</a:t>
                      </a:r>
                      <a:r>
                        <a:rPr lang="ar-SA" sz="2000" b="1" dirty="0" smtClean="0">
                          <a:ln>
                            <a:solidFill>
                              <a:schemeClr val="tx1"/>
                            </a:solidFill>
                          </a:ln>
                          <a:solidFill>
                            <a:srgbClr val="C00000"/>
                          </a:solidFill>
                        </a:rPr>
                        <a:t> </a:t>
                      </a:r>
                      <a:endParaRPr lang="en-US" sz="2000" dirty="0">
                        <a:ln>
                          <a:solidFill>
                            <a:schemeClr val="tx1"/>
                          </a:solidFill>
                        </a:ln>
                        <a:solidFill>
                          <a:srgbClr val="C00000"/>
                        </a:solidFill>
                        <a:cs typeface="B Zar" pitchFamily="2" charset="-78"/>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536669">
                <a:tc>
                  <a:txBody>
                    <a:bodyPr/>
                    <a:lstStyle/>
                    <a:p>
                      <a:r>
                        <a:rPr lang="fa-IR" sz="1400" dirty="0" smtClean="0">
                          <a:ln>
                            <a:solidFill>
                              <a:schemeClr val="tx1"/>
                            </a:solidFill>
                          </a:ln>
                          <a:cs typeface="B Zar" pitchFamily="2" charset="-78"/>
                        </a:rPr>
                        <a:t>سطح دکترا</a:t>
                      </a:r>
                      <a:endParaRPr lang="en-US" sz="140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عنوان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ردیف</a:t>
                      </a:r>
                      <a:endParaRPr lang="en-US" sz="140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351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نقش جنگ </a:t>
                      </a:r>
                      <a:r>
                        <a:rPr lang="fa-IR" sz="1400" dirty="0" smtClean="0">
                          <a:cs typeface="B Zar" pitchFamily="2" charset="-78"/>
                        </a:rPr>
                        <a:t>تحمیلی </a:t>
                      </a:r>
                      <a:r>
                        <a:rPr lang="ar-SA" sz="1400" dirty="0" smtClean="0">
                          <a:cs typeface="B Zar" pitchFamily="2" charset="-78"/>
                        </a:rPr>
                        <a:t>در تقويت يا تضعيف نمادهاي مذهبي و ملي ايران.</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121</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a:t>
                      </a:r>
                      <a:r>
                        <a:rPr lang="ar-SA" sz="1400" dirty="0" smtClean="0">
                          <a:cs typeface="B Zar" pitchFamily="2" charset="-78"/>
                        </a:rPr>
                        <a:t>اثرات فرهنگي و تمدني جنگ</a:t>
                      </a:r>
                      <a:r>
                        <a:rPr lang="fa-IR" sz="1400" dirty="0" smtClean="0">
                          <a:cs typeface="B Zar" pitchFamily="2" charset="-78"/>
                        </a:rPr>
                        <a:t> تحمیلی</a:t>
                      </a:r>
                      <a:r>
                        <a:rPr lang="ar-SA" sz="1400" dirty="0" smtClean="0">
                          <a:cs typeface="B Zar" pitchFamily="2" charset="-78"/>
                        </a:rPr>
                        <a:t> بر جامعه و مردم ايران.</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122</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مقایسه تطبیقی </a:t>
                      </a:r>
                      <a:r>
                        <a:rPr lang="ar-SA" sz="1400" dirty="0" smtClean="0">
                          <a:cs typeface="B Zar" pitchFamily="2" charset="-78"/>
                        </a:rPr>
                        <a:t>رفتار ايران و عراق با اسراء و مجروحين</a:t>
                      </a:r>
                      <a:r>
                        <a:rPr lang="fa-IR" sz="1400" dirty="0" smtClean="0">
                          <a:cs typeface="B Zar" pitchFamily="2" charset="-78"/>
                        </a:rPr>
                        <a:t> اسیر</a:t>
                      </a:r>
                      <a:r>
                        <a:rPr lang="ar-SA" sz="1400" dirty="0" smtClean="0">
                          <a:cs typeface="B Zar" pitchFamily="2" charset="-78"/>
                        </a:rPr>
                        <a:t> طرف مقابل در دوران جنگ تحميلي.</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123</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تحليل فرايند توليد ارزش</a:t>
                      </a:r>
                      <a:r>
                        <a:rPr lang="fa-IR" sz="1400" dirty="0" smtClean="0">
                          <a:cs typeface="B Zar" pitchFamily="2" charset="-78"/>
                        </a:rPr>
                        <a:t>‌</a:t>
                      </a:r>
                      <a:r>
                        <a:rPr lang="ar-SA" sz="1400" dirty="0" smtClean="0">
                          <a:cs typeface="B Zar" pitchFamily="2" charset="-78"/>
                        </a:rPr>
                        <a:t>ها و نمادهاي فرهنگي و ملي در دوران جنگ تحميلي.</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48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تحليل رفتار جمعي مردم و عكس</a:t>
                      </a:r>
                      <a:r>
                        <a:rPr lang="fa-IR" sz="1400" dirty="0" smtClean="0">
                          <a:cs typeface="B Zar" pitchFamily="2" charset="-78"/>
                        </a:rPr>
                        <a:t>‌</a:t>
                      </a:r>
                      <a:r>
                        <a:rPr lang="ar-SA" sz="1400" dirty="0" smtClean="0">
                          <a:cs typeface="B Zar" pitchFamily="2" charset="-78"/>
                        </a:rPr>
                        <a:t>العمل آنها در هنگام بروز</a:t>
                      </a:r>
                      <a:r>
                        <a:rPr lang="fa-IR" sz="1400" dirty="0" smtClean="0">
                          <a:cs typeface="B Zar" pitchFamily="2" charset="-78"/>
                        </a:rPr>
                        <a:t>رویداد ها </a:t>
                      </a:r>
                      <a:r>
                        <a:rPr lang="ar-SA" sz="1400" dirty="0" smtClean="0">
                          <a:cs typeface="B Zar" pitchFamily="2" charset="-78"/>
                        </a:rPr>
                        <a:t> </a:t>
                      </a:r>
                      <a:r>
                        <a:rPr lang="fa-IR" sz="1400" dirty="0" smtClean="0">
                          <a:cs typeface="B Zar" pitchFamily="2" charset="-78"/>
                        </a:rPr>
                        <a:t>و </a:t>
                      </a:r>
                      <a:r>
                        <a:rPr lang="ar-SA" sz="1400" dirty="0" smtClean="0">
                          <a:cs typeface="B Zar" pitchFamily="2" charset="-78"/>
                        </a:rPr>
                        <a:t>حوادث</a:t>
                      </a:r>
                      <a:r>
                        <a:rPr lang="fa-IR" sz="1400" dirty="0" smtClean="0">
                          <a:cs typeface="B Zar" pitchFamily="2" charset="-78"/>
                        </a:rPr>
                        <a:t> (تشییع پیکر شهداء، بمباران شهرها و ...)</a:t>
                      </a:r>
                      <a:r>
                        <a:rPr lang="ar-SA" sz="1400" dirty="0" smtClean="0">
                          <a:cs typeface="B Zar" pitchFamily="2" charset="-78"/>
                        </a:rPr>
                        <a:t> </a:t>
                      </a:r>
                      <a:r>
                        <a:rPr lang="fa-IR" sz="1400" dirty="0" smtClean="0">
                          <a:cs typeface="B Zar" pitchFamily="2" charset="-78"/>
                        </a:rPr>
                        <a:t>در </a:t>
                      </a:r>
                      <a:r>
                        <a:rPr lang="ar-SA" sz="1400" dirty="0" smtClean="0">
                          <a:cs typeface="B Zar" pitchFamily="2" charset="-78"/>
                        </a:rPr>
                        <a:t>دوران جنگ تحميلي.</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125</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7712">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a:t>
                      </a:r>
                      <a:r>
                        <a:rPr lang="ar-SA" sz="1400" dirty="0" smtClean="0">
                          <a:cs typeface="B Zar" pitchFamily="2" charset="-78"/>
                        </a:rPr>
                        <a:t>نقش مسجد در آماده</a:t>
                      </a:r>
                      <a:r>
                        <a:rPr lang="fa-IR" sz="1400" dirty="0" smtClean="0">
                          <a:cs typeface="B Zar" pitchFamily="2" charset="-78"/>
                        </a:rPr>
                        <a:t>‌</a:t>
                      </a:r>
                      <a:r>
                        <a:rPr lang="ar-SA" sz="1400" dirty="0" smtClean="0">
                          <a:cs typeface="B Zar" pitchFamily="2" charset="-78"/>
                        </a:rPr>
                        <a:t>سازي نيروها و </a:t>
                      </a:r>
                      <a:r>
                        <a:rPr lang="fa-IR" sz="1400" dirty="0" smtClean="0">
                          <a:cs typeface="B Zar" pitchFamily="2" charset="-78"/>
                        </a:rPr>
                        <a:t>پشتیبانی </a:t>
                      </a:r>
                      <a:r>
                        <a:rPr lang="ar-SA" sz="1400" dirty="0" smtClean="0">
                          <a:cs typeface="B Zar" pitchFamily="2" charset="-78"/>
                        </a:rPr>
                        <a:t>در دوران جنگ تحميلي.</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126</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13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تاثير جنگ</a:t>
                      </a:r>
                      <a:r>
                        <a:rPr lang="fa-IR" sz="1400" dirty="0" smtClean="0">
                          <a:cs typeface="B Zar" pitchFamily="2" charset="-78"/>
                        </a:rPr>
                        <a:t> تحمیلی</a:t>
                      </a:r>
                      <a:r>
                        <a:rPr lang="ar-SA" sz="1400" dirty="0" smtClean="0">
                          <a:cs typeface="B Zar" pitchFamily="2" charset="-78"/>
                        </a:rPr>
                        <a:t> بر روند تغيير زبان فارسي، كلمات و مفاهيم آن.</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127</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a:t>
                      </a:r>
                      <a:r>
                        <a:rPr lang="fa-IR" sz="1400" baseline="0" dirty="0" smtClean="0">
                          <a:cs typeface="B Zar" pitchFamily="2" charset="-78"/>
                        </a:rPr>
                        <a:t> </a:t>
                      </a:r>
                      <a:r>
                        <a:rPr lang="ar-SA" sz="1400" dirty="0" smtClean="0">
                          <a:cs typeface="B Zar" pitchFamily="2" charset="-78"/>
                        </a:rPr>
                        <a:t>اثرات روحي و رواني كاربرد سلاح</a:t>
                      </a:r>
                      <a:r>
                        <a:rPr lang="fa-IR" sz="1400" dirty="0" smtClean="0">
                          <a:cs typeface="B Zar" pitchFamily="2" charset="-78"/>
                        </a:rPr>
                        <a:t>‌</a:t>
                      </a:r>
                      <a:r>
                        <a:rPr lang="ar-SA" sz="1400" dirty="0" smtClean="0">
                          <a:cs typeface="B Zar" pitchFamily="2" charset="-78"/>
                        </a:rPr>
                        <a:t>هاي شيميايي توسط دشمن بر روي رزمندگان</a:t>
                      </a:r>
                      <a:r>
                        <a:rPr lang="fa-IR" sz="1400" dirty="0" smtClean="0">
                          <a:cs typeface="B Zar" pitchFamily="2" charset="-78"/>
                        </a:rPr>
                        <a:t>، در دوران جنگ تحمیلی</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128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بررسی </a:t>
                      </a:r>
                      <a:r>
                        <a:rPr lang="ar-SA" sz="1400" dirty="0" smtClean="0">
                          <a:cs typeface="B Zar" pitchFamily="2" charset="-78"/>
                        </a:rPr>
                        <a:t>اثرات روحي و رواني تهديد كاربرد سلاح</a:t>
                      </a:r>
                      <a:r>
                        <a:rPr lang="fa-IR" sz="1400" dirty="0" smtClean="0">
                          <a:cs typeface="B Zar" pitchFamily="2" charset="-78"/>
                        </a:rPr>
                        <a:t>‌</a:t>
                      </a:r>
                      <a:r>
                        <a:rPr lang="ar-SA" sz="1400" dirty="0" smtClean="0">
                          <a:cs typeface="B Zar" pitchFamily="2" charset="-78"/>
                        </a:rPr>
                        <a:t>هاي شيميايي در جنگ شهرها بر روي مردم</a:t>
                      </a:r>
                      <a:r>
                        <a:rPr lang="fa-IR" sz="1400" dirty="0" smtClean="0">
                          <a:cs typeface="B Zar" pitchFamily="2" charset="-78"/>
                        </a:rPr>
                        <a:t>،</a:t>
                      </a:r>
                      <a:r>
                        <a:rPr lang="ar-SA" sz="1400" dirty="0" smtClean="0">
                          <a:cs typeface="B Zar" pitchFamily="2" charset="-78"/>
                        </a:rPr>
                        <a:t> در پايان يافتن جنگ</a:t>
                      </a:r>
                      <a:r>
                        <a:rPr lang="fa-IR" sz="1400" dirty="0" smtClean="0">
                          <a:cs typeface="B Zar" pitchFamily="2" charset="-78"/>
                        </a:rPr>
                        <a:t> تحمیلی</a:t>
                      </a:r>
                      <a:r>
                        <a:rPr lang="ar-SA" sz="1400" dirty="0" smtClean="0">
                          <a:cs typeface="B Zar" pitchFamily="2" charset="-78"/>
                        </a:rPr>
                        <a:t>.</a:t>
                      </a:r>
                      <a:endParaRPr lang="en-US"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129</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بررسی نقش </a:t>
                      </a:r>
                      <a:r>
                        <a:rPr lang="ar-SA" sz="1400" dirty="0" smtClean="0">
                          <a:cs typeface="B Zar" pitchFamily="2" charset="-78"/>
                        </a:rPr>
                        <a:t>دانشگاهها به عنوان نهادهاي فرهنگي در دوران جنگ</a:t>
                      </a:r>
                      <a:r>
                        <a:rPr lang="fa-IR" sz="1400" dirty="0" smtClean="0">
                          <a:cs typeface="B Zar" pitchFamily="2" charset="-78"/>
                        </a:rPr>
                        <a:t> تحمیلی</a:t>
                      </a:r>
                      <a:r>
                        <a:rPr lang="ar-SA" sz="1400" dirty="0" smtClean="0">
                          <a:cs typeface="B Zar" pitchFamily="2" charset="-78"/>
                        </a:rPr>
                        <a:t>.</a:t>
                      </a:r>
                      <a:endParaRPr lang="en-US" sz="1400" dirty="0" smtClean="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fa-IR" sz="1400" dirty="0" smtClean="0">
                          <a:ln>
                            <a:solidFill>
                              <a:schemeClr val="tx1"/>
                            </a:solidFill>
                          </a:ln>
                          <a:cs typeface="B Zar" pitchFamily="2" charset="-78"/>
                        </a:rPr>
                        <a:t>130</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bl>
          </a:graphicData>
        </a:graphic>
      </p:graphicFrame>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57200" y="1173480"/>
          <a:ext cx="8458199" cy="4389120"/>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577823"/>
                <a:gridCol w="1111577"/>
                <a:gridCol w="6190976"/>
                <a:gridCol w="577823"/>
              </a:tblGrid>
              <a:tr h="228597">
                <a:tc gridSpan="4">
                  <a:txBody>
                    <a:bodyPr/>
                    <a:lstStyle/>
                    <a:p>
                      <a:pPr algn="ctr"/>
                      <a:r>
                        <a:rPr lang="ar-SA" sz="2000" b="1" dirty="0" smtClean="0">
                          <a:ln>
                            <a:solidFill>
                              <a:schemeClr val="tx1"/>
                            </a:solidFill>
                          </a:ln>
                          <a:solidFill>
                            <a:srgbClr val="C00000"/>
                          </a:solidFill>
                        </a:rPr>
                        <a:t>ابعاد فرهنگي جنگ ايران و عراق</a:t>
                      </a:r>
                      <a:r>
                        <a:rPr lang="fa-IR" sz="2000" b="1" dirty="0" smtClean="0">
                          <a:ln>
                            <a:solidFill>
                              <a:schemeClr val="tx1"/>
                            </a:solidFill>
                          </a:ln>
                          <a:solidFill>
                            <a:srgbClr val="C00000"/>
                          </a:solidFill>
                        </a:rPr>
                        <a:t>(232 عنوان)</a:t>
                      </a:r>
                      <a:r>
                        <a:rPr lang="ar-SA" sz="2000" b="1" dirty="0" smtClean="0">
                          <a:ln>
                            <a:solidFill>
                              <a:schemeClr val="tx1"/>
                            </a:solidFill>
                          </a:ln>
                          <a:solidFill>
                            <a:srgbClr val="C00000"/>
                          </a:solidFill>
                        </a:rPr>
                        <a:t> </a:t>
                      </a:r>
                      <a:endParaRPr lang="en-US" sz="2000" dirty="0">
                        <a:ln>
                          <a:solidFill>
                            <a:schemeClr val="tx1"/>
                          </a:solidFill>
                        </a:ln>
                        <a:solidFill>
                          <a:srgbClr val="C00000"/>
                        </a:solidFill>
                        <a:cs typeface="B Zar" pitchFamily="2" charset="-78"/>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123003">
                <a:tc>
                  <a:txBody>
                    <a:bodyPr/>
                    <a:lstStyle/>
                    <a:p>
                      <a:r>
                        <a:rPr lang="fa-IR" sz="1400" dirty="0" smtClean="0">
                          <a:ln>
                            <a:solidFill>
                              <a:schemeClr val="tx1"/>
                            </a:solidFill>
                          </a:ln>
                          <a:cs typeface="B Zar" pitchFamily="2" charset="-78"/>
                        </a:rPr>
                        <a:t>سطح دکترا</a:t>
                      </a:r>
                      <a:endParaRPr lang="en-US" sz="140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عنوان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ردیف</a:t>
                      </a:r>
                      <a:endParaRPr lang="en-US" sz="140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16388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خدمات نهادهاي فرهنگي كشور در دوران جنگ </a:t>
                      </a:r>
                      <a:r>
                        <a:rPr lang="fa-IR" sz="1400" dirty="0" smtClean="0">
                          <a:cs typeface="B Zar" pitchFamily="2" charset="-78"/>
                        </a:rPr>
                        <a:t>تحمیلی </a:t>
                      </a:r>
                      <a:r>
                        <a:rPr lang="ar-SA" sz="1400" dirty="0" smtClean="0">
                          <a:cs typeface="B Zar" pitchFamily="2" charset="-78"/>
                        </a:rPr>
                        <a:t>به رزمندگان و خانواده آنها.</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131</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099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مقایسه تطبیقی </a:t>
                      </a:r>
                      <a:r>
                        <a:rPr lang="ar-SA" sz="1400" dirty="0" smtClean="0">
                          <a:cs typeface="B Zar" pitchFamily="2" charset="-78"/>
                        </a:rPr>
                        <a:t>نظريه</a:t>
                      </a:r>
                      <a:r>
                        <a:rPr lang="fa-IR" sz="1400" dirty="0" smtClean="0">
                          <a:cs typeface="B Zar" pitchFamily="2" charset="-78"/>
                        </a:rPr>
                        <a:t>‌</a:t>
                      </a:r>
                      <a:r>
                        <a:rPr lang="ar-SA" sz="1400" dirty="0" smtClean="0">
                          <a:cs typeface="B Zar" pitchFamily="2" charset="-78"/>
                        </a:rPr>
                        <a:t>هاي</a:t>
                      </a:r>
                      <a:r>
                        <a:rPr lang="fa-IR" sz="1400" dirty="0" smtClean="0">
                          <a:cs typeface="B Zar" pitchFamily="2" charset="-78"/>
                        </a:rPr>
                        <a:t> اسلامی و نظریه های آکادمیک</a:t>
                      </a:r>
                      <a:r>
                        <a:rPr lang="ar-SA" sz="1400" dirty="0" smtClean="0">
                          <a:cs typeface="B Zar" pitchFamily="2" charset="-78"/>
                        </a:rPr>
                        <a:t> پيرامون فرهنگ و </a:t>
                      </a:r>
                      <a:r>
                        <a:rPr lang="fa-IR" sz="1400" dirty="0" smtClean="0">
                          <a:cs typeface="B Zar" pitchFamily="2" charset="-78"/>
                        </a:rPr>
                        <a:t>کارکرد </a:t>
                      </a:r>
                      <a:r>
                        <a:rPr lang="ar-SA" sz="1400" dirty="0" smtClean="0">
                          <a:cs typeface="B Zar" pitchFamily="2" charset="-78"/>
                        </a:rPr>
                        <a:t>فرهنگ</a:t>
                      </a:r>
                      <a:r>
                        <a:rPr lang="fa-IR" sz="1400" dirty="0" smtClean="0">
                          <a:cs typeface="B Zar" pitchFamily="2" charset="-78"/>
                        </a:rPr>
                        <a:t>ی‌</a:t>
                      </a:r>
                      <a:r>
                        <a:rPr lang="ar-SA" sz="1400" dirty="0" smtClean="0">
                          <a:cs typeface="B Zar" pitchFamily="2" charset="-78"/>
                        </a:rPr>
                        <a:t> در جامعه ايراني در طول جنگ</a:t>
                      </a:r>
                      <a:r>
                        <a:rPr lang="fa-IR" sz="1400" dirty="0" smtClean="0">
                          <a:cs typeface="B Zar" pitchFamily="2" charset="-78"/>
                        </a:rPr>
                        <a:t> تحمیلی</a:t>
                      </a:r>
                      <a:r>
                        <a:rPr lang="ar-SA" sz="1400" dirty="0" smtClean="0">
                          <a:cs typeface="B Zar" pitchFamily="2" charset="-78"/>
                        </a:rPr>
                        <a:t>.</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132</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14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a:t>
                      </a:r>
                      <a:r>
                        <a:rPr lang="ar-SA" sz="1400" dirty="0" smtClean="0">
                          <a:cs typeface="B Zar" pitchFamily="2" charset="-78"/>
                        </a:rPr>
                        <a:t>تأثيرات نظريه</a:t>
                      </a:r>
                      <a:r>
                        <a:rPr lang="fa-IR" sz="1400" dirty="0" smtClean="0">
                          <a:cs typeface="B Zar" pitchFamily="2" charset="-78"/>
                        </a:rPr>
                        <a:t>‌</a:t>
                      </a:r>
                      <a:r>
                        <a:rPr lang="ar-SA" sz="1400" dirty="0" smtClean="0">
                          <a:cs typeface="B Zar" pitchFamily="2" charset="-78"/>
                        </a:rPr>
                        <a:t>هاي پيرامون فرهنگ </a:t>
                      </a:r>
                      <a:r>
                        <a:rPr lang="fa-IR" sz="1400" dirty="0" smtClean="0">
                          <a:cs typeface="B Zar" pitchFamily="2" charset="-78"/>
                        </a:rPr>
                        <a:t>ایرانی، اسلامی </a:t>
                      </a:r>
                      <a:r>
                        <a:rPr lang="ar-SA" sz="1400" dirty="0" smtClean="0">
                          <a:cs typeface="B Zar" pitchFamily="2" charset="-78"/>
                        </a:rPr>
                        <a:t>بر مسائل دفاعي و امنيتي در جامعه ايراني</a:t>
                      </a:r>
                      <a:r>
                        <a:rPr lang="fa-IR" sz="1400" dirty="0" smtClean="0">
                          <a:cs typeface="B Zar" pitchFamily="2" charset="-78"/>
                        </a:rPr>
                        <a:t> در دوران جنگ تحمیلی</a:t>
                      </a:r>
                      <a:r>
                        <a:rPr lang="ar-SA" sz="1400" dirty="0" smtClean="0">
                          <a:cs typeface="B Zar" pitchFamily="2" charset="-78"/>
                        </a:rPr>
                        <a:t>.</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133</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62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و شناخت بسترهاي فرهنگي</a:t>
                      </a:r>
                      <a:r>
                        <a:rPr lang="fa-IR" sz="1400" dirty="0" smtClean="0">
                          <a:cs typeface="B Zar" pitchFamily="2" charset="-78"/>
                        </a:rPr>
                        <a:t> شروع،</a:t>
                      </a:r>
                      <a:r>
                        <a:rPr lang="ar-SA" sz="1400" dirty="0" smtClean="0">
                          <a:cs typeface="B Zar" pitchFamily="2" charset="-78"/>
                        </a:rPr>
                        <a:t> تداوم و پايان جنگ </a:t>
                      </a:r>
                      <a:r>
                        <a:rPr lang="fa-IR" sz="1400" dirty="0" smtClean="0">
                          <a:cs typeface="B Zar" pitchFamily="2" charset="-78"/>
                        </a:rPr>
                        <a:t>تحمیلی</a:t>
                      </a:r>
                      <a:r>
                        <a:rPr lang="ar-SA" sz="1400" dirty="0" smtClean="0">
                          <a:cs typeface="B Zar" pitchFamily="2" charset="-78"/>
                        </a:rPr>
                        <a:t>.</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134</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1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و شناخت پيامدهاي فرهنگي جنگ </a:t>
                      </a:r>
                      <a:r>
                        <a:rPr lang="fa-IR" sz="1400" dirty="0" smtClean="0">
                          <a:cs typeface="B Zar" pitchFamily="2" charset="-78"/>
                        </a:rPr>
                        <a:t>تحمیلی </a:t>
                      </a:r>
                      <a:r>
                        <a:rPr lang="ar-SA" sz="1400" dirty="0" smtClean="0">
                          <a:cs typeface="B Zar" pitchFamily="2" charset="-78"/>
                        </a:rPr>
                        <a:t>بر رزمندگان.</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135</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تأثيرات پيامدهاي فرهنگي جنگ </a:t>
                      </a:r>
                      <a:r>
                        <a:rPr lang="fa-IR" sz="1400" dirty="0" smtClean="0">
                          <a:cs typeface="B Zar" pitchFamily="2" charset="-78"/>
                        </a:rPr>
                        <a:t>تحمیلی </a:t>
                      </a:r>
                      <a:r>
                        <a:rPr lang="ar-SA" sz="1400" dirty="0" smtClean="0">
                          <a:cs typeface="B Zar" pitchFamily="2" charset="-78"/>
                        </a:rPr>
                        <a:t>بر ساخت اجتماعي و فرهنگي كشور.</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136</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و </a:t>
                      </a:r>
                      <a:r>
                        <a:rPr lang="ar-SA" sz="1400" dirty="0" smtClean="0">
                          <a:cs typeface="B Zar" pitchFamily="2" charset="-78"/>
                        </a:rPr>
                        <a:t>ارزيابي نمادها و بنيان</a:t>
                      </a:r>
                      <a:r>
                        <a:rPr lang="fa-IR" sz="1400" dirty="0" smtClean="0">
                          <a:cs typeface="B Zar" pitchFamily="2" charset="-78"/>
                        </a:rPr>
                        <a:t>‌</a:t>
                      </a:r>
                      <a:r>
                        <a:rPr lang="ar-SA" sz="1400" dirty="0" smtClean="0">
                          <a:cs typeface="B Zar" pitchFamily="2" charset="-78"/>
                        </a:rPr>
                        <a:t>هاي فرهنگي جامعه و مردم ايران در دوران جنگ</a:t>
                      </a:r>
                      <a:r>
                        <a:rPr lang="fa-IR" sz="1400" dirty="0" smtClean="0">
                          <a:cs typeface="B Zar" pitchFamily="2" charset="-78"/>
                        </a:rPr>
                        <a:t> تحمیلی </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137</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شناخت و تحليل تأثيرات متقابل جنگ و فرهنگ و تفكر</a:t>
                      </a:r>
                      <a:r>
                        <a:rPr lang="fa-IR" sz="1400" dirty="0" smtClean="0">
                          <a:cs typeface="B Zar" pitchFamily="2" charset="-78"/>
                        </a:rPr>
                        <a:t> دفاعی</a:t>
                      </a:r>
                      <a:r>
                        <a:rPr lang="ar-SA" sz="1400" dirty="0" smtClean="0">
                          <a:cs typeface="B Zar" pitchFamily="2" charset="-78"/>
                        </a:rPr>
                        <a:t> بر يكديگر.</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138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ارزيابي نماد</a:t>
                      </a:r>
                      <a:r>
                        <a:rPr lang="fa-IR" sz="1400" dirty="0" smtClean="0">
                          <a:cs typeface="B Zar" pitchFamily="2" charset="-78"/>
                        </a:rPr>
                        <a:t>ها،</a:t>
                      </a:r>
                      <a:r>
                        <a:rPr lang="ar-SA" sz="1400" dirty="0" smtClean="0">
                          <a:cs typeface="B Zar" pitchFamily="2" charset="-78"/>
                        </a:rPr>
                        <a:t> محصولات و توليدات فرهنگي در دوران جنگ</a:t>
                      </a:r>
                      <a:r>
                        <a:rPr lang="fa-IR" sz="1400" dirty="0" smtClean="0">
                          <a:cs typeface="B Zar" pitchFamily="2" charset="-78"/>
                        </a:rPr>
                        <a:t> تحمیلی</a:t>
                      </a:r>
                      <a:r>
                        <a:rPr lang="ar-SA" sz="1400" dirty="0" smtClean="0">
                          <a:cs typeface="B Zar" pitchFamily="2" charset="-78"/>
                        </a:rPr>
                        <a:t>.</a:t>
                      </a:r>
                      <a:r>
                        <a:rPr lang="fa-IR" sz="1400" dirty="0" smtClean="0">
                          <a:solidFill>
                            <a:srgbClr val="FF0000"/>
                          </a:solidFill>
                          <a:cs typeface="B Zar" pitchFamily="2" charset="-78"/>
                        </a:rPr>
                        <a:t> </a:t>
                      </a: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139</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7712">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الگوها، زمينه</a:t>
                      </a:r>
                      <a:r>
                        <a:rPr lang="fa-IR" sz="1400" dirty="0" smtClean="0">
                          <a:cs typeface="B Zar" pitchFamily="2" charset="-78"/>
                        </a:rPr>
                        <a:t>‌</a:t>
                      </a:r>
                      <a:r>
                        <a:rPr lang="ar-SA" sz="1400" dirty="0" smtClean="0">
                          <a:cs typeface="B Zar" pitchFamily="2" charset="-78"/>
                        </a:rPr>
                        <a:t>ها و فضاي فرهنگي جامعه در دوران جنگ</a:t>
                      </a:r>
                      <a:r>
                        <a:rPr lang="fa-IR" sz="1400" baseline="0" dirty="0" smtClean="0">
                          <a:cs typeface="B Zar" pitchFamily="2" charset="-78"/>
                        </a:rPr>
                        <a:t> </a:t>
                      </a:r>
                      <a:r>
                        <a:rPr lang="fa-IR" sz="1400" dirty="0" smtClean="0">
                          <a:cs typeface="B Zar" pitchFamily="2" charset="-78"/>
                        </a:rPr>
                        <a:t>تحمیلی .</a:t>
                      </a:r>
                      <a:r>
                        <a:rPr lang="fa-IR" sz="1400" dirty="0" smtClean="0">
                          <a:solidFill>
                            <a:srgbClr val="FF0000"/>
                          </a:solidFill>
                          <a:cs typeface="B Zar" pitchFamily="2" charset="-78"/>
                        </a:rPr>
                        <a:t> </a:t>
                      </a:r>
                      <a:endParaRPr kumimoji="0" lang="en-US" sz="1400" kern="1200" dirty="0" smtClean="0">
                        <a:ln>
                          <a:solidFill>
                            <a:schemeClr val="tx1"/>
                          </a:solidFill>
                        </a:ln>
                        <a:solidFill>
                          <a:srgbClr val="FF0000"/>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140</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81000" y="1194864"/>
          <a:ext cx="8458199" cy="4291536"/>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577823"/>
                <a:gridCol w="1111577"/>
                <a:gridCol w="6190976"/>
                <a:gridCol w="577823"/>
              </a:tblGrid>
              <a:tr h="228597">
                <a:tc gridSpan="4">
                  <a:txBody>
                    <a:bodyPr/>
                    <a:lstStyle/>
                    <a:p>
                      <a:pPr algn="ctr"/>
                      <a:r>
                        <a:rPr lang="ar-SA" sz="2000" b="1" dirty="0" smtClean="0">
                          <a:ln>
                            <a:solidFill>
                              <a:schemeClr val="tx1"/>
                            </a:solidFill>
                          </a:ln>
                          <a:solidFill>
                            <a:srgbClr val="C00000"/>
                          </a:solidFill>
                        </a:rPr>
                        <a:t>ابعاد فرهنگي جنگ ايران و عراق</a:t>
                      </a:r>
                      <a:r>
                        <a:rPr lang="fa-IR" sz="2000" b="1" dirty="0" smtClean="0">
                          <a:ln>
                            <a:solidFill>
                              <a:schemeClr val="tx1"/>
                            </a:solidFill>
                          </a:ln>
                          <a:solidFill>
                            <a:srgbClr val="C00000"/>
                          </a:solidFill>
                        </a:rPr>
                        <a:t>(232 عنوان)</a:t>
                      </a:r>
                      <a:r>
                        <a:rPr lang="ar-SA" sz="2000" b="1" dirty="0" smtClean="0">
                          <a:ln>
                            <a:solidFill>
                              <a:schemeClr val="tx1"/>
                            </a:solidFill>
                          </a:ln>
                          <a:solidFill>
                            <a:srgbClr val="C00000"/>
                          </a:solidFill>
                        </a:rPr>
                        <a:t> </a:t>
                      </a:r>
                      <a:endParaRPr lang="en-US" sz="2000" dirty="0">
                        <a:ln>
                          <a:solidFill>
                            <a:schemeClr val="tx1"/>
                          </a:solidFill>
                        </a:ln>
                        <a:solidFill>
                          <a:srgbClr val="C00000"/>
                        </a:solidFill>
                        <a:cs typeface="B Zar" pitchFamily="2" charset="-78"/>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123003">
                <a:tc>
                  <a:txBody>
                    <a:bodyPr/>
                    <a:lstStyle/>
                    <a:p>
                      <a:r>
                        <a:rPr lang="fa-IR" sz="1400" dirty="0" smtClean="0">
                          <a:ln>
                            <a:solidFill>
                              <a:schemeClr val="tx1"/>
                            </a:solidFill>
                          </a:ln>
                          <a:cs typeface="B Zar" pitchFamily="2" charset="-78"/>
                        </a:rPr>
                        <a:t>سطح دکترا</a:t>
                      </a:r>
                      <a:endParaRPr lang="en-US" sz="140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عنوان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ردیف</a:t>
                      </a:r>
                      <a:endParaRPr lang="en-US" sz="140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31568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تبيين ساختارهاي تصميم</a:t>
                      </a:r>
                      <a:r>
                        <a:rPr lang="fa-IR" sz="1400" dirty="0" smtClean="0">
                          <a:cs typeface="B Zar" pitchFamily="2" charset="-78"/>
                        </a:rPr>
                        <a:t>‌</a:t>
                      </a:r>
                      <a:r>
                        <a:rPr lang="ar-SA" sz="1400" dirty="0" smtClean="0">
                          <a:cs typeface="B Zar" pitchFamily="2" charset="-78"/>
                        </a:rPr>
                        <a:t>گيري فرهنگي </a:t>
                      </a:r>
                      <a:r>
                        <a:rPr lang="fa-IR" sz="1400" dirty="0" smtClean="0">
                          <a:cs typeface="B Zar" pitchFamily="2" charset="-78"/>
                        </a:rPr>
                        <a:t> کشور</a:t>
                      </a:r>
                      <a:r>
                        <a:rPr lang="ar-SA" sz="1400" dirty="0" smtClean="0">
                          <a:cs typeface="B Zar" pitchFamily="2" charset="-78"/>
                        </a:rPr>
                        <a:t>در دوران جنگ</a:t>
                      </a:r>
                      <a:r>
                        <a:rPr lang="fa-IR" sz="1400" baseline="0" dirty="0" smtClean="0">
                          <a:cs typeface="B Zar" pitchFamily="2" charset="-78"/>
                        </a:rPr>
                        <a:t> تحمیلی.</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141</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13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تحليل فرآيندهاي تصميم سازي فرهنگي در جامعه ايران در دوران جنگ</a:t>
                      </a:r>
                      <a:r>
                        <a:rPr lang="fa-IR" sz="1400" dirty="0" smtClean="0">
                          <a:cs typeface="B Zar" pitchFamily="2" charset="-78"/>
                        </a:rPr>
                        <a:t> تحمیلی </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142</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تحلیل</a:t>
                      </a:r>
                      <a:r>
                        <a:rPr lang="fa-IR" sz="1400" baseline="0" dirty="0" smtClean="0">
                          <a:cs typeface="B Zar" pitchFamily="2" charset="-78"/>
                        </a:rPr>
                        <a:t> </a:t>
                      </a:r>
                      <a:r>
                        <a:rPr lang="ar-SA" sz="1400" dirty="0" smtClean="0">
                          <a:cs typeface="B Zar" pitchFamily="2" charset="-78"/>
                        </a:rPr>
                        <a:t>آماري كارگزاران و سياستگذاران فرهنگي كشور در دوران جنگ</a:t>
                      </a:r>
                      <a:r>
                        <a:rPr lang="fa-IR" sz="1400" dirty="0" smtClean="0">
                          <a:cs typeface="B Zar" pitchFamily="2" charset="-78"/>
                        </a:rPr>
                        <a:t> تحمیلی </a:t>
                      </a:r>
                      <a:r>
                        <a:rPr lang="ar-SA" sz="1400" dirty="0" smtClean="0">
                          <a:cs typeface="B Zar" pitchFamily="2" charset="-78"/>
                        </a:rPr>
                        <a:t>.</a:t>
                      </a:r>
                      <a:endParaRPr lang="en-US"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143</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بررسی </a:t>
                      </a:r>
                      <a:r>
                        <a:rPr lang="ar-SA" sz="1400" dirty="0" smtClean="0">
                          <a:cs typeface="B Zar" pitchFamily="2" charset="-78"/>
                        </a:rPr>
                        <a:t>سياست</a:t>
                      </a:r>
                      <a:r>
                        <a:rPr lang="fa-IR" sz="1400" dirty="0" smtClean="0">
                          <a:cs typeface="B Zar" pitchFamily="2" charset="-78"/>
                        </a:rPr>
                        <a:t>‌</a:t>
                      </a:r>
                      <a:r>
                        <a:rPr lang="ar-SA" sz="1400" dirty="0" smtClean="0">
                          <a:cs typeface="B Zar" pitchFamily="2" charset="-78"/>
                        </a:rPr>
                        <a:t>هاي فرهنگي كشور</a:t>
                      </a:r>
                      <a:r>
                        <a:rPr lang="fa-IR" sz="1400" dirty="0" smtClean="0">
                          <a:cs typeface="B Zar" pitchFamily="2" charset="-78"/>
                        </a:rPr>
                        <a:t> مرتبط با جنگ تحمیلی</a:t>
                      </a:r>
                      <a:r>
                        <a:rPr lang="ar-SA" sz="1400" dirty="0" smtClean="0">
                          <a:cs typeface="B Zar" pitchFamily="2" charset="-78"/>
                        </a:rPr>
                        <a:t> در دوران </a:t>
                      </a:r>
                      <a:r>
                        <a:rPr lang="fa-IR" sz="1400" dirty="0" smtClean="0">
                          <a:cs typeface="B Zar" pitchFamily="2" charset="-78"/>
                        </a:rPr>
                        <a:t>دفاع مقدس</a:t>
                      </a:r>
                      <a:r>
                        <a:rPr lang="ar-SA" sz="1400" dirty="0" smtClean="0">
                          <a:cs typeface="B Zar" pitchFamily="2" charset="-78"/>
                        </a:rPr>
                        <a:t>.</a:t>
                      </a:r>
                      <a:endParaRPr lang="en-US" sz="1400" dirty="0" smtClean="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144</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آماري توليدات و محصولات فرهنگي جنگ تحميلي.</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145</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چگونگي تعامل ارزش</a:t>
                      </a:r>
                      <a:r>
                        <a:rPr lang="fa-IR" sz="1400" dirty="0" smtClean="0">
                          <a:cs typeface="B Zar" pitchFamily="2" charset="-78"/>
                        </a:rPr>
                        <a:t>‌</a:t>
                      </a:r>
                      <a:r>
                        <a:rPr lang="ar-SA" sz="1400" dirty="0" smtClean="0">
                          <a:cs typeface="B Zar" pitchFamily="2" charset="-78"/>
                        </a:rPr>
                        <a:t>هاي فرهنگي و ديني با جنگ تحميلي.</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146</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a:t>
                      </a:r>
                      <a:r>
                        <a:rPr lang="ar-SA" sz="1400" dirty="0" smtClean="0">
                          <a:cs typeface="B Zar" pitchFamily="2" charset="-78"/>
                        </a:rPr>
                        <a:t>ابعاد </a:t>
                      </a:r>
                      <a:r>
                        <a:rPr lang="fa-IR" sz="1400" dirty="0" smtClean="0">
                          <a:cs typeface="B Zar" pitchFamily="2" charset="-78"/>
                        </a:rPr>
                        <a:t>و پیامدهای </a:t>
                      </a:r>
                      <a:r>
                        <a:rPr lang="ar-SA" sz="1400" dirty="0" smtClean="0">
                          <a:cs typeface="B Zar" pitchFamily="2" charset="-78"/>
                        </a:rPr>
                        <a:t>فرهنگي </a:t>
                      </a:r>
                      <a:r>
                        <a:rPr lang="fa-IR" sz="1400" dirty="0" smtClean="0">
                          <a:cs typeface="B Zar" pitchFamily="2" charset="-78"/>
                        </a:rPr>
                        <a:t>موضوع </a:t>
                      </a:r>
                      <a:r>
                        <a:rPr lang="ar-SA" sz="1400" dirty="0" smtClean="0">
                          <a:cs typeface="B Zar" pitchFamily="2" charset="-78"/>
                        </a:rPr>
                        <a:t>دفاع </a:t>
                      </a:r>
                      <a:r>
                        <a:rPr lang="fa-IR" sz="1400" dirty="0" smtClean="0">
                          <a:cs typeface="B Zar" pitchFamily="2" charset="-78"/>
                        </a:rPr>
                        <a:t>با جنگ تحمیلی عراق علیه ایران </a:t>
                      </a:r>
                      <a:r>
                        <a:rPr lang="ar-SA" sz="1400" dirty="0" smtClean="0">
                          <a:cs typeface="B Zar" pitchFamily="2" charset="-78"/>
                        </a:rPr>
                        <a:t>.</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147</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ارزيابي كيفيت و محتواي محصولات ديداري و شنيداري </a:t>
                      </a:r>
                      <a:r>
                        <a:rPr lang="fa-IR" sz="1400" dirty="0" smtClean="0">
                          <a:cs typeface="B Zar" pitchFamily="2" charset="-78"/>
                        </a:rPr>
                        <a:t>در دوران </a:t>
                      </a:r>
                      <a:r>
                        <a:rPr lang="ar-SA" sz="1400" dirty="0" smtClean="0">
                          <a:cs typeface="B Zar" pitchFamily="2" charset="-78"/>
                        </a:rPr>
                        <a:t>دفاع مقدس.</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148</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a:t>
                      </a:r>
                      <a:r>
                        <a:rPr lang="ar-SA" sz="1400" dirty="0" smtClean="0">
                          <a:cs typeface="B Zar" pitchFamily="2" charset="-78"/>
                        </a:rPr>
                        <a:t>پيامدهاي فرهنگي كوتاه مدت، ميان مدت و بلندمدت دفاع مقدس.</a:t>
                      </a:r>
                      <a:endParaRPr lang="fa-IR"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149</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بررسی </a:t>
                      </a:r>
                      <a:r>
                        <a:rPr lang="ar-SA" sz="1400" dirty="0" smtClean="0">
                          <a:cs typeface="B Zar" pitchFamily="2" charset="-78"/>
                        </a:rPr>
                        <a:t>پيامدهاي فرهنگي </a:t>
                      </a:r>
                      <a:r>
                        <a:rPr lang="fa-IR" sz="1400" dirty="0" smtClean="0">
                          <a:cs typeface="B Zar" pitchFamily="2" charset="-78"/>
                        </a:rPr>
                        <a:t>محلی</a:t>
                      </a:r>
                      <a:r>
                        <a:rPr lang="ar-SA" sz="1400" dirty="0" smtClean="0">
                          <a:cs typeface="B Zar" pitchFamily="2" charset="-78"/>
                        </a:rPr>
                        <a:t>، </a:t>
                      </a:r>
                      <a:r>
                        <a:rPr lang="fa-IR" sz="1400" dirty="0" smtClean="0">
                          <a:cs typeface="B Zar" pitchFamily="2" charset="-78"/>
                        </a:rPr>
                        <a:t>ملی </a:t>
                      </a:r>
                      <a:r>
                        <a:rPr lang="ar-SA" sz="1400" dirty="0" smtClean="0">
                          <a:cs typeface="B Zar" pitchFamily="2" charset="-78"/>
                        </a:rPr>
                        <a:t>و </a:t>
                      </a:r>
                      <a:r>
                        <a:rPr lang="fa-IR" sz="1400" dirty="0" smtClean="0">
                          <a:cs typeface="B Zar" pitchFamily="2" charset="-78"/>
                        </a:rPr>
                        <a:t>فراملی (منطقه‌ای ، جهان اسلام و جهان) </a:t>
                      </a:r>
                      <a:r>
                        <a:rPr lang="ar-SA" sz="1400" dirty="0" smtClean="0">
                          <a:cs typeface="B Zar" pitchFamily="2" charset="-78"/>
                        </a:rPr>
                        <a:t>دفاع مقدس</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150</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802684" y="1082040"/>
          <a:ext cx="7807916" cy="4175760"/>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533399"/>
                <a:gridCol w="1026117"/>
                <a:gridCol w="5791201"/>
                <a:gridCol w="457199"/>
              </a:tblGrid>
              <a:tr h="228597">
                <a:tc gridSpan="4">
                  <a:txBody>
                    <a:bodyPr/>
                    <a:lstStyle/>
                    <a:p>
                      <a:pPr algn="ctr"/>
                      <a:r>
                        <a:rPr lang="ar-SA" sz="2000" b="1" dirty="0" smtClean="0">
                          <a:ln>
                            <a:solidFill>
                              <a:schemeClr val="tx1"/>
                            </a:solidFill>
                          </a:ln>
                          <a:solidFill>
                            <a:srgbClr val="C00000"/>
                          </a:solidFill>
                        </a:rPr>
                        <a:t>ابعاد فرهنگي جنگ ايران و عراق</a:t>
                      </a:r>
                      <a:r>
                        <a:rPr lang="fa-IR" sz="2000" b="1" dirty="0" smtClean="0">
                          <a:ln>
                            <a:solidFill>
                              <a:schemeClr val="tx1"/>
                            </a:solidFill>
                          </a:ln>
                          <a:solidFill>
                            <a:srgbClr val="C00000"/>
                          </a:solidFill>
                        </a:rPr>
                        <a:t>(232 عنوان)</a:t>
                      </a:r>
                      <a:r>
                        <a:rPr lang="ar-SA" sz="2000" b="1" dirty="0" smtClean="0">
                          <a:ln>
                            <a:solidFill>
                              <a:schemeClr val="tx1"/>
                            </a:solidFill>
                          </a:ln>
                          <a:solidFill>
                            <a:srgbClr val="C00000"/>
                          </a:solidFill>
                        </a:rPr>
                        <a:t> </a:t>
                      </a:r>
                      <a:endParaRPr lang="en-US" sz="2000" dirty="0">
                        <a:ln>
                          <a:solidFill>
                            <a:schemeClr val="tx1"/>
                          </a:solidFill>
                        </a:ln>
                        <a:solidFill>
                          <a:srgbClr val="C00000"/>
                        </a:solidFill>
                        <a:cs typeface="B Zar" pitchFamily="2" charset="-78"/>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123003">
                <a:tc>
                  <a:txBody>
                    <a:bodyPr/>
                    <a:lstStyle/>
                    <a:p>
                      <a:r>
                        <a:rPr lang="fa-IR" sz="1400" dirty="0" smtClean="0">
                          <a:ln>
                            <a:solidFill>
                              <a:schemeClr val="tx1"/>
                            </a:solidFill>
                          </a:ln>
                          <a:cs typeface="B Zar" pitchFamily="2" charset="-78"/>
                        </a:rPr>
                        <a:t>سطح دکترا</a:t>
                      </a:r>
                      <a:endParaRPr lang="en-US" sz="140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عنوان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ردیف</a:t>
                      </a:r>
                      <a:endParaRPr lang="en-US" sz="140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a:t>
                      </a:r>
                      <a:r>
                        <a:rPr lang="ar-SA" sz="1400" dirty="0" smtClean="0">
                          <a:cs typeface="B Zar" pitchFamily="2" charset="-78"/>
                        </a:rPr>
                        <a:t>ابعاد فرهنگي جنگ</a:t>
                      </a:r>
                      <a:r>
                        <a:rPr lang="fa-IR" sz="1400" dirty="0" smtClean="0">
                          <a:cs typeface="B Zar" pitchFamily="2" charset="-78"/>
                        </a:rPr>
                        <a:t> تحمیلی</a:t>
                      </a:r>
                      <a:r>
                        <a:rPr lang="ar-SA" sz="1400" dirty="0" smtClean="0">
                          <a:cs typeface="B Zar" pitchFamily="2" charset="-78"/>
                        </a:rPr>
                        <a:t> و پيامدهاي آن در كشور عراق.</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151</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a:t>
                      </a:r>
                      <a:r>
                        <a:rPr lang="ar-SA" sz="1400" dirty="0" smtClean="0">
                          <a:cs typeface="B Zar" pitchFamily="2" charset="-78"/>
                        </a:rPr>
                        <a:t>سياست</a:t>
                      </a:r>
                      <a:r>
                        <a:rPr lang="fa-IR" sz="1400" dirty="0" smtClean="0">
                          <a:cs typeface="B Zar" pitchFamily="2" charset="-78"/>
                        </a:rPr>
                        <a:t>‌</a:t>
                      </a:r>
                      <a:r>
                        <a:rPr lang="ar-SA" sz="1400" dirty="0" smtClean="0">
                          <a:cs typeface="B Zar" pitchFamily="2" charset="-78"/>
                        </a:rPr>
                        <a:t>هاي فرهنگي</a:t>
                      </a:r>
                      <a:r>
                        <a:rPr lang="fa-IR" sz="1400" baseline="0" dirty="0" smtClean="0">
                          <a:cs typeface="B Zar" pitchFamily="2" charset="-78"/>
                        </a:rPr>
                        <a:t> </a:t>
                      </a:r>
                      <a:r>
                        <a:rPr lang="ar-SA" sz="1400" dirty="0" smtClean="0">
                          <a:cs typeface="B Zar" pitchFamily="2" charset="-78"/>
                        </a:rPr>
                        <a:t>كشور عراق در دوران جنگ با ايران.</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152</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ارزيابي ميزان توليدات و محصولات فرهنگي عراق در دوران جنگ</a:t>
                      </a:r>
                      <a:r>
                        <a:rPr lang="fa-IR" sz="1400" dirty="0" smtClean="0">
                          <a:cs typeface="B Zar" pitchFamily="2" charset="-78"/>
                        </a:rPr>
                        <a:t> با ایران</a:t>
                      </a:r>
                      <a:r>
                        <a:rPr lang="ar-SA" sz="1400" dirty="0" smtClean="0">
                          <a:cs typeface="B Zar" pitchFamily="2" charset="-78"/>
                        </a:rPr>
                        <a:t>.</a:t>
                      </a:r>
                      <a:r>
                        <a:rPr lang="fa-IR" sz="1400" dirty="0" smtClean="0">
                          <a:cs typeface="B Zar" pitchFamily="2" charset="-78"/>
                        </a:rPr>
                        <a:t>(داخل عراق)</a:t>
                      </a: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153</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ارزيابي ميزان توليدات و محصولات فرهنگي عراق در دوران جنگ</a:t>
                      </a:r>
                      <a:r>
                        <a:rPr lang="fa-IR" sz="1400" dirty="0" smtClean="0">
                          <a:cs typeface="B Zar" pitchFamily="2" charset="-78"/>
                        </a:rPr>
                        <a:t> با ایران</a:t>
                      </a:r>
                      <a:r>
                        <a:rPr lang="ar-SA" sz="1400" dirty="0" smtClean="0">
                          <a:cs typeface="B Zar" pitchFamily="2" charset="-78"/>
                        </a:rPr>
                        <a:t>.</a:t>
                      </a:r>
                      <a:r>
                        <a:rPr lang="fa-IR" sz="1400" dirty="0" smtClean="0">
                          <a:cs typeface="B Zar" pitchFamily="2" charset="-78"/>
                        </a:rPr>
                        <a:t>(کشورهای منطقه)</a:t>
                      </a: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154</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ارزيابي ميزان توليدات و محصولات فرهنگي عراق در دوران جنگ</a:t>
                      </a:r>
                      <a:r>
                        <a:rPr lang="fa-IR" sz="1400" dirty="0" smtClean="0">
                          <a:cs typeface="B Zar" pitchFamily="2" charset="-78"/>
                        </a:rPr>
                        <a:t> با ایران</a:t>
                      </a:r>
                      <a:r>
                        <a:rPr lang="ar-SA" sz="1400" dirty="0" smtClean="0">
                          <a:cs typeface="B Zar" pitchFamily="2" charset="-78"/>
                        </a:rPr>
                        <a:t>.</a:t>
                      </a:r>
                      <a:r>
                        <a:rPr lang="fa-IR" sz="1400" dirty="0" smtClean="0">
                          <a:cs typeface="B Zar" pitchFamily="2" charset="-78"/>
                        </a:rPr>
                        <a:t>(داخل ایران)</a:t>
                      </a: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155</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811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a:t>
                      </a:r>
                      <a:r>
                        <a:rPr lang="fa-IR" sz="1400" dirty="0" smtClean="0">
                          <a:cs typeface="B Zar" pitchFamily="2" charset="-78"/>
                        </a:rPr>
                        <a:t>مؤلفه‌</a:t>
                      </a:r>
                      <a:r>
                        <a:rPr lang="ar-SA" sz="1400" dirty="0" smtClean="0">
                          <a:cs typeface="B Zar" pitchFamily="2" charset="-78"/>
                        </a:rPr>
                        <a:t>هاي فرهنگي و قومي تحريك كننده ملت عراق در جنگ با ايران.</a:t>
                      </a:r>
                      <a:r>
                        <a:rPr lang="fa-IR" sz="1400" dirty="0" smtClean="0">
                          <a:cs typeface="B Zar" pitchFamily="2" charset="-78"/>
                        </a:rPr>
                        <a:t>(آغاز و تداوم)</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156</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811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مقايسه</a:t>
                      </a:r>
                      <a:r>
                        <a:rPr lang="fa-IR" sz="1400" dirty="0" smtClean="0">
                          <a:cs typeface="B Zar" pitchFamily="2" charset="-78"/>
                        </a:rPr>
                        <a:t>‌</a:t>
                      </a:r>
                      <a:r>
                        <a:rPr lang="fa-IR" sz="1400" baseline="0" dirty="0" smtClean="0">
                          <a:cs typeface="B Zar" pitchFamily="2" charset="-78"/>
                        </a:rPr>
                        <a:t> تطبیقی مؤلفه‌های</a:t>
                      </a:r>
                      <a:r>
                        <a:rPr lang="ar-SA" sz="1400" dirty="0" smtClean="0">
                          <a:cs typeface="B Zar" pitchFamily="2" charset="-78"/>
                        </a:rPr>
                        <a:t> فرهنگي ايران و عراق</a:t>
                      </a:r>
                      <a:r>
                        <a:rPr lang="fa-IR" sz="1400" dirty="0" smtClean="0">
                          <a:cs typeface="B Zar" pitchFamily="2" charset="-78"/>
                        </a:rPr>
                        <a:t> </a:t>
                      </a:r>
                      <a:r>
                        <a:rPr lang="ar-SA" sz="1400" dirty="0" smtClean="0">
                          <a:cs typeface="B Zar" pitchFamily="2" charset="-78"/>
                        </a:rPr>
                        <a:t>در طول جنگ</a:t>
                      </a:r>
                      <a:r>
                        <a:rPr lang="fa-IR" sz="1400" dirty="0" smtClean="0">
                          <a:cs typeface="B Zar" pitchFamily="2" charset="-78"/>
                        </a:rPr>
                        <a:t> تحمیلی</a:t>
                      </a:r>
                      <a:r>
                        <a:rPr lang="ar-SA" sz="1400" dirty="0" smtClean="0">
                          <a:cs typeface="B Zar" pitchFamily="2" charset="-78"/>
                        </a:rPr>
                        <a:t> .</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157</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191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نقش حضرت امام(ره) در ايجاد انسجام و وحدت</a:t>
                      </a:r>
                      <a:r>
                        <a:rPr lang="fa-IR" sz="1400" dirty="0" smtClean="0">
                          <a:cs typeface="B Zar" pitchFamily="2" charset="-78"/>
                        </a:rPr>
                        <a:t>‌ملی </a:t>
                      </a:r>
                      <a:r>
                        <a:rPr lang="ar-SA" sz="1400" dirty="0" smtClean="0">
                          <a:cs typeface="B Zar" pitchFamily="2" charset="-78"/>
                        </a:rPr>
                        <a:t>در طول جنگ و تأثير آن بر روند جنگ</a:t>
                      </a:r>
                      <a:r>
                        <a:rPr lang="fa-IR" sz="1400" dirty="0" smtClean="0">
                          <a:cs typeface="B Zar" pitchFamily="2" charset="-78"/>
                        </a:rPr>
                        <a:t> تحمیلی</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158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9629">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امكانات و ابزارهاي تبليغاتي </a:t>
                      </a:r>
                      <a:r>
                        <a:rPr lang="fa-IR" sz="1400" dirty="0" smtClean="0">
                          <a:cs typeface="B Zar" pitchFamily="2" charset="-78"/>
                        </a:rPr>
                        <a:t>بکار گرفته شده </a:t>
                      </a:r>
                      <a:r>
                        <a:rPr lang="ar-SA" sz="1400" dirty="0" smtClean="0">
                          <a:cs typeface="B Zar" pitchFamily="2" charset="-78"/>
                        </a:rPr>
                        <a:t>در ايران در دوران جنگ</a:t>
                      </a:r>
                      <a:r>
                        <a:rPr lang="fa-IR" sz="1400" dirty="0" smtClean="0">
                          <a:cs typeface="B Zar" pitchFamily="2" charset="-78"/>
                        </a:rPr>
                        <a:t> تحمیلی </a:t>
                      </a:r>
                      <a:r>
                        <a:rPr lang="ar-SA" sz="1400" dirty="0" smtClean="0">
                          <a:cs typeface="B Zar" pitchFamily="2" charset="-78"/>
                        </a:rPr>
                        <a:t>و تأثير آن بر روند جنگ</a:t>
                      </a:r>
                      <a:r>
                        <a:rPr lang="fa-IR" sz="1400" dirty="0" smtClean="0">
                          <a:cs typeface="B Zar" pitchFamily="2" charset="-78"/>
                        </a:rPr>
                        <a:t> </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159</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2469">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نحوه عملكرد نهادها</a:t>
                      </a:r>
                      <a:r>
                        <a:rPr lang="fa-IR" sz="1400" baseline="0" dirty="0" smtClean="0">
                          <a:cs typeface="B Zar" pitchFamily="2" charset="-78"/>
                        </a:rPr>
                        <a:t> و سازمان‌های</a:t>
                      </a:r>
                      <a:r>
                        <a:rPr lang="ar-SA" sz="1400" dirty="0" smtClean="0">
                          <a:cs typeface="B Zar" pitchFamily="2" charset="-78"/>
                        </a:rPr>
                        <a:t> متولي امر تبليغات و تاثير آنها در دوران جنگ</a:t>
                      </a:r>
                      <a:r>
                        <a:rPr lang="fa-IR" sz="1400" dirty="0" smtClean="0">
                          <a:cs typeface="B Zar" pitchFamily="2" charset="-78"/>
                        </a:rPr>
                        <a:t> تحمیلی</a:t>
                      </a:r>
                      <a:r>
                        <a:rPr lang="ar-SA" sz="1400" dirty="0" smtClean="0">
                          <a:cs typeface="B Zar" pitchFamily="2" charset="-78"/>
                        </a:rPr>
                        <a:t>.</a:t>
                      </a:r>
                      <a:endParaRPr lang="fa-IR"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160</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09600" y="1295400"/>
          <a:ext cx="7807916" cy="4421783"/>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533399"/>
                <a:gridCol w="1026117"/>
                <a:gridCol w="5715001"/>
                <a:gridCol w="533399"/>
              </a:tblGrid>
              <a:tr h="410394">
                <a:tc gridSpan="4">
                  <a:txBody>
                    <a:bodyPr/>
                    <a:lstStyle/>
                    <a:p>
                      <a:pPr algn="ctr"/>
                      <a:r>
                        <a:rPr lang="ar-SA" sz="2000" b="1" dirty="0" smtClean="0">
                          <a:ln>
                            <a:solidFill>
                              <a:schemeClr val="tx1"/>
                            </a:solidFill>
                          </a:ln>
                          <a:solidFill>
                            <a:srgbClr val="C00000"/>
                          </a:solidFill>
                        </a:rPr>
                        <a:t>ابعاد فرهنگي جنگ ايران و عراق</a:t>
                      </a:r>
                      <a:r>
                        <a:rPr lang="fa-IR" sz="2000" b="1" dirty="0" smtClean="0">
                          <a:ln>
                            <a:solidFill>
                              <a:schemeClr val="tx1"/>
                            </a:solidFill>
                          </a:ln>
                          <a:solidFill>
                            <a:srgbClr val="C00000"/>
                          </a:solidFill>
                        </a:rPr>
                        <a:t>(232 عنوان)</a:t>
                      </a:r>
                      <a:r>
                        <a:rPr lang="ar-SA" sz="2000" b="1" dirty="0" smtClean="0">
                          <a:ln>
                            <a:solidFill>
                              <a:schemeClr val="tx1"/>
                            </a:solidFill>
                          </a:ln>
                          <a:solidFill>
                            <a:srgbClr val="C00000"/>
                          </a:solidFill>
                        </a:rPr>
                        <a:t> </a:t>
                      </a:r>
                      <a:endParaRPr lang="en-US" sz="2000" dirty="0">
                        <a:ln>
                          <a:solidFill>
                            <a:schemeClr val="tx1"/>
                          </a:solidFill>
                        </a:ln>
                        <a:solidFill>
                          <a:srgbClr val="C00000"/>
                        </a:solidFill>
                        <a:cs typeface="B Zar" pitchFamily="2" charset="-78"/>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536669">
                <a:tc>
                  <a:txBody>
                    <a:bodyPr/>
                    <a:lstStyle/>
                    <a:p>
                      <a:r>
                        <a:rPr lang="fa-IR" sz="1400" dirty="0" smtClean="0">
                          <a:ln>
                            <a:solidFill>
                              <a:schemeClr val="tx1"/>
                            </a:solidFill>
                          </a:ln>
                          <a:cs typeface="B Zar" pitchFamily="2" charset="-78"/>
                        </a:rPr>
                        <a:t>سطح دکترا</a:t>
                      </a:r>
                      <a:endParaRPr lang="en-US" sz="140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عنوان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ردیف</a:t>
                      </a:r>
                      <a:endParaRPr lang="en-US" sz="140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7213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تأثير نوحه</a:t>
                      </a:r>
                      <a:r>
                        <a:rPr lang="fa-IR" sz="1400" dirty="0" smtClean="0">
                          <a:cs typeface="B Zar" pitchFamily="2" charset="-78"/>
                        </a:rPr>
                        <a:t>‌</a:t>
                      </a:r>
                      <a:r>
                        <a:rPr lang="ar-SA" sz="1400" dirty="0" smtClean="0">
                          <a:cs typeface="B Zar" pitchFamily="2" charset="-78"/>
                        </a:rPr>
                        <a:t>ها و اشعار حماسي در روحية </a:t>
                      </a:r>
                      <a:r>
                        <a:rPr lang="fa-IR" sz="1400" dirty="0" smtClean="0">
                          <a:cs typeface="B Zar" pitchFamily="2" charset="-78"/>
                        </a:rPr>
                        <a:t>مردم و </a:t>
                      </a:r>
                      <a:r>
                        <a:rPr lang="ar-SA" sz="1400" dirty="0" smtClean="0">
                          <a:cs typeface="B Zar" pitchFamily="2" charset="-78"/>
                        </a:rPr>
                        <a:t>رزمندگان در طول جنگ تحميلي.</a:t>
                      </a:r>
                      <a:endParaRPr lang="en-US"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161</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13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شيوة برخورد </a:t>
                      </a:r>
                      <a:r>
                        <a:rPr lang="fa-IR" sz="1400" dirty="0" smtClean="0">
                          <a:cs typeface="B Zar" pitchFamily="2" charset="-78"/>
                        </a:rPr>
                        <a:t>رزمندگان ‌</a:t>
                      </a:r>
                      <a:r>
                        <a:rPr lang="ar-SA" sz="1400" dirty="0" smtClean="0">
                          <a:cs typeface="B Zar" pitchFamily="2" charset="-78"/>
                        </a:rPr>
                        <a:t>با اسيران عراقي به هنگام اسارت آنها در جبهه</a:t>
                      </a:r>
                      <a:r>
                        <a:rPr lang="fa-IR" sz="1400" dirty="0" smtClean="0">
                          <a:cs typeface="B Zar" pitchFamily="2" charset="-78"/>
                        </a:rPr>
                        <a:t>‌</a:t>
                      </a:r>
                      <a:r>
                        <a:rPr lang="ar-SA" sz="1400" dirty="0" smtClean="0">
                          <a:cs typeface="B Zar" pitchFamily="2" charset="-78"/>
                        </a:rPr>
                        <a:t>هاي جنگ و در </a:t>
                      </a:r>
                      <a:r>
                        <a:rPr lang="fa-IR" sz="1400" dirty="0" smtClean="0">
                          <a:cs typeface="B Zar" pitchFamily="2" charset="-78"/>
                        </a:rPr>
                        <a:t>دوران اسارت.</a:t>
                      </a:r>
                      <a:endParaRPr lang="en-US" sz="1400" dirty="0" smtClean="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162</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388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شيوة برخورد عراقي</a:t>
                      </a:r>
                      <a:r>
                        <a:rPr lang="fa-IR" sz="1400" dirty="0" smtClean="0">
                          <a:cs typeface="B Zar" pitchFamily="2" charset="-78"/>
                        </a:rPr>
                        <a:t>‌</a:t>
                      </a:r>
                      <a:r>
                        <a:rPr lang="ar-SA" sz="1400" dirty="0" smtClean="0">
                          <a:cs typeface="B Zar" pitchFamily="2" charset="-78"/>
                        </a:rPr>
                        <a:t>ها با اسيران ايراني به هنگام اسارت آنها در جبهه</a:t>
                      </a:r>
                      <a:r>
                        <a:rPr lang="fa-IR" sz="1400" dirty="0" smtClean="0">
                          <a:cs typeface="B Zar" pitchFamily="2" charset="-78"/>
                        </a:rPr>
                        <a:t>‌</a:t>
                      </a:r>
                      <a:r>
                        <a:rPr lang="ar-SA" sz="1400" dirty="0" smtClean="0">
                          <a:cs typeface="B Zar" pitchFamily="2" charset="-78"/>
                        </a:rPr>
                        <a:t>هاي جنگ و در بازداشتگاهها.</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163</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183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مقايسه</a:t>
                      </a:r>
                      <a:r>
                        <a:rPr lang="fa-IR" sz="1400" dirty="0" smtClean="0">
                          <a:cs typeface="B Zar" pitchFamily="2" charset="-78"/>
                        </a:rPr>
                        <a:t>‌</a:t>
                      </a:r>
                      <a:r>
                        <a:rPr lang="ar-SA" sz="1400" dirty="0" smtClean="0">
                          <a:cs typeface="B Zar" pitchFamily="2" charset="-78"/>
                        </a:rPr>
                        <a:t>اي وضعيت رفاهي، آموزشي و بهداشتي اسيران عراقي و اسيران ايراني در طول جنگ.</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164</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14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solidFill>
                            <a:schemeClr val="dk1"/>
                          </a:solidFill>
                          <a:latin typeface="+mn-lt"/>
                          <a:ea typeface="+mn-ea"/>
                          <a:cs typeface="B Zar" pitchFamily="2" charset="-78"/>
                        </a:rPr>
                        <a:t>بررسی شیوه تبادل اسرای ایران و عراق در جنگ تحمیلی .</a:t>
                      </a:r>
                      <a:endParaRPr kumimoji="0" lang="en-US" sz="1400" kern="1200" dirty="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165</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62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نگرش اسلام به تبليغات جنگ و دفاع</a:t>
                      </a:r>
                      <a:r>
                        <a:rPr lang="fa-IR" sz="1400" dirty="0" smtClean="0">
                          <a:cs typeface="B Zar" pitchFamily="2" charset="-78"/>
                        </a:rPr>
                        <a:t> و تأثیر آن بر</a:t>
                      </a:r>
                      <a:r>
                        <a:rPr lang="fa-IR" sz="1400" baseline="0" dirty="0" smtClean="0">
                          <a:cs typeface="B Zar" pitchFamily="2" charset="-78"/>
                        </a:rPr>
                        <a:t> 8 سال دفاع مقدس</a:t>
                      </a:r>
                      <a:r>
                        <a:rPr lang="ar-SA" sz="1400" dirty="0" smtClean="0">
                          <a:cs typeface="B Zar" pitchFamily="2" charset="-78"/>
                        </a:rPr>
                        <a:t>.</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166</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1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a:t>
                      </a:r>
                      <a:r>
                        <a:rPr lang="ar-SA" sz="1400" dirty="0" smtClean="0">
                          <a:cs typeface="B Zar" pitchFamily="2" charset="-78"/>
                        </a:rPr>
                        <a:t>مواضع و ديدگاه</a:t>
                      </a:r>
                      <a:r>
                        <a:rPr lang="fa-IR" sz="1400" dirty="0" smtClean="0">
                          <a:cs typeface="B Zar" pitchFamily="2" charset="-78"/>
                        </a:rPr>
                        <a:t>‌</a:t>
                      </a:r>
                      <a:r>
                        <a:rPr lang="ar-SA" sz="1400" dirty="0" smtClean="0">
                          <a:cs typeface="B Zar" pitchFamily="2" charset="-78"/>
                        </a:rPr>
                        <a:t>هاي امام خميني(ره) در رابطه با تبليغات جنگ</a:t>
                      </a:r>
                      <a:r>
                        <a:rPr lang="fa-IR" sz="1400" dirty="0" smtClean="0">
                          <a:cs typeface="B Zar" pitchFamily="2" charset="-78"/>
                        </a:rPr>
                        <a:t> تحمیلی</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167</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a:t>
                      </a:r>
                      <a:r>
                        <a:rPr lang="ar-SA" sz="1400" dirty="0" smtClean="0">
                          <a:cs typeface="B Zar" pitchFamily="2" charset="-78"/>
                        </a:rPr>
                        <a:t>نقش عوامل انساني به ويژه روحيه و انگيزه در </a:t>
                      </a:r>
                      <a:r>
                        <a:rPr lang="fa-IR" sz="1400" dirty="0" smtClean="0">
                          <a:cs typeface="B Zar" pitchFamily="2" charset="-78"/>
                        </a:rPr>
                        <a:t>افزایش توان </a:t>
                      </a:r>
                      <a:r>
                        <a:rPr lang="ar-SA" sz="1400" dirty="0" smtClean="0">
                          <a:cs typeface="B Zar" pitchFamily="2" charset="-78"/>
                        </a:rPr>
                        <a:t>رزمي</a:t>
                      </a:r>
                      <a:r>
                        <a:rPr lang="fa-IR" sz="1400" dirty="0" smtClean="0">
                          <a:cs typeface="B Zar" pitchFamily="2" charset="-78"/>
                        </a:rPr>
                        <a:t> نیروهای مسلح ج ا ا در دوران دفاع مقدس</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168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a:t>
                      </a:r>
                      <a:r>
                        <a:rPr lang="ar-SA" sz="1400" dirty="0" smtClean="0">
                          <a:cs typeface="B Zar" pitchFamily="2" charset="-78"/>
                        </a:rPr>
                        <a:t>نقش افكار عمومي و روحيه ملي در جنگ </a:t>
                      </a:r>
                      <a:r>
                        <a:rPr lang="fa-IR" sz="1400" dirty="0" smtClean="0">
                          <a:cs typeface="B Zar" pitchFamily="2" charset="-78"/>
                        </a:rPr>
                        <a:t>تحمیلی </a:t>
                      </a:r>
                      <a:r>
                        <a:rPr lang="ar-SA" sz="1400" dirty="0" smtClean="0">
                          <a:cs typeface="B Zar" pitchFamily="2" charset="-78"/>
                        </a:rPr>
                        <a:t>و تأثير تبليغات بر آنها</a:t>
                      </a:r>
                      <a:r>
                        <a:rPr lang="fa-IR" sz="1400" dirty="0" smtClean="0">
                          <a:cs typeface="B Zar" pitchFamily="2" charset="-78"/>
                        </a:rPr>
                        <a:t> .</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169</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a:t>
                      </a:r>
                      <a:r>
                        <a:rPr lang="ar-SA" sz="1400" dirty="0" smtClean="0">
                          <a:cs typeface="B Zar" pitchFamily="2" charset="-78"/>
                        </a:rPr>
                        <a:t>نقش تبليغات </a:t>
                      </a:r>
                      <a:r>
                        <a:rPr lang="fa-IR" sz="1400" dirty="0" smtClean="0">
                          <a:cs typeface="B Zar" pitchFamily="2" charset="-78"/>
                        </a:rPr>
                        <a:t>بیگانه</a:t>
                      </a:r>
                      <a:r>
                        <a:rPr lang="fa-IR" sz="1400" baseline="0" dirty="0" smtClean="0">
                          <a:cs typeface="B Zar" pitchFamily="2" charset="-78"/>
                        </a:rPr>
                        <a:t> </a:t>
                      </a:r>
                      <a:r>
                        <a:rPr lang="ar-SA" sz="1400" dirty="0" smtClean="0">
                          <a:cs typeface="B Zar" pitchFamily="2" charset="-78"/>
                        </a:rPr>
                        <a:t>در شكل گيري </a:t>
                      </a:r>
                      <a:r>
                        <a:rPr lang="fa-IR" sz="1400" dirty="0" smtClean="0">
                          <a:cs typeface="B Zar" pitchFamily="2" charset="-78"/>
                        </a:rPr>
                        <a:t>بحران‌های </a:t>
                      </a:r>
                      <a:r>
                        <a:rPr lang="ar-SA" sz="1400" dirty="0" smtClean="0">
                          <a:cs typeface="B Zar" pitchFamily="2" charset="-78"/>
                        </a:rPr>
                        <a:t>داخلي </a:t>
                      </a:r>
                      <a:r>
                        <a:rPr lang="fa-IR" sz="1400" dirty="0" smtClean="0">
                          <a:cs typeface="B Zar" pitchFamily="2" charset="-78"/>
                        </a:rPr>
                        <a:t>ایران </a:t>
                      </a:r>
                      <a:r>
                        <a:rPr lang="ar-SA" sz="1400" dirty="0" smtClean="0">
                          <a:cs typeface="B Zar" pitchFamily="2" charset="-78"/>
                        </a:rPr>
                        <a:t>براي زمينه</a:t>
                      </a:r>
                      <a:r>
                        <a:rPr lang="fa-IR" sz="1400" dirty="0" smtClean="0">
                          <a:cs typeface="B Zar" pitchFamily="2" charset="-78"/>
                        </a:rPr>
                        <a:t>‌</a:t>
                      </a:r>
                      <a:r>
                        <a:rPr lang="ar-SA" sz="1400" dirty="0" smtClean="0">
                          <a:cs typeface="B Zar" pitchFamily="2" charset="-78"/>
                        </a:rPr>
                        <a:t>سازي </a:t>
                      </a:r>
                      <a:r>
                        <a:rPr lang="fa-IR" sz="1400" dirty="0" smtClean="0">
                          <a:cs typeface="B Zar" pitchFamily="2" charset="-78"/>
                        </a:rPr>
                        <a:t>ت</a:t>
                      </a:r>
                      <a:r>
                        <a:rPr lang="ar-SA" sz="1400" dirty="0" smtClean="0">
                          <a:cs typeface="B Zar" pitchFamily="2" charset="-78"/>
                        </a:rPr>
                        <a:t>ه</a:t>
                      </a:r>
                      <a:r>
                        <a:rPr lang="fa-IR" sz="1400" dirty="0" smtClean="0">
                          <a:cs typeface="B Zar" pitchFamily="2" charset="-78"/>
                        </a:rPr>
                        <a:t>ا</a:t>
                      </a:r>
                      <a:r>
                        <a:rPr lang="ar-SA" sz="1400" dirty="0" smtClean="0">
                          <a:cs typeface="B Zar" pitchFamily="2" charset="-78"/>
                        </a:rPr>
                        <a:t>جم</a:t>
                      </a:r>
                      <a:r>
                        <a:rPr lang="fa-IR" sz="1400" dirty="0" smtClean="0">
                          <a:cs typeface="B Zar" pitchFamily="2" charset="-78"/>
                        </a:rPr>
                        <a:t> نظامی</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170</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762000" y="1143000"/>
          <a:ext cx="7807916" cy="4244637"/>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533399"/>
                <a:gridCol w="1026117"/>
                <a:gridCol w="5715001"/>
                <a:gridCol w="533399"/>
              </a:tblGrid>
              <a:tr h="410394">
                <a:tc gridSpan="4">
                  <a:txBody>
                    <a:bodyPr/>
                    <a:lstStyle/>
                    <a:p>
                      <a:pPr algn="ctr"/>
                      <a:r>
                        <a:rPr lang="ar-SA" sz="2000" b="1" dirty="0" smtClean="0">
                          <a:ln>
                            <a:solidFill>
                              <a:schemeClr val="tx1"/>
                            </a:solidFill>
                          </a:ln>
                          <a:solidFill>
                            <a:srgbClr val="C00000"/>
                          </a:solidFill>
                        </a:rPr>
                        <a:t>ابعاد فرهنگي جنگ ايران و عراق</a:t>
                      </a:r>
                      <a:r>
                        <a:rPr lang="fa-IR" sz="2000" b="1" dirty="0" smtClean="0">
                          <a:ln>
                            <a:solidFill>
                              <a:schemeClr val="tx1"/>
                            </a:solidFill>
                          </a:ln>
                          <a:solidFill>
                            <a:srgbClr val="C00000"/>
                          </a:solidFill>
                        </a:rPr>
                        <a:t>(232 عنوان)</a:t>
                      </a:r>
                      <a:r>
                        <a:rPr lang="ar-SA" sz="2000" b="1" dirty="0" smtClean="0">
                          <a:ln>
                            <a:solidFill>
                              <a:schemeClr val="tx1"/>
                            </a:solidFill>
                          </a:ln>
                          <a:solidFill>
                            <a:srgbClr val="C00000"/>
                          </a:solidFill>
                        </a:rPr>
                        <a:t> </a:t>
                      </a:r>
                      <a:endParaRPr lang="en-US" sz="2000" dirty="0">
                        <a:ln>
                          <a:solidFill>
                            <a:schemeClr val="tx1"/>
                          </a:solidFill>
                        </a:ln>
                        <a:solidFill>
                          <a:srgbClr val="C00000"/>
                        </a:solidFill>
                        <a:cs typeface="B Zar" pitchFamily="2" charset="-78"/>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536669">
                <a:tc>
                  <a:txBody>
                    <a:bodyPr/>
                    <a:lstStyle/>
                    <a:p>
                      <a:r>
                        <a:rPr lang="fa-IR" sz="1400" dirty="0" smtClean="0">
                          <a:ln>
                            <a:solidFill>
                              <a:schemeClr val="tx1"/>
                            </a:solidFill>
                          </a:ln>
                          <a:cs typeface="B Zar" pitchFamily="2" charset="-78"/>
                        </a:rPr>
                        <a:t>سطح دکترا</a:t>
                      </a:r>
                      <a:endParaRPr lang="en-US" sz="140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عنوان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ردیف</a:t>
                      </a:r>
                      <a:endParaRPr lang="en-US" sz="140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a:t>
                      </a:r>
                      <a:r>
                        <a:rPr lang="ar-SA" sz="1400" dirty="0" smtClean="0">
                          <a:cs typeface="B Zar" pitchFamily="2" charset="-78"/>
                        </a:rPr>
                        <a:t>اصول</a:t>
                      </a:r>
                      <a:r>
                        <a:rPr lang="fa-IR" sz="1400" dirty="0" smtClean="0">
                          <a:cs typeface="B Zar" pitchFamily="2" charset="-78"/>
                        </a:rPr>
                        <a:t>،</a:t>
                      </a:r>
                      <a:r>
                        <a:rPr lang="ar-SA" sz="1400" dirty="0" smtClean="0">
                          <a:cs typeface="B Zar" pitchFamily="2" charset="-78"/>
                        </a:rPr>
                        <a:t> ويژگي</a:t>
                      </a:r>
                      <a:r>
                        <a:rPr lang="fa-IR" sz="1400" dirty="0" smtClean="0">
                          <a:cs typeface="B Zar" pitchFamily="2" charset="-78"/>
                        </a:rPr>
                        <a:t>‌</a:t>
                      </a:r>
                      <a:r>
                        <a:rPr lang="ar-SA" sz="1400" dirty="0" smtClean="0">
                          <a:cs typeface="B Zar" pitchFamily="2" charset="-78"/>
                        </a:rPr>
                        <a:t>ها</a:t>
                      </a:r>
                      <a:r>
                        <a:rPr lang="fa-IR" sz="1400" dirty="0" smtClean="0">
                          <a:cs typeface="B Zar" pitchFamily="2" charset="-78"/>
                        </a:rPr>
                        <a:t>،</a:t>
                      </a:r>
                      <a:r>
                        <a:rPr lang="fa-IR" sz="1400" baseline="0" dirty="0" smtClean="0">
                          <a:cs typeface="B Zar" pitchFamily="2" charset="-78"/>
                        </a:rPr>
                        <a:t> ابعاد، مؤلفه‌ها و ساز وکارهای</a:t>
                      </a:r>
                      <a:r>
                        <a:rPr lang="ar-SA" sz="1400" dirty="0" smtClean="0">
                          <a:cs typeface="B Zar" pitchFamily="2" charset="-78"/>
                        </a:rPr>
                        <a:t> تبليغات مردمي در جنگ</a:t>
                      </a:r>
                      <a:r>
                        <a:rPr lang="fa-IR" sz="1400" dirty="0" smtClean="0">
                          <a:cs typeface="B Zar" pitchFamily="2" charset="-78"/>
                        </a:rPr>
                        <a:t> تحمیلی</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171</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7712">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a:t>
                      </a:r>
                      <a:r>
                        <a:rPr lang="ar-SA" sz="1400" dirty="0" smtClean="0">
                          <a:cs typeface="B Zar" pitchFamily="2" charset="-78"/>
                        </a:rPr>
                        <a:t>تأثير روان</a:t>
                      </a:r>
                      <a:r>
                        <a:rPr lang="fa-IR" sz="1400" dirty="0" smtClean="0">
                          <a:cs typeface="B Zar" pitchFamily="2" charset="-78"/>
                        </a:rPr>
                        <a:t>‌</a:t>
                      </a:r>
                      <a:r>
                        <a:rPr lang="ar-SA" sz="1400" dirty="0" smtClean="0">
                          <a:cs typeface="B Zar" pitchFamily="2" charset="-78"/>
                        </a:rPr>
                        <a:t>شناسي</a:t>
                      </a:r>
                      <a:r>
                        <a:rPr lang="fa-IR" sz="1400" dirty="0" smtClean="0">
                          <a:cs typeface="B Zar" pitchFamily="2" charset="-78"/>
                        </a:rPr>
                        <a:t> اجتماعی</a:t>
                      </a:r>
                      <a:r>
                        <a:rPr lang="ar-SA" sz="1400" dirty="0" smtClean="0">
                          <a:cs typeface="B Zar" pitchFamily="2" charset="-78"/>
                        </a:rPr>
                        <a:t> در جنگ</a:t>
                      </a:r>
                      <a:r>
                        <a:rPr lang="fa-IR" sz="1400" dirty="0" smtClean="0">
                          <a:cs typeface="B Zar" pitchFamily="2" charset="-78"/>
                        </a:rPr>
                        <a:t> تحمیلی</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172</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568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تبيين رابطه ايدئولوژي</a:t>
                      </a:r>
                      <a:r>
                        <a:rPr lang="fa-IR" sz="1400" dirty="0" smtClean="0">
                          <a:cs typeface="B Zar" pitchFamily="2" charset="-78"/>
                        </a:rPr>
                        <a:t>‌</a:t>
                      </a:r>
                      <a:r>
                        <a:rPr lang="ar-SA" sz="1400" dirty="0" smtClean="0">
                          <a:cs typeface="B Zar" pitchFamily="2" charset="-78"/>
                        </a:rPr>
                        <a:t>ها با اهداف و ساختار تبليغات جنگ.</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173</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13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a:t>
                      </a:r>
                      <a:r>
                        <a:rPr lang="ar-SA" sz="1400" dirty="0" smtClean="0">
                          <a:cs typeface="B Zar" pitchFamily="2" charset="-78"/>
                        </a:rPr>
                        <a:t>اصول برنامه</a:t>
                      </a:r>
                      <a:r>
                        <a:rPr lang="fa-IR" sz="1400" dirty="0" smtClean="0">
                          <a:cs typeface="B Zar" pitchFamily="2" charset="-78"/>
                        </a:rPr>
                        <a:t>‌</a:t>
                      </a:r>
                      <a:r>
                        <a:rPr lang="ar-SA" sz="1400" dirty="0" smtClean="0">
                          <a:cs typeface="B Zar" pitchFamily="2" charset="-78"/>
                        </a:rPr>
                        <a:t>ريزي تبليغات جنگ</a:t>
                      </a:r>
                      <a:r>
                        <a:rPr lang="fa-IR" sz="1400" dirty="0" smtClean="0">
                          <a:cs typeface="B Zar" pitchFamily="2" charset="-78"/>
                        </a:rPr>
                        <a:t> تحمیلی</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174</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بررسی نقش و کارکرد </a:t>
                      </a:r>
                      <a:r>
                        <a:rPr lang="ar-SA" sz="1400" dirty="0" smtClean="0">
                          <a:cs typeface="B Zar" pitchFamily="2" charset="-78"/>
                        </a:rPr>
                        <a:t>تبليغات در يك سازمان رزمي</a:t>
                      </a:r>
                      <a:r>
                        <a:rPr lang="fa-IR" sz="1400" dirty="0" smtClean="0">
                          <a:cs typeface="B Zar" pitchFamily="2" charset="-78"/>
                        </a:rPr>
                        <a:t> با تأکید بر 8 سال دفاع</a:t>
                      </a:r>
                      <a:r>
                        <a:rPr lang="fa-IR" sz="1400" baseline="0" dirty="0" smtClean="0">
                          <a:cs typeface="B Zar" pitchFamily="2" charset="-78"/>
                        </a:rPr>
                        <a:t> مقدس</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175</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زمينه</a:t>
                      </a:r>
                      <a:r>
                        <a:rPr lang="fa-IR" sz="1400" dirty="0" smtClean="0">
                          <a:cs typeface="B Zar" pitchFamily="2" charset="-78"/>
                        </a:rPr>
                        <a:t>‌</a:t>
                      </a:r>
                      <a:r>
                        <a:rPr lang="ar-SA" sz="1400" dirty="0" smtClean="0">
                          <a:cs typeface="B Zar" pitchFamily="2" charset="-78"/>
                        </a:rPr>
                        <a:t>ها و عوامل مؤثر اجتماعي فرهنگي در برنامه ريزي تبليغات دفاعي.</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176</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بررسی </a:t>
                      </a:r>
                      <a:r>
                        <a:rPr lang="ar-SA" sz="1400" dirty="0" smtClean="0">
                          <a:cs typeface="B Zar" pitchFamily="2" charset="-78"/>
                        </a:rPr>
                        <a:t>نقش تبليغات در بسيج امكانات ملي در </a:t>
                      </a:r>
                      <a:r>
                        <a:rPr lang="fa-IR" sz="1400" dirty="0" smtClean="0">
                          <a:cs typeface="B Zar" pitchFamily="2" charset="-78"/>
                        </a:rPr>
                        <a:t>دوران </a:t>
                      </a:r>
                      <a:r>
                        <a:rPr lang="ar-SA" sz="1400" dirty="0" smtClean="0">
                          <a:cs typeface="B Zar" pitchFamily="2" charset="-78"/>
                        </a:rPr>
                        <a:t>جنگ تحميلي.</a:t>
                      </a:r>
                      <a:endParaRPr lang="en-US" sz="1400" dirty="0" smtClean="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177</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a:t>
                      </a:r>
                      <a:r>
                        <a:rPr lang="ar-SA" sz="1400" dirty="0" smtClean="0">
                          <a:cs typeface="B Zar" pitchFamily="2" charset="-78"/>
                        </a:rPr>
                        <a:t>قواعد و شيوه</a:t>
                      </a:r>
                      <a:r>
                        <a:rPr lang="fa-IR" sz="1400" dirty="0" smtClean="0">
                          <a:cs typeface="B Zar" pitchFamily="2" charset="-78"/>
                        </a:rPr>
                        <a:t>‌</a:t>
                      </a:r>
                      <a:r>
                        <a:rPr lang="ar-SA" sz="1400" dirty="0" smtClean="0">
                          <a:cs typeface="B Zar" pitchFamily="2" charset="-78"/>
                        </a:rPr>
                        <a:t>هاي آفندي و پدافندي در تبليغات جنگي</a:t>
                      </a:r>
                      <a:r>
                        <a:rPr lang="fa-IR" sz="1400" dirty="0" smtClean="0">
                          <a:cs typeface="B Zar" pitchFamily="2" charset="-78"/>
                        </a:rPr>
                        <a:t> با تأکید بر 8 سال دفاع</a:t>
                      </a:r>
                      <a:r>
                        <a:rPr lang="fa-IR" sz="1400" baseline="0" dirty="0" smtClean="0">
                          <a:cs typeface="B Zar" pitchFamily="2" charset="-78"/>
                        </a:rPr>
                        <a:t> مقدس</a:t>
                      </a:r>
                      <a:r>
                        <a:rPr lang="ar-SA" sz="1400" dirty="0" smtClean="0">
                          <a:cs typeface="B Zar" pitchFamily="2" charset="-78"/>
                        </a:rPr>
                        <a:t>.</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178</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a:t>
                      </a:r>
                      <a:r>
                        <a:rPr lang="ar-SA" sz="1400" dirty="0" smtClean="0">
                          <a:cs typeface="B Zar" pitchFamily="2" charset="-78"/>
                        </a:rPr>
                        <a:t>شيوه</a:t>
                      </a:r>
                      <a:r>
                        <a:rPr lang="fa-IR" sz="1400" dirty="0" smtClean="0">
                          <a:cs typeface="B Zar" pitchFamily="2" charset="-78"/>
                        </a:rPr>
                        <a:t>‌</a:t>
                      </a:r>
                      <a:r>
                        <a:rPr lang="ar-SA" sz="1400" dirty="0" smtClean="0">
                          <a:cs typeface="B Zar" pitchFamily="2" charset="-78"/>
                        </a:rPr>
                        <a:t>هاي ارزيابي و </a:t>
                      </a:r>
                      <a:r>
                        <a:rPr lang="fa-IR" sz="1400" dirty="0" smtClean="0">
                          <a:cs typeface="B Zar" pitchFamily="2" charset="-78"/>
                        </a:rPr>
                        <a:t>بازخورد </a:t>
                      </a:r>
                      <a:r>
                        <a:rPr lang="ar-SA" sz="1400" dirty="0" smtClean="0">
                          <a:cs typeface="B Zar" pitchFamily="2" charset="-78"/>
                        </a:rPr>
                        <a:t>فعاليت</a:t>
                      </a:r>
                      <a:r>
                        <a:rPr lang="fa-IR" sz="1400" dirty="0" smtClean="0">
                          <a:cs typeface="B Zar" pitchFamily="2" charset="-78"/>
                        </a:rPr>
                        <a:t>‌</a:t>
                      </a:r>
                      <a:r>
                        <a:rPr lang="ar-SA" sz="1400" dirty="0" smtClean="0">
                          <a:cs typeface="B Zar" pitchFamily="2" charset="-78"/>
                        </a:rPr>
                        <a:t>هاي تبليغي در دوران جنگ</a:t>
                      </a:r>
                      <a:r>
                        <a:rPr lang="fa-IR" sz="1400" dirty="0" smtClean="0">
                          <a:cs typeface="B Zar" pitchFamily="2" charset="-78"/>
                        </a:rPr>
                        <a:t> تحمیلی.</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179</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fa-IR" sz="1400" dirty="0" smtClean="0">
                          <a:cs typeface="B Zar" pitchFamily="2" charset="-78"/>
                        </a:rPr>
                        <a:t>بررسی </a:t>
                      </a:r>
                      <a:r>
                        <a:rPr lang="ar-SA" sz="1400" dirty="0" smtClean="0">
                          <a:cs typeface="B Zar" pitchFamily="2" charset="-78"/>
                        </a:rPr>
                        <a:t>مأخذشناسي تبليغات دفاع مقدس.</a:t>
                      </a:r>
                      <a:endParaRPr lang="fa-IR"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fa-IR" sz="1400" dirty="0" smtClean="0">
                          <a:ln>
                            <a:solidFill>
                              <a:schemeClr val="tx1"/>
                            </a:solidFill>
                          </a:ln>
                          <a:cs typeface="B Zar" pitchFamily="2" charset="-78"/>
                        </a:rPr>
                        <a:t>180</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04800" y="457200"/>
          <a:ext cx="8610601" cy="5394960"/>
        </p:xfrm>
        <a:graphic>
          <a:graphicData uri="http://schemas.openxmlformats.org/drawingml/2006/table">
            <a:tbl>
              <a:tblPr firstRow="1" bandRow="1">
                <a:tableStyleId>{5C22544A-7EE6-4342-B048-85BDC9FD1C3A}</a:tableStyleId>
              </a:tblPr>
              <a:tblGrid>
                <a:gridCol w="583458"/>
                <a:gridCol w="1122416"/>
                <a:gridCol w="6487970"/>
                <a:gridCol w="416757"/>
              </a:tblGrid>
              <a:tr h="228600">
                <a:tc gridSpan="4">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fa-IR" sz="2000" b="1" kern="1200" dirty="0" smtClean="0">
                          <a:ln>
                            <a:solidFill>
                              <a:schemeClr val="tx1"/>
                            </a:solidFill>
                          </a:ln>
                          <a:solidFill>
                            <a:srgbClr val="C00000"/>
                          </a:solidFill>
                          <a:latin typeface="+mn-lt"/>
                          <a:ea typeface="+mn-ea"/>
                          <a:cs typeface="+mn-cs"/>
                        </a:rPr>
                        <a:t>نقش قرارگاههای عمده، یگان‌های رزمی، پشتیبانی رزمی و پشتیبانی خدمات رزمی نیروهای مسلح در هشت سال دفاع مقدس(177 عنوان)  </a:t>
                      </a:r>
                      <a:endParaRPr kumimoji="0" lang="en-US" sz="2000" b="1" kern="1200" dirty="0" smtClean="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289560">
                <a:tc gridSpan="4">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1400" b="1" dirty="0" smtClean="0">
                          <a:solidFill>
                            <a:srgbClr val="FF0000"/>
                          </a:solidFill>
                          <a:cs typeface="B Zar" pitchFamily="2" charset="-78"/>
                        </a:rPr>
                        <a:t>نقش قرارگاه‌های عمده، یگان</a:t>
                      </a:r>
                      <a:r>
                        <a:rPr lang="fa-IR" sz="1400" b="1" baseline="0" dirty="0" smtClean="0">
                          <a:solidFill>
                            <a:srgbClr val="FF0000"/>
                          </a:solidFill>
                          <a:cs typeface="B Zar" pitchFamily="2" charset="-78"/>
                        </a:rPr>
                        <a:t>‌های رزمی، پشتیبانی رزمی و پشتیبانی خدمات رزمی ارتش جمهوری اسلامی ایران در 8سال دفاع مقدس</a:t>
                      </a:r>
                      <a:r>
                        <a:rPr kumimoji="0" lang="fa-IR" sz="1400" kern="1200" dirty="0" smtClean="0">
                          <a:ln>
                            <a:solidFill>
                              <a:schemeClr val="tx1"/>
                            </a:solidFill>
                          </a:ln>
                          <a:solidFill>
                            <a:srgbClr val="00B050"/>
                          </a:solidFill>
                          <a:latin typeface="+mn-lt"/>
                          <a:ea typeface="+mn-ea"/>
                          <a:cs typeface="B Zar" pitchFamily="2" charset="-78"/>
                        </a:rPr>
                        <a:t> </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b="1" kern="1200" dirty="0" smtClean="0">
                          <a:ln>
                            <a:solidFill>
                              <a:schemeClr val="tx1"/>
                            </a:solidFill>
                          </a:ln>
                          <a:solidFill>
                            <a:srgbClr val="00B050"/>
                          </a:solidFill>
                          <a:latin typeface="+mn-lt"/>
                          <a:ea typeface="+mn-ea"/>
                          <a:cs typeface="B Zar" pitchFamily="2" charset="-78"/>
                        </a:rPr>
                        <a:t>(نیروی زمینی ارتش جمهوری اسلامی ایران)</a:t>
                      </a:r>
                    </a:p>
                  </a:txBody>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tcPr>
                </a:tc>
              </a:tr>
              <a:tr h="289560">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286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smtClean="0">
                          <a:cs typeface="B Zar" pitchFamily="2" charset="-78"/>
                        </a:rPr>
                        <a:t>- </a:t>
                      </a:r>
                      <a:r>
                        <a:rPr lang="ar-SA" sz="1400" smtClean="0">
                          <a:cs typeface="B Zar" pitchFamily="2" charset="-78"/>
                        </a:rPr>
                        <a:t>بررسی </a:t>
                      </a:r>
                      <a:r>
                        <a:rPr lang="ar-SA" sz="1400" dirty="0" smtClean="0">
                          <a:cs typeface="B Zar" pitchFamily="2" charset="-78"/>
                        </a:rPr>
                        <a:t>تأثیرو نقش تیپ 25 تکاور  نیروی زمینی ارتش جمهوری اسلامی ایران  در دوران 8 ساله دفاع مقدس.</a:t>
                      </a:r>
                      <a:endParaRPr lang="en-US"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25 تکاور  نیروی زمینی ارتش جمهوری اسلامی ایران  در </a:t>
                      </a:r>
                      <a:r>
                        <a:rPr lang="fa-IR" sz="1400" dirty="0" smtClean="0">
                          <a:cs typeface="B Zar" pitchFamily="2" charset="-78"/>
                        </a:rPr>
                        <a:t>هریک از عملیات های عمده</a:t>
                      </a:r>
                      <a:r>
                        <a:rPr lang="ar-SA" sz="1400" dirty="0" smtClean="0">
                          <a:cs typeface="B Zar" pitchFamily="2" charset="-78"/>
                        </a:rPr>
                        <a:t> دوران 8 ساله دفاع مقدس.</a:t>
                      </a:r>
                      <a:r>
                        <a:rPr lang="en-US" sz="1400" dirty="0" smtClean="0">
                          <a:cs typeface="B Zar" pitchFamily="2" charset="-78"/>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16</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35 تکاور  نیروی زمینی ارتش  جمهوری اسلامی ایران  در دوران 8 ساله دفاع مقدس.</a:t>
                      </a:r>
                      <a:endParaRPr lang="en-US"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ب</a:t>
                      </a:r>
                      <a:r>
                        <a:rPr lang="ar-SA" sz="1400" dirty="0" smtClean="0">
                          <a:cs typeface="B Zar" pitchFamily="2" charset="-78"/>
                        </a:rPr>
                        <a:t>ررسی تأثیرو نقش تیپ 35 تکاور نیروی زمینی ارتش  جمهوری اسلامی ایران  در </a:t>
                      </a:r>
                      <a:r>
                        <a:rPr lang="fa-IR" sz="1400" dirty="0" smtClean="0">
                          <a:cs typeface="B Zar" pitchFamily="2" charset="-78"/>
                        </a:rPr>
                        <a:t>هریک از عملیات‌های عمده</a:t>
                      </a:r>
                      <a:r>
                        <a:rPr lang="ar-SA" sz="1400" dirty="0" smtClean="0">
                          <a:cs typeface="B Zar" pitchFamily="2" charset="-78"/>
                        </a:rPr>
                        <a:t> 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17</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45 تکاور نیروی زمینی ارتش جمهوری اسلامی ایران در دوران 8 ساله دفاع مقدس.</a:t>
                      </a:r>
                      <a:endParaRPr lang="en-US"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45 تکاور  نیروی زمینی ارتش جمهوری اسلامی ایران در </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18</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تیپ 40 پیاده سراب نیروی زمینی ارتش جمهوری</a:t>
                      </a:r>
                      <a:r>
                        <a:rPr lang="fa-IR" sz="1400" dirty="0" smtClean="0">
                          <a:cs typeface="B Zar" pitchFamily="2" charset="-78"/>
                        </a:rPr>
                        <a:t>‌</a:t>
                      </a:r>
                      <a:r>
                        <a:rPr lang="ar-SA" sz="1400" dirty="0" smtClean="0">
                          <a:cs typeface="B Zar" pitchFamily="2" charset="-78"/>
                        </a:rPr>
                        <a:t>اسلامی ایران در دوران 8 ساله دفاع مقدس.</a:t>
                      </a:r>
                      <a:endParaRPr lang="en-US"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تیپ 40 پیاده سراب  نیروی زمینی ارتش جمهوری اسلامی ایران  در </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19</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گروه 11 توپخانه نیروی زمینی ارتش  جمهوری اسلامی ایران  در دوران 8 ساله دفاع مقدس.</a:t>
                      </a:r>
                      <a:endParaRPr lang="en-US" sz="1400" dirty="0" smtClean="0">
                        <a:cs typeface="B Zar" pitchFamily="2" charset="-78"/>
                      </a:endParaRPr>
                    </a:p>
                    <a:p>
                      <a:r>
                        <a:rPr lang="fa-IR" sz="1400" dirty="0" smtClean="0">
                          <a:cs typeface="B Zar" pitchFamily="2" charset="-78"/>
                        </a:rPr>
                        <a:t>- </a:t>
                      </a:r>
                      <a:r>
                        <a:rPr lang="ar-SA" sz="1400" dirty="0" smtClean="0">
                          <a:cs typeface="B Zar" pitchFamily="2" charset="-78"/>
                        </a:rPr>
                        <a:t>بررسی تأثیرو نقش گروه 11 توپخانه نیروی زمینی ارتش  جمهوری اسلامی ایران  در </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20</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801" y="1295400"/>
          <a:ext cx="8458199" cy="4027223"/>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577823"/>
                <a:gridCol w="1111577"/>
                <a:gridCol w="6190976"/>
                <a:gridCol w="577823"/>
              </a:tblGrid>
              <a:tr h="410394">
                <a:tc gridSpan="4">
                  <a:txBody>
                    <a:bodyPr/>
                    <a:lstStyle/>
                    <a:p>
                      <a:pPr algn="ctr"/>
                      <a:r>
                        <a:rPr lang="ar-SA" sz="2000" b="1" dirty="0" smtClean="0">
                          <a:ln>
                            <a:solidFill>
                              <a:schemeClr val="tx1"/>
                            </a:solidFill>
                          </a:ln>
                          <a:solidFill>
                            <a:srgbClr val="C00000"/>
                          </a:solidFill>
                        </a:rPr>
                        <a:t>ابعاد فرهنگي جنگ ايران و عراق</a:t>
                      </a:r>
                      <a:r>
                        <a:rPr lang="fa-IR" sz="2000" b="1" dirty="0" smtClean="0">
                          <a:ln>
                            <a:solidFill>
                              <a:schemeClr val="tx1"/>
                            </a:solidFill>
                          </a:ln>
                          <a:solidFill>
                            <a:srgbClr val="C00000"/>
                          </a:solidFill>
                        </a:rPr>
                        <a:t>(232 عنوان)</a:t>
                      </a:r>
                      <a:r>
                        <a:rPr lang="ar-SA" sz="2000" b="1" dirty="0" smtClean="0">
                          <a:ln>
                            <a:solidFill>
                              <a:schemeClr val="tx1"/>
                            </a:solidFill>
                          </a:ln>
                          <a:solidFill>
                            <a:srgbClr val="C00000"/>
                          </a:solidFill>
                        </a:rPr>
                        <a:t> </a:t>
                      </a:r>
                      <a:endParaRPr lang="en-US" sz="2000" dirty="0">
                        <a:ln>
                          <a:solidFill>
                            <a:schemeClr val="tx1"/>
                          </a:solidFill>
                        </a:ln>
                        <a:solidFill>
                          <a:srgbClr val="C00000"/>
                        </a:solidFill>
                        <a:cs typeface="B Zar" pitchFamily="2" charset="-78"/>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427803">
                <a:tc>
                  <a:txBody>
                    <a:bodyPr/>
                    <a:lstStyle/>
                    <a:p>
                      <a:r>
                        <a:rPr lang="fa-IR" sz="1400" dirty="0" smtClean="0">
                          <a:ln>
                            <a:solidFill>
                              <a:schemeClr val="tx1"/>
                            </a:solidFill>
                          </a:ln>
                          <a:cs typeface="B Zar" pitchFamily="2" charset="-78"/>
                        </a:rPr>
                        <a:t>سطح دکترا</a:t>
                      </a:r>
                      <a:endParaRPr lang="en-US" sz="140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عنوان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ردیف</a:t>
                      </a:r>
                      <a:endParaRPr lang="en-US" sz="140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1862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a:t>
                      </a:r>
                      <a:r>
                        <a:rPr lang="fa-IR" sz="1400" dirty="0" smtClean="0">
                          <a:cs typeface="B Zar" pitchFamily="2" charset="-78"/>
                        </a:rPr>
                        <a:t>نحوه</a:t>
                      </a:r>
                      <a:r>
                        <a:rPr lang="ar-SA" sz="1400" dirty="0" smtClean="0">
                          <a:cs typeface="B Zar" pitchFamily="2" charset="-78"/>
                        </a:rPr>
                        <a:t> طراحي شيوه</a:t>
                      </a:r>
                      <a:r>
                        <a:rPr lang="fa-IR" sz="1400" dirty="0" smtClean="0">
                          <a:cs typeface="B Zar" pitchFamily="2" charset="-78"/>
                        </a:rPr>
                        <a:t>‌</a:t>
                      </a:r>
                      <a:r>
                        <a:rPr lang="ar-SA" sz="1400" dirty="0" smtClean="0">
                          <a:cs typeface="B Zar" pitchFamily="2" charset="-78"/>
                        </a:rPr>
                        <a:t>هاي تبليغات </a:t>
                      </a:r>
                      <a:r>
                        <a:rPr lang="fa-IR" sz="1400" dirty="0" smtClean="0">
                          <a:cs typeface="B Zar" pitchFamily="2" charset="-78"/>
                        </a:rPr>
                        <a:t>در </a:t>
                      </a:r>
                      <a:r>
                        <a:rPr lang="ar-SA" sz="1400" dirty="0" smtClean="0">
                          <a:cs typeface="B Zar" pitchFamily="2" charset="-78"/>
                        </a:rPr>
                        <a:t>دوران دفاع مقدس.</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181</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1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تحليلي روش</a:t>
                      </a:r>
                      <a:r>
                        <a:rPr lang="fa-IR" sz="1400" dirty="0" smtClean="0">
                          <a:cs typeface="B Zar" pitchFamily="2" charset="-78"/>
                        </a:rPr>
                        <a:t>‌</a:t>
                      </a:r>
                      <a:r>
                        <a:rPr lang="ar-SA" sz="1400" dirty="0" smtClean="0">
                          <a:cs typeface="B Zar" pitchFamily="2" charset="-78"/>
                        </a:rPr>
                        <a:t>ها، شيوه</a:t>
                      </a:r>
                      <a:r>
                        <a:rPr lang="fa-IR" sz="1400" dirty="0" smtClean="0">
                          <a:cs typeface="B Zar" pitchFamily="2" charset="-78"/>
                        </a:rPr>
                        <a:t>‌</a:t>
                      </a:r>
                      <a:r>
                        <a:rPr lang="ar-SA" sz="1400" dirty="0" smtClean="0">
                          <a:cs typeface="B Zar" pitchFamily="2" charset="-78"/>
                        </a:rPr>
                        <a:t>ها و تاكتيك</a:t>
                      </a:r>
                      <a:r>
                        <a:rPr lang="fa-IR" sz="1400" dirty="0" smtClean="0">
                          <a:cs typeface="B Zar" pitchFamily="2" charset="-78"/>
                        </a:rPr>
                        <a:t>‌</a:t>
                      </a:r>
                      <a:r>
                        <a:rPr lang="ar-SA" sz="1400" dirty="0" smtClean="0">
                          <a:cs typeface="B Zar" pitchFamily="2" charset="-78"/>
                        </a:rPr>
                        <a:t>هاي تبليغاتي دفاع مقدس</a:t>
                      </a:r>
                      <a:endParaRPr kumimoji="0" lang="en-US" sz="1400" kern="1200" dirty="0" smtClean="0">
                        <a:ln>
                          <a:solidFill>
                            <a:schemeClr val="tx1"/>
                          </a:solidFill>
                        </a:ln>
                        <a:solidFill>
                          <a:srgbClr val="00B050"/>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182</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چگونگي تعامل و هماهنگي روش</a:t>
                      </a:r>
                      <a:r>
                        <a:rPr lang="fa-IR" sz="1400" dirty="0" smtClean="0">
                          <a:cs typeface="B Zar" pitchFamily="2" charset="-78"/>
                        </a:rPr>
                        <a:t>‌</a:t>
                      </a:r>
                      <a:r>
                        <a:rPr lang="ar-SA" sz="1400" dirty="0" smtClean="0">
                          <a:cs typeface="B Zar" pitchFamily="2" charset="-78"/>
                        </a:rPr>
                        <a:t>هاي تبليغي با عمليات نظامي</a:t>
                      </a:r>
                      <a:r>
                        <a:rPr lang="fa-IR" sz="1400" dirty="0" smtClean="0">
                          <a:cs typeface="B Zar" pitchFamily="2" charset="-78"/>
                        </a:rPr>
                        <a:t> با تأکید بر 8 سال دفاع</a:t>
                      </a:r>
                      <a:r>
                        <a:rPr lang="fa-IR" sz="1400" baseline="0" dirty="0" smtClean="0">
                          <a:cs typeface="B Zar" pitchFamily="2" charset="-78"/>
                        </a:rPr>
                        <a:t> مقدس</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183</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بررسی </a:t>
                      </a:r>
                      <a:r>
                        <a:rPr lang="fa-IR" sz="1400" dirty="0" smtClean="0">
                          <a:cs typeface="B Zar" pitchFamily="2" charset="-78"/>
                        </a:rPr>
                        <a:t>نقش و تأثیر </a:t>
                      </a:r>
                      <a:r>
                        <a:rPr lang="ar-SA" sz="1400" dirty="0" smtClean="0">
                          <a:cs typeface="B Zar" pitchFamily="2" charset="-78"/>
                        </a:rPr>
                        <a:t>توصيه</a:t>
                      </a:r>
                      <a:r>
                        <a:rPr lang="fa-IR" sz="1400" dirty="0" smtClean="0">
                          <a:cs typeface="B Zar" pitchFamily="2" charset="-78"/>
                        </a:rPr>
                        <a:t>‌</a:t>
                      </a:r>
                      <a:r>
                        <a:rPr lang="ar-SA" sz="1400" dirty="0" smtClean="0">
                          <a:cs typeface="B Zar" pitchFamily="2" charset="-78"/>
                        </a:rPr>
                        <a:t>هاي امام</a:t>
                      </a:r>
                      <a:r>
                        <a:rPr lang="fa-IR" sz="1400" dirty="0" smtClean="0">
                          <a:cs typeface="B Zar" pitchFamily="2" charset="-78"/>
                        </a:rPr>
                        <a:t>(ره)</a:t>
                      </a:r>
                      <a:r>
                        <a:rPr lang="ar-SA" sz="1400" dirty="0" smtClean="0">
                          <a:cs typeface="B Zar" pitchFamily="2" charset="-78"/>
                        </a:rPr>
                        <a:t> به مبلغان براي تبليغات دفاع مقدس.</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184</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تحليل نظام سياست</a:t>
                      </a:r>
                      <a:r>
                        <a:rPr lang="fa-IR" sz="1400" dirty="0" smtClean="0">
                          <a:cs typeface="B Zar" pitchFamily="2" charset="-78"/>
                        </a:rPr>
                        <a:t>‌</a:t>
                      </a:r>
                      <a:r>
                        <a:rPr lang="ar-SA" sz="1400" dirty="0" smtClean="0">
                          <a:cs typeface="B Zar" pitchFamily="2" charset="-78"/>
                        </a:rPr>
                        <a:t>گذاري و تصميم</a:t>
                      </a:r>
                      <a:r>
                        <a:rPr lang="fa-IR" sz="1400" dirty="0" smtClean="0">
                          <a:cs typeface="B Zar" pitchFamily="2" charset="-78"/>
                        </a:rPr>
                        <a:t>‌</a:t>
                      </a:r>
                      <a:r>
                        <a:rPr lang="ar-SA" sz="1400" dirty="0" smtClean="0">
                          <a:cs typeface="B Zar" pitchFamily="2" charset="-78"/>
                        </a:rPr>
                        <a:t>گيري تبليغاتي در جنگ</a:t>
                      </a:r>
                      <a:r>
                        <a:rPr lang="fa-IR" sz="1400" dirty="0" smtClean="0">
                          <a:cs typeface="B Zar" pitchFamily="2" charset="-78"/>
                        </a:rPr>
                        <a:t> </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185</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تحليل ساختار نظام</a:t>
                      </a:r>
                      <a:r>
                        <a:rPr lang="fa-IR" sz="1400" dirty="0" smtClean="0">
                          <a:cs typeface="B Zar" pitchFamily="2" charset="-78"/>
                        </a:rPr>
                        <a:t>‌</a:t>
                      </a:r>
                      <a:r>
                        <a:rPr lang="ar-SA" sz="1400" dirty="0" smtClean="0">
                          <a:cs typeface="B Zar" pitchFamily="2" charset="-78"/>
                        </a:rPr>
                        <a:t>هاي تبليغاتي در جنگ، در ديگر كشورها.</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186</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7712">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تبيين ويژ</a:t>
                      </a:r>
                      <a:r>
                        <a:rPr lang="fa-IR" sz="1400" dirty="0" smtClean="0">
                          <a:cs typeface="B Zar" pitchFamily="2" charset="-78"/>
                        </a:rPr>
                        <a:t>ه‌</a:t>
                      </a:r>
                      <a:r>
                        <a:rPr lang="ar-SA" sz="1400" dirty="0" smtClean="0">
                          <a:cs typeface="B Zar" pitchFamily="2" charset="-78"/>
                        </a:rPr>
                        <a:t>گي</a:t>
                      </a:r>
                      <a:r>
                        <a:rPr lang="fa-IR" sz="1400" dirty="0" smtClean="0">
                          <a:cs typeface="B Zar" pitchFamily="2" charset="-78"/>
                        </a:rPr>
                        <a:t>‌</a:t>
                      </a:r>
                      <a:r>
                        <a:rPr lang="ar-SA" sz="1400" dirty="0" smtClean="0">
                          <a:cs typeface="B Zar" pitchFamily="2" charset="-78"/>
                        </a:rPr>
                        <a:t>هاي يك نظام تبليغاتي مطلوب در زمان جنگ</a:t>
                      </a:r>
                      <a:r>
                        <a:rPr lang="fa-IR" sz="1400" dirty="0" smtClean="0">
                          <a:cs typeface="B Zar" pitchFamily="2" charset="-78"/>
                        </a:rPr>
                        <a:t> با تأکید بر 8 سال دفاع</a:t>
                      </a:r>
                      <a:r>
                        <a:rPr lang="fa-IR" sz="1400" baseline="0" dirty="0" smtClean="0">
                          <a:cs typeface="B Zar" pitchFamily="2" charset="-78"/>
                        </a:rPr>
                        <a:t> مقدس.</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187</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568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نحوة هماهنگي نهادهاي نظامي و تبليغاتي كشور در زمان جنگ</a:t>
                      </a:r>
                      <a:r>
                        <a:rPr lang="fa-IR" sz="1400" dirty="0" smtClean="0">
                          <a:cs typeface="B Zar" pitchFamily="2" charset="-78"/>
                        </a:rPr>
                        <a:t> با تأکید بر 8 سال دفاع</a:t>
                      </a:r>
                      <a:r>
                        <a:rPr lang="fa-IR" sz="1400" baseline="0" dirty="0" smtClean="0">
                          <a:cs typeface="B Zar" pitchFamily="2" charset="-78"/>
                        </a:rPr>
                        <a:t> مقدس</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188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13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محدوديت</a:t>
                      </a:r>
                      <a:r>
                        <a:rPr lang="fa-IR" sz="1400" dirty="0" smtClean="0">
                          <a:cs typeface="B Zar" pitchFamily="2" charset="-78"/>
                        </a:rPr>
                        <a:t>‌</a:t>
                      </a:r>
                      <a:r>
                        <a:rPr lang="ar-SA" sz="1400" dirty="0" smtClean="0">
                          <a:cs typeface="B Zar" pitchFamily="2" charset="-78"/>
                        </a:rPr>
                        <a:t>هاي قانوني و بین</a:t>
                      </a:r>
                      <a:r>
                        <a:rPr lang="fa-IR" sz="1400" dirty="0" smtClean="0">
                          <a:cs typeface="B Zar" pitchFamily="2" charset="-78"/>
                        </a:rPr>
                        <a:t>‌</a:t>
                      </a:r>
                      <a:r>
                        <a:rPr lang="ar-SA" sz="1400" dirty="0" smtClean="0">
                          <a:cs typeface="B Zar" pitchFamily="2" charset="-78"/>
                        </a:rPr>
                        <a:t>المللي در تبليغات جنگ</a:t>
                      </a:r>
                      <a:r>
                        <a:rPr lang="fa-IR" sz="1400" dirty="0" smtClean="0">
                          <a:cs typeface="B Zar" pitchFamily="2" charset="-78"/>
                        </a:rPr>
                        <a:t> با تأکید بر 8 سال دفاع</a:t>
                      </a:r>
                      <a:r>
                        <a:rPr lang="fa-IR" sz="1400" baseline="0" dirty="0" smtClean="0">
                          <a:cs typeface="B Zar" pitchFamily="2" charset="-78"/>
                        </a:rPr>
                        <a:t> مقدس</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189</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بررسی </a:t>
                      </a:r>
                      <a:r>
                        <a:rPr lang="ar-SA" sz="1400" dirty="0" smtClean="0">
                          <a:cs typeface="B Zar" pitchFamily="2" charset="-78"/>
                        </a:rPr>
                        <a:t>نقش سازمان، </a:t>
                      </a:r>
                      <a:r>
                        <a:rPr lang="fa-IR" sz="1400" dirty="0" smtClean="0">
                          <a:cs typeface="B Zar" pitchFamily="2" charset="-78"/>
                        </a:rPr>
                        <a:t>جذب، </a:t>
                      </a:r>
                      <a:r>
                        <a:rPr lang="ar-SA" sz="1400" dirty="0" smtClean="0">
                          <a:cs typeface="B Zar" pitchFamily="2" charset="-78"/>
                        </a:rPr>
                        <a:t>آموزش و كادرسازي براي تبليغات جنگ</a:t>
                      </a:r>
                      <a:r>
                        <a:rPr lang="fa-IR" sz="1400" dirty="0" smtClean="0">
                          <a:cs typeface="B Zar" pitchFamily="2" charset="-78"/>
                        </a:rPr>
                        <a:t> با تأکید بر 8 سال دفاع</a:t>
                      </a:r>
                      <a:r>
                        <a:rPr lang="fa-IR" sz="1400" baseline="0" dirty="0" smtClean="0">
                          <a:cs typeface="B Zar" pitchFamily="2" charset="-78"/>
                        </a:rPr>
                        <a:t> مقدس</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190</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1143000"/>
          <a:ext cx="7807916" cy="4016335"/>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533399"/>
                <a:gridCol w="1026117"/>
                <a:gridCol w="5715001"/>
                <a:gridCol w="533399"/>
              </a:tblGrid>
              <a:tr h="410394">
                <a:tc gridSpan="4">
                  <a:txBody>
                    <a:bodyPr/>
                    <a:lstStyle/>
                    <a:p>
                      <a:pPr algn="ctr"/>
                      <a:r>
                        <a:rPr lang="ar-SA" sz="2000" b="1" dirty="0" smtClean="0">
                          <a:ln>
                            <a:solidFill>
                              <a:schemeClr val="tx1"/>
                            </a:solidFill>
                          </a:ln>
                          <a:solidFill>
                            <a:srgbClr val="C00000"/>
                          </a:solidFill>
                        </a:rPr>
                        <a:t>ابعاد فرهنگي جنگ ايران و عراق</a:t>
                      </a:r>
                      <a:r>
                        <a:rPr lang="fa-IR" sz="2000" b="1" dirty="0" smtClean="0">
                          <a:ln>
                            <a:solidFill>
                              <a:schemeClr val="tx1"/>
                            </a:solidFill>
                          </a:ln>
                          <a:solidFill>
                            <a:srgbClr val="C00000"/>
                          </a:solidFill>
                        </a:rPr>
                        <a:t>(232 عنوان)</a:t>
                      </a:r>
                      <a:r>
                        <a:rPr lang="ar-SA" sz="2000" b="1" dirty="0" smtClean="0">
                          <a:ln>
                            <a:solidFill>
                              <a:schemeClr val="tx1"/>
                            </a:solidFill>
                          </a:ln>
                          <a:solidFill>
                            <a:srgbClr val="C00000"/>
                          </a:solidFill>
                        </a:rPr>
                        <a:t> </a:t>
                      </a:r>
                      <a:endParaRPr lang="en-US" sz="2000" dirty="0">
                        <a:ln>
                          <a:solidFill>
                            <a:schemeClr val="tx1"/>
                          </a:solidFill>
                        </a:ln>
                        <a:solidFill>
                          <a:srgbClr val="C00000"/>
                        </a:solidFill>
                        <a:cs typeface="B Zar" pitchFamily="2" charset="-78"/>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275403">
                <a:tc>
                  <a:txBody>
                    <a:bodyPr/>
                    <a:lstStyle/>
                    <a:p>
                      <a:r>
                        <a:rPr lang="fa-IR" sz="1400" dirty="0" smtClean="0">
                          <a:ln>
                            <a:solidFill>
                              <a:schemeClr val="tx1"/>
                            </a:solidFill>
                          </a:ln>
                          <a:cs typeface="B Zar" pitchFamily="2" charset="-78"/>
                        </a:rPr>
                        <a:t>سطح دکترا</a:t>
                      </a:r>
                      <a:endParaRPr lang="en-US" sz="140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عنوان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ردیف</a:t>
                      </a:r>
                      <a:endParaRPr lang="en-US" sz="140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7213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نقش پژوهش در تبليغات جنگ</a:t>
                      </a:r>
                      <a:r>
                        <a:rPr lang="fa-IR" sz="1400" dirty="0" smtClean="0">
                          <a:cs typeface="B Zar" pitchFamily="2" charset="-78"/>
                        </a:rPr>
                        <a:t> با تأکید بر 8 سال دفاع</a:t>
                      </a:r>
                      <a:r>
                        <a:rPr lang="fa-IR" sz="1400" baseline="0" dirty="0" smtClean="0">
                          <a:cs typeface="B Zar" pitchFamily="2" charset="-78"/>
                        </a:rPr>
                        <a:t> مقدس</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191</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13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تبيين هماهنگي و نوع ارتباط سازمان</a:t>
                      </a:r>
                      <a:r>
                        <a:rPr lang="fa-IR" sz="1400" dirty="0" smtClean="0">
                          <a:cs typeface="B Zar" pitchFamily="2" charset="-78"/>
                        </a:rPr>
                        <a:t>‌</a:t>
                      </a:r>
                      <a:r>
                        <a:rPr lang="ar-SA" sz="1400" dirty="0" smtClean="0">
                          <a:cs typeface="B Zar" pitchFamily="2" charset="-78"/>
                        </a:rPr>
                        <a:t>هاي تبليغاتي با سياست</a:t>
                      </a:r>
                      <a:r>
                        <a:rPr lang="fa-IR" sz="1400" dirty="0" smtClean="0">
                          <a:cs typeface="B Zar" pitchFamily="2" charset="-78"/>
                        </a:rPr>
                        <a:t>‌</a:t>
                      </a:r>
                      <a:r>
                        <a:rPr lang="ar-SA" sz="1400" dirty="0" smtClean="0">
                          <a:cs typeface="B Zar" pitchFamily="2" charset="-78"/>
                        </a:rPr>
                        <a:t>هاي اطلاعاتي و حفاظتي در حكومت</a:t>
                      </a:r>
                      <a:r>
                        <a:rPr lang="fa-IR" sz="1400" dirty="0" smtClean="0">
                          <a:cs typeface="B Zar" pitchFamily="2" charset="-78"/>
                        </a:rPr>
                        <a:t>‌</a:t>
                      </a:r>
                      <a:r>
                        <a:rPr lang="ar-SA" sz="1400" dirty="0" smtClean="0">
                          <a:cs typeface="B Zar" pitchFamily="2" charset="-78"/>
                        </a:rPr>
                        <a:t>ها.</a:t>
                      </a:r>
                      <a:r>
                        <a:rPr lang="fa-IR" sz="1400" dirty="0" smtClean="0">
                          <a:solidFill>
                            <a:srgbClr val="FF0000"/>
                          </a:solidFill>
                          <a:cs typeface="B Zar" pitchFamily="2" charset="-78"/>
                        </a:rPr>
                        <a:t> </a:t>
                      </a:r>
                      <a:endParaRPr lang="en-US" sz="1400" dirty="0" smtClean="0">
                        <a:solidFill>
                          <a:srgbClr val="00B050"/>
                        </a:solidFill>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192</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13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بررسی </a:t>
                      </a:r>
                      <a:r>
                        <a:rPr lang="ar-SA" sz="1400" dirty="0" smtClean="0">
                          <a:cs typeface="B Zar" pitchFamily="2" charset="-78"/>
                        </a:rPr>
                        <a:t>نقش و تأثير تئوري</a:t>
                      </a:r>
                      <a:r>
                        <a:rPr lang="fa-IR" sz="1400" dirty="0" smtClean="0">
                          <a:cs typeface="B Zar" pitchFamily="2" charset="-78"/>
                        </a:rPr>
                        <a:t>‌</a:t>
                      </a:r>
                      <a:r>
                        <a:rPr lang="ar-SA" sz="1400" dirty="0" smtClean="0">
                          <a:cs typeface="B Zar" pitchFamily="2" charset="-78"/>
                        </a:rPr>
                        <a:t>ها و نظريه</a:t>
                      </a:r>
                      <a:r>
                        <a:rPr lang="fa-IR" sz="1400" dirty="0" smtClean="0">
                          <a:cs typeface="B Zar" pitchFamily="2" charset="-78"/>
                        </a:rPr>
                        <a:t>‌</a:t>
                      </a:r>
                      <a:r>
                        <a:rPr lang="ar-SA" sz="1400" dirty="0" smtClean="0">
                          <a:cs typeface="B Zar" pitchFamily="2" charset="-78"/>
                        </a:rPr>
                        <a:t>ها در مديريت تبليغات جنگ</a:t>
                      </a:r>
                      <a:r>
                        <a:rPr lang="fa-IR" sz="1400" dirty="0" smtClean="0">
                          <a:cs typeface="B Zar" pitchFamily="2" charset="-78"/>
                        </a:rPr>
                        <a:t> با تأکید بر 8سال دفاع مقدس</a:t>
                      </a:r>
                      <a:r>
                        <a:rPr lang="ar-SA" sz="1400" dirty="0" smtClean="0">
                          <a:cs typeface="B Zar" pitchFamily="2" charset="-78"/>
                        </a:rPr>
                        <a:t>.</a:t>
                      </a:r>
                      <a:endParaRPr lang="en-US" sz="1400" dirty="0" smtClean="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193</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388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a:t>
                      </a:r>
                      <a:r>
                        <a:rPr lang="ar-SA" sz="1400" dirty="0" smtClean="0">
                          <a:cs typeface="B Zar" pitchFamily="2" charset="-78"/>
                        </a:rPr>
                        <a:t>جايگاه </a:t>
                      </a:r>
                      <a:r>
                        <a:rPr lang="fa-IR" sz="1400" dirty="0" smtClean="0">
                          <a:cs typeface="B Zar" pitchFamily="2" charset="-78"/>
                        </a:rPr>
                        <a:t>و نقش </a:t>
                      </a:r>
                      <a:r>
                        <a:rPr lang="ar-SA" sz="1400" dirty="0" smtClean="0">
                          <a:cs typeface="B Zar" pitchFamily="2" charset="-78"/>
                        </a:rPr>
                        <a:t>عمليات رواني</a:t>
                      </a:r>
                      <a:r>
                        <a:rPr lang="fa-IR" sz="1400" dirty="0" smtClean="0">
                          <a:cs typeface="B Zar" pitchFamily="2" charset="-78"/>
                        </a:rPr>
                        <a:t> دفاع مقدس با دیگر</a:t>
                      </a:r>
                      <a:r>
                        <a:rPr lang="ar-SA" sz="1400" dirty="0" smtClean="0">
                          <a:cs typeface="B Zar" pitchFamily="2" charset="-78"/>
                        </a:rPr>
                        <a:t> جنگ</a:t>
                      </a:r>
                      <a:r>
                        <a:rPr lang="fa-IR" sz="1400" baseline="0" dirty="0" smtClean="0">
                          <a:cs typeface="B Zar" pitchFamily="2" charset="-78"/>
                        </a:rPr>
                        <a:t>‌های معاصر</a:t>
                      </a:r>
                      <a:r>
                        <a:rPr lang="fa-IR" sz="1400" dirty="0" smtClean="0">
                          <a:cs typeface="B Zar" pitchFamily="2" charset="-78"/>
                        </a:rPr>
                        <a:t>.</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194</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183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a:t>
                      </a:r>
                      <a:r>
                        <a:rPr lang="ar-SA" sz="1400" dirty="0" smtClean="0">
                          <a:cs typeface="B Zar" pitchFamily="2" charset="-78"/>
                        </a:rPr>
                        <a:t>تجارب و دست</a:t>
                      </a:r>
                      <a:r>
                        <a:rPr lang="fa-IR" sz="1400" dirty="0" smtClean="0">
                          <a:cs typeface="B Zar" pitchFamily="2" charset="-78"/>
                        </a:rPr>
                        <a:t>ا</a:t>
                      </a:r>
                      <a:r>
                        <a:rPr lang="ar-SA" sz="1400" dirty="0" smtClean="0">
                          <a:cs typeface="B Zar" pitchFamily="2" charset="-78"/>
                        </a:rPr>
                        <a:t>وردهاي مديريت تبليغات جنگي در قرن 20.</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195</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14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تحليل سازمان</a:t>
                      </a:r>
                      <a:r>
                        <a:rPr lang="fa-IR" sz="1400" dirty="0" smtClean="0">
                          <a:cs typeface="B Zar" pitchFamily="2" charset="-78"/>
                        </a:rPr>
                        <a:t>‌</a:t>
                      </a:r>
                      <a:r>
                        <a:rPr lang="ar-SA" sz="1400" dirty="0" smtClean="0">
                          <a:cs typeface="B Zar" pitchFamily="2" charset="-78"/>
                        </a:rPr>
                        <a:t>هاي تبليغاتي در نيروهاي نظامي كشورهاي جهان.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196</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1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نقش و اثر ابزار مختلف تبليغات و استفادة از آنها در جبهه</a:t>
                      </a:r>
                      <a:r>
                        <a:rPr lang="fa-IR" sz="1400" dirty="0" smtClean="0">
                          <a:cs typeface="B Zar" pitchFamily="2" charset="-78"/>
                        </a:rPr>
                        <a:t>‌</a:t>
                      </a:r>
                      <a:r>
                        <a:rPr lang="ar-SA" sz="1400" dirty="0" smtClean="0">
                          <a:cs typeface="B Zar" pitchFamily="2" charset="-78"/>
                        </a:rPr>
                        <a:t>ها.</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197</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سير تحول تبليغات جنگ</a:t>
                      </a:r>
                      <a:r>
                        <a:rPr lang="fa-IR" sz="1400" baseline="0" dirty="0" smtClean="0">
                          <a:cs typeface="B Zar" pitchFamily="2" charset="-78"/>
                        </a:rPr>
                        <a:t> </a:t>
                      </a:r>
                      <a:r>
                        <a:rPr lang="ar-SA" sz="1400" dirty="0" smtClean="0">
                          <a:cs typeface="B Zar" pitchFamily="2" charset="-78"/>
                        </a:rPr>
                        <a:t>در قرن 20 </a:t>
                      </a:r>
                      <a:r>
                        <a:rPr lang="fa-IR" sz="1400" baseline="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198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a:t>
                      </a:r>
                      <a:r>
                        <a:rPr lang="ar-SA" sz="1400" dirty="0" smtClean="0">
                          <a:cs typeface="B Zar" pitchFamily="2" charset="-78"/>
                        </a:rPr>
                        <a:t>توان تبليغاتي كشورو ارتباط آن </a:t>
                      </a:r>
                      <a:r>
                        <a:rPr lang="fa-IR" sz="1400" dirty="0" smtClean="0">
                          <a:cs typeface="B Zar" pitchFamily="2" charset="-78"/>
                        </a:rPr>
                        <a:t>با </a:t>
                      </a:r>
                      <a:r>
                        <a:rPr lang="ar-SA" sz="1400" dirty="0" smtClean="0">
                          <a:cs typeface="B Zar" pitchFamily="2" charset="-78"/>
                        </a:rPr>
                        <a:t>امنيت ملي </a:t>
                      </a:r>
                      <a:r>
                        <a:rPr lang="fa-IR" sz="1400" dirty="0" smtClean="0">
                          <a:cs typeface="B Zar" pitchFamily="2" charset="-78"/>
                        </a:rPr>
                        <a:t>در دوران جنگ تحمیلی</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199</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آيين تبليغات جنگ جمهوري اسلامي ايران در دفاع مقدس.</a:t>
                      </a:r>
                      <a:r>
                        <a:rPr lang="fa-IR" sz="1400" dirty="0" smtClean="0">
                          <a:solidFill>
                            <a:srgbClr val="FF0000"/>
                          </a:solidFill>
                          <a:cs typeface="B Zar" pitchFamily="2" charset="-78"/>
                        </a:rPr>
                        <a:t> </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200</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574084" y="1371600"/>
          <a:ext cx="7807916" cy="3976554"/>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533399"/>
                <a:gridCol w="1026117"/>
                <a:gridCol w="5715001"/>
                <a:gridCol w="533399"/>
              </a:tblGrid>
              <a:tr h="410394">
                <a:tc gridSpan="4">
                  <a:txBody>
                    <a:bodyPr/>
                    <a:lstStyle/>
                    <a:p>
                      <a:pPr algn="ctr"/>
                      <a:r>
                        <a:rPr lang="ar-SA" sz="2000" b="1" dirty="0" smtClean="0">
                          <a:ln>
                            <a:solidFill>
                              <a:schemeClr val="tx1"/>
                            </a:solidFill>
                          </a:ln>
                          <a:solidFill>
                            <a:srgbClr val="C00000"/>
                          </a:solidFill>
                        </a:rPr>
                        <a:t>ابعاد فرهنگي جنگ ايران و عراق</a:t>
                      </a:r>
                      <a:r>
                        <a:rPr lang="fa-IR" sz="2000" b="1" dirty="0" smtClean="0">
                          <a:ln>
                            <a:solidFill>
                              <a:schemeClr val="tx1"/>
                            </a:solidFill>
                          </a:ln>
                          <a:solidFill>
                            <a:srgbClr val="C00000"/>
                          </a:solidFill>
                        </a:rPr>
                        <a:t>(232 عنوان)</a:t>
                      </a:r>
                      <a:r>
                        <a:rPr lang="ar-SA" sz="2000" b="1" dirty="0" smtClean="0">
                          <a:ln>
                            <a:solidFill>
                              <a:schemeClr val="tx1"/>
                            </a:solidFill>
                          </a:ln>
                          <a:solidFill>
                            <a:srgbClr val="C00000"/>
                          </a:solidFill>
                        </a:rPr>
                        <a:t> </a:t>
                      </a:r>
                      <a:endParaRPr lang="en-US" sz="2000" dirty="0">
                        <a:ln>
                          <a:solidFill>
                            <a:schemeClr val="tx1"/>
                          </a:solidFill>
                        </a:ln>
                        <a:solidFill>
                          <a:srgbClr val="C00000"/>
                        </a:solidFill>
                        <a:cs typeface="B Zar" pitchFamily="2" charset="-78"/>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351603">
                <a:tc>
                  <a:txBody>
                    <a:bodyPr/>
                    <a:lstStyle/>
                    <a:p>
                      <a:r>
                        <a:rPr lang="fa-IR" sz="1400" dirty="0" smtClean="0">
                          <a:ln>
                            <a:solidFill>
                              <a:schemeClr val="tx1"/>
                            </a:solidFill>
                          </a:ln>
                          <a:cs typeface="B Zar" pitchFamily="2" charset="-78"/>
                        </a:rPr>
                        <a:t>سطح دکترا</a:t>
                      </a:r>
                      <a:endParaRPr lang="en-US" sz="140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عنوان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ردیف</a:t>
                      </a:r>
                      <a:endParaRPr lang="en-US" sz="140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7213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مطالعه موردي عمليات تبليغي در دوران دفاع مقدس.</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201</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13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اهداف و استراتژي تبليغي جمهوري اسلامي ايران در دوران دفاع مقدس.</a:t>
                      </a:r>
                      <a:endParaRPr lang="en-US"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202</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13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بررسی و مقایسه </a:t>
                      </a:r>
                      <a:r>
                        <a:rPr lang="ar-SA" sz="1400" dirty="0" smtClean="0">
                          <a:cs typeface="B Zar" pitchFamily="2" charset="-78"/>
                        </a:rPr>
                        <a:t>توان و شرايط تبليغ</a:t>
                      </a:r>
                      <a:r>
                        <a:rPr lang="fa-IR" sz="1400" dirty="0" smtClean="0">
                          <a:cs typeface="B Zar" pitchFamily="2" charset="-78"/>
                        </a:rPr>
                        <a:t>ات</a:t>
                      </a:r>
                      <a:r>
                        <a:rPr lang="ar-SA" sz="1400" dirty="0" smtClean="0">
                          <a:cs typeface="B Zar" pitchFamily="2" charset="-78"/>
                        </a:rPr>
                        <a:t>ي نيروهاي نظامي ايران و عراق در آغاز جنگ.</a:t>
                      </a:r>
                      <a:endParaRPr lang="en-US" sz="1400" dirty="0" smtClean="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203</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388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سير تحول سازمان و ساختار مديريت تبليغي در نيروهاي نظامي ايران در مقاطع مختلف دفاع مقدس.</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204</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183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نقش تبليغي سازمان</a:t>
                      </a:r>
                      <a:r>
                        <a:rPr lang="fa-IR" sz="1400" dirty="0" smtClean="0">
                          <a:cs typeface="B Zar" pitchFamily="2" charset="-78"/>
                        </a:rPr>
                        <a:t>‌</a:t>
                      </a:r>
                      <a:r>
                        <a:rPr lang="ar-SA" sz="1400" dirty="0" smtClean="0">
                          <a:cs typeface="B Zar" pitchFamily="2" charset="-78"/>
                        </a:rPr>
                        <a:t>هاي فرهنگي كشور در تبليغات دوران دفاع مقدس.</a:t>
                      </a:r>
                      <a:r>
                        <a:rPr lang="fa-IR" sz="1400" dirty="0" smtClean="0">
                          <a:solidFill>
                            <a:srgbClr val="FF0000"/>
                          </a:solidFill>
                          <a:cs typeface="B Zar" pitchFamily="2" charset="-78"/>
                        </a:rPr>
                        <a:t> </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205</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14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شيوه</a:t>
                      </a:r>
                      <a:r>
                        <a:rPr lang="fa-IR" sz="1400" dirty="0" smtClean="0">
                          <a:cs typeface="B Zar" pitchFamily="2" charset="-78"/>
                        </a:rPr>
                        <a:t>‌</a:t>
                      </a:r>
                      <a:r>
                        <a:rPr lang="ar-SA" sz="1400" dirty="0" smtClean="0">
                          <a:cs typeface="B Zar" pitchFamily="2" charset="-78"/>
                        </a:rPr>
                        <a:t>ها و تاكتيك</a:t>
                      </a:r>
                      <a:r>
                        <a:rPr lang="fa-IR" sz="1400" dirty="0" smtClean="0">
                          <a:cs typeface="B Zar" pitchFamily="2" charset="-78"/>
                        </a:rPr>
                        <a:t>‌</a:t>
                      </a:r>
                      <a:r>
                        <a:rPr lang="ar-SA" sz="1400" dirty="0" smtClean="0">
                          <a:cs typeface="B Zar" pitchFamily="2" charset="-78"/>
                        </a:rPr>
                        <a:t>هاي ابداعي تبليغات ايران در دوران جنگ</a:t>
                      </a:r>
                      <a:r>
                        <a:rPr lang="fa-IR" sz="1400" dirty="0" smtClean="0">
                          <a:cs typeface="B Zar" pitchFamily="2" charset="-78"/>
                        </a:rPr>
                        <a:t> تحمیلی</a:t>
                      </a:r>
                      <a:r>
                        <a:rPr lang="ar-SA" sz="1400" dirty="0" smtClean="0">
                          <a:cs typeface="B Zar" pitchFamily="2" charset="-78"/>
                        </a:rPr>
                        <a:t>.</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206</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62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سير تحول جنگ رواني در </a:t>
                      </a:r>
                      <a:r>
                        <a:rPr lang="fa-IR" sz="1400" dirty="0" smtClean="0">
                          <a:cs typeface="B Zar" pitchFamily="2" charset="-78"/>
                        </a:rPr>
                        <a:t>دوران </a:t>
                      </a:r>
                      <a:r>
                        <a:rPr lang="ar-SA" sz="1400" dirty="0" smtClean="0">
                          <a:cs typeface="B Zar" pitchFamily="2" charset="-78"/>
                        </a:rPr>
                        <a:t>دفاع مقدس</a:t>
                      </a:r>
                      <a:r>
                        <a:rPr lang="fa-IR" sz="1400" dirty="0" smtClean="0">
                          <a:cs typeface="B Zar" pitchFamily="2" charset="-78"/>
                        </a:rPr>
                        <a:t>.</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207</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1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تجارب راهبردي مديريت تبليغات در دفاع مقدس.</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208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چگونگي بسيج امكانات در جهت اهداف تبليغاتي دفاعي دوران دفاع مقدس.</a:t>
                      </a:r>
                      <a:r>
                        <a:rPr lang="fa-IR" sz="1400" dirty="0" smtClean="0">
                          <a:solidFill>
                            <a:srgbClr val="FF0000"/>
                          </a:solidFill>
                          <a:cs typeface="B Zar" pitchFamily="2" charset="-78"/>
                        </a:rPr>
                        <a:t> </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209</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نقش انگيزه</a:t>
                      </a:r>
                      <a:r>
                        <a:rPr lang="fa-IR" sz="1400" dirty="0" smtClean="0">
                          <a:cs typeface="B Zar" pitchFamily="2" charset="-78"/>
                        </a:rPr>
                        <a:t>‌</a:t>
                      </a:r>
                      <a:r>
                        <a:rPr lang="ar-SA" sz="1400" dirty="0" smtClean="0">
                          <a:cs typeface="B Zar" pitchFamily="2" charset="-78"/>
                        </a:rPr>
                        <a:t>ها(ديني، ملي، </a:t>
                      </a:r>
                      <a:r>
                        <a:rPr lang="fa-IR" sz="1400" dirty="0" smtClean="0">
                          <a:cs typeface="B Zar" pitchFamily="2" charset="-78"/>
                        </a:rPr>
                        <a:t>قومی </a:t>
                      </a:r>
                      <a:r>
                        <a:rPr lang="ar-SA" sz="1400" dirty="0" smtClean="0">
                          <a:cs typeface="B Zar" pitchFamily="2" charset="-78"/>
                        </a:rPr>
                        <a:t>و..</a:t>
                      </a:r>
                      <a:r>
                        <a:rPr lang="en-US" sz="1400" dirty="0" smtClean="0">
                          <a:cs typeface="B Zar" pitchFamily="2" charset="-78"/>
                        </a:rPr>
                        <a:t>.</a:t>
                      </a:r>
                      <a:r>
                        <a:rPr lang="ar-SA" sz="1400" dirty="0" smtClean="0">
                          <a:cs typeface="B Zar" pitchFamily="2" charset="-78"/>
                        </a:rPr>
                        <a:t>) در روند تبليغات دفاع مقدس.</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210</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1219200"/>
          <a:ext cx="7807916" cy="4573286"/>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533399"/>
                <a:gridCol w="1026117"/>
                <a:gridCol w="5715001"/>
                <a:gridCol w="533399"/>
              </a:tblGrid>
              <a:tr h="410394">
                <a:tc gridSpan="4">
                  <a:txBody>
                    <a:bodyPr/>
                    <a:lstStyle/>
                    <a:p>
                      <a:pPr algn="ctr"/>
                      <a:r>
                        <a:rPr lang="ar-SA" sz="2000" b="1" dirty="0" smtClean="0">
                          <a:ln>
                            <a:solidFill>
                              <a:schemeClr val="tx1"/>
                            </a:solidFill>
                          </a:ln>
                          <a:solidFill>
                            <a:srgbClr val="C00000"/>
                          </a:solidFill>
                        </a:rPr>
                        <a:t>ابعاد فرهنگي جنگ ايران و عراق</a:t>
                      </a:r>
                      <a:r>
                        <a:rPr lang="fa-IR" sz="2000" b="1" dirty="0" smtClean="0">
                          <a:ln>
                            <a:solidFill>
                              <a:schemeClr val="tx1"/>
                            </a:solidFill>
                          </a:ln>
                          <a:solidFill>
                            <a:srgbClr val="C00000"/>
                          </a:solidFill>
                        </a:rPr>
                        <a:t>(232 عنوان)</a:t>
                      </a:r>
                      <a:r>
                        <a:rPr lang="ar-SA" sz="2000" b="1" dirty="0" smtClean="0">
                          <a:ln>
                            <a:solidFill>
                              <a:schemeClr val="tx1"/>
                            </a:solidFill>
                          </a:ln>
                          <a:solidFill>
                            <a:srgbClr val="C00000"/>
                          </a:solidFill>
                        </a:rPr>
                        <a:t> </a:t>
                      </a:r>
                      <a:endParaRPr lang="en-US" sz="2000" dirty="0">
                        <a:ln>
                          <a:solidFill>
                            <a:schemeClr val="tx1"/>
                          </a:solidFill>
                        </a:ln>
                        <a:solidFill>
                          <a:srgbClr val="C00000"/>
                        </a:solidFill>
                        <a:cs typeface="B Zar" pitchFamily="2" charset="-78"/>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351603">
                <a:tc>
                  <a:txBody>
                    <a:bodyPr/>
                    <a:lstStyle/>
                    <a:p>
                      <a:r>
                        <a:rPr lang="fa-IR" sz="1400" dirty="0" smtClean="0">
                          <a:ln>
                            <a:solidFill>
                              <a:schemeClr val="tx1"/>
                            </a:solidFill>
                          </a:ln>
                          <a:cs typeface="B Zar" pitchFamily="2" charset="-78"/>
                        </a:rPr>
                        <a:t>سطح دکترا</a:t>
                      </a:r>
                      <a:endParaRPr lang="en-US" sz="140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عنوان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ردیف</a:t>
                      </a:r>
                      <a:endParaRPr lang="en-US" sz="140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a:t>
                      </a:r>
                      <a:r>
                        <a:rPr lang="fa-IR" sz="1400" dirty="0" smtClean="0">
                          <a:cs typeface="B Zar" pitchFamily="2" charset="-78"/>
                        </a:rPr>
                        <a:t> </a:t>
                      </a:r>
                      <a:r>
                        <a:rPr lang="ar-SA" sz="1400" dirty="0" smtClean="0">
                          <a:cs typeface="B Zar" pitchFamily="2" charset="-78"/>
                        </a:rPr>
                        <a:t>گفتمان تبليغ</a:t>
                      </a:r>
                      <a:r>
                        <a:rPr lang="fa-IR" sz="1400" dirty="0" smtClean="0">
                          <a:cs typeface="B Zar" pitchFamily="2" charset="-78"/>
                        </a:rPr>
                        <a:t>ات</a:t>
                      </a:r>
                      <a:r>
                        <a:rPr lang="ar-SA" sz="1400" dirty="0" smtClean="0">
                          <a:cs typeface="B Zar" pitchFamily="2" charset="-78"/>
                        </a:rPr>
                        <a:t> </a:t>
                      </a:r>
                      <a:r>
                        <a:rPr lang="fa-IR" sz="1400" dirty="0" smtClean="0">
                          <a:cs typeface="B Zar" pitchFamily="2" charset="-78"/>
                        </a:rPr>
                        <a:t>در دوران </a:t>
                      </a:r>
                      <a:r>
                        <a:rPr lang="ar-SA" sz="1400" dirty="0" smtClean="0">
                          <a:cs typeface="B Zar" pitchFamily="2" charset="-78"/>
                        </a:rPr>
                        <a:t>دفاع مقدس.</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211</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روش</a:t>
                      </a:r>
                      <a:r>
                        <a:rPr lang="fa-IR" sz="1400" dirty="0" smtClean="0">
                          <a:cs typeface="B Zar" pitchFamily="2" charset="-78"/>
                        </a:rPr>
                        <a:t>‌</a:t>
                      </a:r>
                      <a:r>
                        <a:rPr lang="ar-SA" sz="1400" dirty="0" smtClean="0">
                          <a:cs typeface="B Zar" pitchFamily="2" charset="-78"/>
                        </a:rPr>
                        <a:t>ها و ابزار تبليغي دشمنان </a:t>
                      </a:r>
                      <a:r>
                        <a:rPr lang="fa-IR" sz="1400" dirty="0" smtClean="0">
                          <a:cs typeface="B Zar" pitchFamily="2" charset="-78"/>
                        </a:rPr>
                        <a:t>خارجی(امریکا، شوروی و ...)</a:t>
                      </a:r>
                      <a:r>
                        <a:rPr lang="ar-SA" sz="1400" dirty="0" smtClean="0">
                          <a:cs typeface="B Zar" pitchFamily="2" charset="-78"/>
                        </a:rPr>
                        <a:t>در دوران دفاع مقدس ونحوة </a:t>
                      </a:r>
                      <a:r>
                        <a:rPr lang="fa-IR" sz="1400" dirty="0" smtClean="0">
                          <a:cs typeface="B Zar" pitchFamily="2" charset="-78"/>
                        </a:rPr>
                        <a:t>مقابله با </a:t>
                      </a:r>
                      <a:r>
                        <a:rPr lang="ar-SA" sz="1400" dirty="0" smtClean="0">
                          <a:cs typeface="B Zar" pitchFamily="2" charset="-78"/>
                        </a:rPr>
                        <a:t>آنها.</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212</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7712">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تبيين </a:t>
                      </a:r>
                      <a:r>
                        <a:rPr lang="fa-IR" sz="1400" dirty="0" smtClean="0">
                          <a:cs typeface="B Zar" pitchFamily="2" charset="-78"/>
                        </a:rPr>
                        <a:t>نحوه </a:t>
                      </a:r>
                      <a:r>
                        <a:rPr lang="ar-SA" sz="1400" dirty="0" smtClean="0">
                          <a:cs typeface="B Zar" pitchFamily="2" charset="-78"/>
                        </a:rPr>
                        <a:t>تبليغات مردمي در </a:t>
                      </a:r>
                      <a:r>
                        <a:rPr lang="fa-IR" sz="1400" dirty="0" smtClean="0">
                          <a:cs typeface="B Zar" pitchFamily="2" charset="-78"/>
                        </a:rPr>
                        <a:t>دوران </a:t>
                      </a:r>
                      <a:r>
                        <a:rPr lang="ar-SA" sz="1400" dirty="0" smtClean="0">
                          <a:cs typeface="B Zar" pitchFamily="2" charset="-78"/>
                        </a:rPr>
                        <a:t>دفاع مقدس.</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213</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568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نقش تبليغي روحانيت در </a:t>
                      </a:r>
                      <a:r>
                        <a:rPr lang="fa-IR" sz="1400" dirty="0" smtClean="0">
                          <a:cs typeface="B Zar" pitchFamily="2" charset="-78"/>
                        </a:rPr>
                        <a:t>دوران </a:t>
                      </a:r>
                      <a:r>
                        <a:rPr lang="ar-SA" sz="1400" dirty="0" smtClean="0">
                          <a:cs typeface="B Zar" pitchFamily="2" charset="-78"/>
                        </a:rPr>
                        <a:t>دفاع مقدس.</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214</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13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نقد و بررسي عملكرد هنرمندان و نويسندگان در </a:t>
                      </a:r>
                      <a:r>
                        <a:rPr lang="fa-IR" sz="1400" dirty="0" smtClean="0">
                          <a:cs typeface="B Zar" pitchFamily="2" charset="-78"/>
                        </a:rPr>
                        <a:t>دوران </a:t>
                      </a:r>
                      <a:r>
                        <a:rPr lang="ar-SA" sz="1400" dirty="0" smtClean="0">
                          <a:cs typeface="B Zar" pitchFamily="2" charset="-78"/>
                        </a:rPr>
                        <a:t>دفاع مقدس.</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215</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بررسی </a:t>
                      </a:r>
                      <a:r>
                        <a:rPr lang="ar-SA" sz="1400" dirty="0" smtClean="0">
                          <a:cs typeface="B Zar" pitchFamily="2" charset="-78"/>
                        </a:rPr>
                        <a:t>اسوه</a:t>
                      </a:r>
                      <a:r>
                        <a:rPr lang="fa-IR" sz="1400" dirty="0" smtClean="0">
                          <a:cs typeface="B Zar" pitchFamily="2" charset="-78"/>
                        </a:rPr>
                        <a:t>‌</a:t>
                      </a:r>
                      <a:r>
                        <a:rPr lang="ar-SA" sz="1400" dirty="0" smtClean="0">
                          <a:cs typeface="B Zar" pitchFamily="2" charset="-78"/>
                        </a:rPr>
                        <a:t>ها و نمادها در تبليغات دفاع مقدس.</a:t>
                      </a:r>
                      <a:endParaRPr lang="en-US"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216</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نقد و بررسي سياست</a:t>
                      </a:r>
                      <a:r>
                        <a:rPr lang="fa-IR" sz="1400" dirty="0" smtClean="0">
                          <a:cs typeface="B Zar" pitchFamily="2" charset="-78"/>
                        </a:rPr>
                        <a:t>‌</a:t>
                      </a:r>
                      <a:r>
                        <a:rPr lang="ar-SA" sz="1400" dirty="0" smtClean="0">
                          <a:cs typeface="B Zar" pitchFamily="2" charset="-78"/>
                        </a:rPr>
                        <a:t>ها و راهبردهاي كلان فرهنگي</a:t>
                      </a:r>
                      <a:r>
                        <a:rPr lang="en-US" sz="1400" dirty="0" smtClean="0">
                          <a:cs typeface="B Zar" pitchFamily="2" charset="-78"/>
                        </a:rPr>
                        <a:t> - </a:t>
                      </a:r>
                      <a:r>
                        <a:rPr lang="ar-SA" sz="1400" dirty="0" smtClean="0">
                          <a:cs typeface="B Zar" pitchFamily="2" charset="-78"/>
                        </a:rPr>
                        <a:t>تبليغي </a:t>
                      </a:r>
                      <a:r>
                        <a:rPr lang="fa-IR" sz="1400" dirty="0" smtClean="0">
                          <a:cs typeface="B Zar" pitchFamily="2" charset="-78"/>
                        </a:rPr>
                        <a:t>در دوران </a:t>
                      </a:r>
                      <a:r>
                        <a:rPr lang="ar-SA" sz="1400" dirty="0" smtClean="0">
                          <a:cs typeface="B Zar" pitchFamily="2" charset="-78"/>
                        </a:rPr>
                        <a:t>دفاع مقدس.</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217</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نقش تبلیغات در </a:t>
                      </a:r>
                      <a:r>
                        <a:rPr lang="ar-SA" sz="1400" dirty="0" smtClean="0">
                          <a:cs typeface="B Zar" pitchFamily="2" charset="-78"/>
                        </a:rPr>
                        <a:t>وفاق</a:t>
                      </a:r>
                      <a:r>
                        <a:rPr lang="fa-IR" sz="1400" baseline="0" dirty="0" smtClean="0">
                          <a:cs typeface="B Zar" pitchFamily="2" charset="-78"/>
                        </a:rPr>
                        <a:t> و </a:t>
                      </a:r>
                      <a:r>
                        <a:rPr lang="ar-SA" sz="1400" dirty="0" smtClean="0">
                          <a:cs typeface="B Zar" pitchFamily="2" charset="-78"/>
                        </a:rPr>
                        <a:t>بسيج توان ملي </a:t>
                      </a:r>
                      <a:r>
                        <a:rPr lang="fa-IR" sz="1400" dirty="0" smtClean="0">
                          <a:cs typeface="B Zar" pitchFamily="2" charset="-78"/>
                        </a:rPr>
                        <a:t>در دوران </a:t>
                      </a:r>
                      <a:r>
                        <a:rPr lang="ar-SA" sz="1400" dirty="0" smtClean="0">
                          <a:cs typeface="B Zar" pitchFamily="2" charset="-78"/>
                        </a:rPr>
                        <a:t>دفاع مقدس.</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218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a:t>
                      </a:r>
                      <a:r>
                        <a:rPr lang="ar-SA" sz="1400" dirty="0" smtClean="0">
                          <a:cs typeface="B Zar" pitchFamily="2" charset="-78"/>
                        </a:rPr>
                        <a:t>تبليغات دفاع مقدس و هويت بخشي ديني و ملي، فرهنگ آفريني، عزت بخشي و</a:t>
                      </a:r>
                      <a:r>
                        <a:rPr lang="fa-IR" sz="1400" dirty="0" smtClean="0">
                          <a:cs typeface="B Zar" pitchFamily="2" charset="-78"/>
                        </a:rPr>
                        <a:t> </a:t>
                      </a:r>
                      <a:r>
                        <a:rPr lang="en-US" sz="1400" dirty="0" smtClean="0">
                          <a:cs typeface="B Zar" pitchFamily="2" charset="-78"/>
                        </a:rPr>
                        <a:t>...</a:t>
                      </a:r>
                      <a:r>
                        <a:rPr lang="ar-SA" sz="1400" dirty="0" smtClean="0">
                          <a:cs typeface="B Zar" pitchFamily="2" charset="-78"/>
                        </a:rPr>
                        <a:t> در </a:t>
                      </a:r>
                      <a:r>
                        <a:rPr lang="fa-IR" sz="1400" dirty="0" smtClean="0">
                          <a:cs typeface="B Zar" pitchFamily="2" charset="-78"/>
                        </a:rPr>
                        <a:t>دوران </a:t>
                      </a:r>
                      <a:r>
                        <a:rPr lang="ar-SA" sz="1400" dirty="0" smtClean="0">
                          <a:cs typeface="B Zar" pitchFamily="2" charset="-78"/>
                        </a:rPr>
                        <a:t>دفاع مقدس.</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219</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algn="r" rtl="1" eaLnBrk="1" latinLnBrk="0" hangingPunct="1"/>
                      <a:r>
                        <a:rPr lang="fa-IR" sz="1400" dirty="0" smtClean="0">
                          <a:cs typeface="B Zar" pitchFamily="2" charset="-78"/>
                        </a:rPr>
                        <a:t>نحوه </a:t>
                      </a:r>
                      <a:r>
                        <a:rPr lang="ar-SA" sz="1400" dirty="0" smtClean="0">
                          <a:cs typeface="B Zar" pitchFamily="2" charset="-78"/>
                        </a:rPr>
                        <a:t>تبليغات جنگ و بررسي نقاط قوت و ضعف آن در دوران دفاع مقدس.</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220</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bl>
          </a:graphicData>
        </a:graphic>
      </p:graphicFrame>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 y="914400"/>
          <a:ext cx="8686800" cy="4843349"/>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593440"/>
                <a:gridCol w="1006760"/>
                <a:gridCol w="6493160"/>
                <a:gridCol w="593440"/>
              </a:tblGrid>
              <a:tr h="410394">
                <a:tc gridSpan="4">
                  <a:txBody>
                    <a:bodyPr/>
                    <a:lstStyle/>
                    <a:p>
                      <a:pPr algn="ctr"/>
                      <a:r>
                        <a:rPr lang="ar-SA" sz="2000" b="1" dirty="0" smtClean="0">
                          <a:ln>
                            <a:solidFill>
                              <a:schemeClr val="tx1"/>
                            </a:solidFill>
                          </a:ln>
                          <a:solidFill>
                            <a:srgbClr val="C00000"/>
                          </a:solidFill>
                        </a:rPr>
                        <a:t>ابعاد فرهنگي جنگ ايران و عراق</a:t>
                      </a:r>
                      <a:r>
                        <a:rPr lang="fa-IR" sz="2000" b="1" dirty="0" smtClean="0">
                          <a:ln>
                            <a:solidFill>
                              <a:schemeClr val="tx1"/>
                            </a:solidFill>
                          </a:ln>
                          <a:solidFill>
                            <a:srgbClr val="C00000"/>
                          </a:solidFill>
                        </a:rPr>
                        <a:t>(232 عنوان)</a:t>
                      </a:r>
                      <a:r>
                        <a:rPr lang="ar-SA" sz="2000" b="1" dirty="0" smtClean="0">
                          <a:ln>
                            <a:solidFill>
                              <a:schemeClr val="tx1"/>
                            </a:solidFill>
                          </a:ln>
                          <a:solidFill>
                            <a:srgbClr val="C00000"/>
                          </a:solidFill>
                        </a:rPr>
                        <a:t> </a:t>
                      </a:r>
                      <a:endParaRPr lang="en-US" sz="2000" dirty="0">
                        <a:ln>
                          <a:solidFill>
                            <a:schemeClr val="tx1"/>
                          </a:solidFill>
                        </a:ln>
                        <a:solidFill>
                          <a:srgbClr val="C00000"/>
                        </a:solidFill>
                        <a:cs typeface="B Zar" pitchFamily="2" charset="-78"/>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536669">
                <a:tc>
                  <a:txBody>
                    <a:bodyPr/>
                    <a:lstStyle/>
                    <a:p>
                      <a:r>
                        <a:rPr lang="fa-IR" sz="1400" dirty="0" smtClean="0">
                          <a:ln>
                            <a:solidFill>
                              <a:schemeClr val="tx1"/>
                            </a:solidFill>
                          </a:ln>
                          <a:cs typeface="B Zar" pitchFamily="2" charset="-78"/>
                        </a:rPr>
                        <a:t>سطح دکترا</a:t>
                      </a:r>
                      <a:endParaRPr lang="en-US" sz="140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عنوان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ردیف</a:t>
                      </a:r>
                      <a:endParaRPr lang="en-US" sz="140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تحليلي و تطبيقي نقش و عملكرد نهادها و سازمان</a:t>
                      </a:r>
                      <a:r>
                        <a:rPr lang="fa-IR" sz="1400" dirty="0" smtClean="0">
                          <a:cs typeface="B Zar" pitchFamily="2" charset="-78"/>
                        </a:rPr>
                        <a:t>‌</a:t>
                      </a:r>
                      <a:r>
                        <a:rPr lang="ar-SA" sz="1400" dirty="0" smtClean="0">
                          <a:cs typeface="B Zar" pitchFamily="2" charset="-78"/>
                        </a:rPr>
                        <a:t>هاي تبليغي نظام جمهوري اسلامي ايران در </a:t>
                      </a:r>
                      <a:r>
                        <a:rPr lang="fa-IR" sz="1400" dirty="0" smtClean="0">
                          <a:cs typeface="B Zar" pitchFamily="2" charset="-78"/>
                        </a:rPr>
                        <a:t>دوران </a:t>
                      </a:r>
                      <a:r>
                        <a:rPr lang="ar-SA" sz="1400" dirty="0" smtClean="0">
                          <a:cs typeface="B Zar" pitchFamily="2" charset="-78"/>
                        </a:rPr>
                        <a:t>دفاع مقدس.</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221</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سير تحول سازمان و مديريت تبليغات دفاع مقدس.</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222</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a:t>
                      </a:r>
                      <a:r>
                        <a:rPr lang="ar-SA" sz="1400" dirty="0" smtClean="0">
                          <a:cs typeface="B Zar" pitchFamily="2" charset="-78"/>
                        </a:rPr>
                        <a:t>نقش و تأثير تبليغات در سازماندهي رزمي دوران دفاع مقدس.</a:t>
                      </a:r>
                      <a:endParaRPr lang="fa-IR" sz="1400" dirty="0" smtClean="0">
                        <a:solidFill>
                          <a:srgbClr val="FF0000"/>
                        </a:solidFill>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223</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a:t>
                      </a:r>
                      <a:r>
                        <a:rPr lang="ar-SA" sz="1400" dirty="0" smtClean="0">
                          <a:cs typeface="B Zar" pitchFamily="2" charset="-78"/>
                        </a:rPr>
                        <a:t>نقش و تأثير تبليغات در فريب و غافلگيري تاكتيكي و استراتژيكي دشمن در دوران دفاع مقدس.</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224</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641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a:t>
                      </a:r>
                      <a:r>
                        <a:rPr lang="ar-SA" sz="1400" dirty="0" smtClean="0">
                          <a:cs typeface="B Zar" pitchFamily="2" charset="-78"/>
                        </a:rPr>
                        <a:t>شيوه</a:t>
                      </a:r>
                      <a:r>
                        <a:rPr lang="fa-IR" sz="1400" dirty="0" smtClean="0">
                          <a:cs typeface="B Zar" pitchFamily="2" charset="-78"/>
                        </a:rPr>
                        <a:t>‌</a:t>
                      </a:r>
                      <a:r>
                        <a:rPr lang="ar-SA" sz="1400" dirty="0" smtClean="0">
                          <a:cs typeface="B Zar" pitchFamily="2" charset="-78"/>
                        </a:rPr>
                        <a:t>هاي بهينه</a:t>
                      </a:r>
                      <a:r>
                        <a:rPr lang="fa-IR" sz="1400" dirty="0" smtClean="0">
                          <a:cs typeface="B Zar" pitchFamily="2" charset="-78"/>
                        </a:rPr>
                        <a:t>‌</a:t>
                      </a:r>
                      <a:r>
                        <a:rPr lang="ar-SA" sz="1400" dirty="0" smtClean="0">
                          <a:cs typeface="B Zar" pitchFamily="2" charset="-78"/>
                        </a:rPr>
                        <a:t>سازي تعامل تبليغات و عمليات در زمان جنگ.</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225</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670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بررسی </a:t>
                      </a:r>
                      <a:r>
                        <a:rPr lang="ar-SA" sz="1400" dirty="0" smtClean="0">
                          <a:cs typeface="B Zar" pitchFamily="2" charset="-78"/>
                        </a:rPr>
                        <a:t>روش</a:t>
                      </a:r>
                      <a:r>
                        <a:rPr lang="fa-IR" sz="1400" dirty="0" smtClean="0">
                          <a:cs typeface="B Zar" pitchFamily="2" charset="-78"/>
                        </a:rPr>
                        <a:t>‌</a:t>
                      </a:r>
                      <a:r>
                        <a:rPr lang="ar-SA" sz="1400" dirty="0" smtClean="0">
                          <a:cs typeface="B Zar" pitchFamily="2" charset="-78"/>
                        </a:rPr>
                        <a:t>هاي مخاطب شناسي در تبليغات در دوران دفاع مقدس.</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226</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تبيين </a:t>
                      </a:r>
                      <a:r>
                        <a:rPr lang="fa-IR" sz="1400" dirty="0" smtClean="0">
                          <a:cs typeface="B Zar" pitchFamily="2" charset="-78"/>
                        </a:rPr>
                        <a:t>قابلیت‌</a:t>
                      </a:r>
                      <a:r>
                        <a:rPr lang="ar-SA" sz="1400" dirty="0" smtClean="0">
                          <a:cs typeface="B Zar" pitchFamily="2" charset="-78"/>
                        </a:rPr>
                        <a:t>ها</a:t>
                      </a:r>
                      <a:r>
                        <a:rPr lang="fa-IR" sz="1400" baseline="0" dirty="0" smtClean="0">
                          <a:cs typeface="B Zar" pitchFamily="2" charset="-78"/>
                        </a:rPr>
                        <a:t> و توانمندی‌های </a:t>
                      </a:r>
                      <a:r>
                        <a:rPr lang="ar-SA" sz="1400" dirty="0" smtClean="0">
                          <a:cs typeface="B Zar" pitchFamily="2" charset="-78"/>
                        </a:rPr>
                        <a:t>مبلغان رزمي در دوران دفاع مقدس.</a:t>
                      </a:r>
                      <a:endParaRPr lang="fa-IR"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227</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تبيين </a:t>
                      </a:r>
                      <a:r>
                        <a:rPr lang="fa-IR" sz="1400" dirty="0" smtClean="0">
                          <a:cs typeface="B Zar" pitchFamily="2" charset="-78"/>
                        </a:rPr>
                        <a:t>قابلیت‌</a:t>
                      </a:r>
                      <a:r>
                        <a:rPr lang="ar-SA" sz="1400" dirty="0" smtClean="0">
                          <a:cs typeface="B Zar" pitchFamily="2" charset="-78"/>
                        </a:rPr>
                        <a:t>ها</a:t>
                      </a:r>
                      <a:r>
                        <a:rPr lang="fa-IR" sz="1400" baseline="0" dirty="0" smtClean="0">
                          <a:cs typeface="B Zar" pitchFamily="2" charset="-78"/>
                        </a:rPr>
                        <a:t> و توانمندی‌های </a:t>
                      </a:r>
                      <a:r>
                        <a:rPr lang="ar-SA" sz="1400" dirty="0" smtClean="0">
                          <a:cs typeface="B Zar" pitchFamily="2" charset="-78"/>
                        </a:rPr>
                        <a:t>متخصصان جنگ رواني در دوران دفاع مقدس.</a:t>
                      </a:r>
                      <a:endParaRPr lang="en-US"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228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بررسی فرهنگ ایثار در دوران دفاع مقدس و ترویج آن در سازمان‌های دولتی</a:t>
                      </a: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229</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baseline="0" dirty="0" smtClean="0">
                          <a:cs typeface="B Zar" pitchFamily="2" charset="-78"/>
                        </a:rPr>
                        <a:t>ت</a:t>
                      </a:r>
                      <a:r>
                        <a:rPr lang="fa-IR" sz="1400" dirty="0" smtClean="0">
                          <a:cs typeface="B Zar" pitchFamily="2" charset="-78"/>
                        </a:rPr>
                        <a:t>أثیر سازمانهای غیر</a:t>
                      </a:r>
                      <a:r>
                        <a:rPr lang="fa-IR" sz="1400" baseline="0" dirty="0" smtClean="0">
                          <a:cs typeface="B Zar" pitchFamily="2" charset="-78"/>
                        </a:rPr>
                        <a:t> رسمی در مدیریت دوران دفاع مقدس وگسترش آن در سازمانهای دولتی </a:t>
                      </a:r>
                      <a:endParaRPr lang="en-US"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230</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a:t>
                      </a:r>
                      <a:r>
                        <a:rPr lang="fa-IR" sz="1400" dirty="0" smtClean="0">
                          <a:cs typeface="B Zar" pitchFamily="2" charset="-78"/>
                        </a:rPr>
                        <a:t>نقش و کارکرد </a:t>
                      </a:r>
                      <a:r>
                        <a:rPr lang="ar-SA" sz="1400" dirty="0" smtClean="0">
                          <a:cs typeface="B Zar" pitchFamily="2" charset="-78"/>
                        </a:rPr>
                        <a:t>عو</a:t>
                      </a:r>
                      <a:r>
                        <a:rPr lang="fa-IR" sz="1400" dirty="0" smtClean="0">
                          <a:cs typeface="B Zar" pitchFamily="2" charset="-78"/>
                        </a:rPr>
                        <a:t>ا</a:t>
                      </a:r>
                      <a:r>
                        <a:rPr lang="ar-SA" sz="1400" dirty="0" smtClean="0">
                          <a:cs typeface="B Zar" pitchFamily="2" charset="-78"/>
                        </a:rPr>
                        <a:t>مل ايدئولوژي</a:t>
                      </a:r>
                      <a:r>
                        <a:rPr lang="fa-IR" sz="1400" dirty="0" smtClean="0">
                          <a:cs typeface="B Zar" pitchFamily="2" charset="-78"/>
                        </a:rPr>
                        <a:t>ک(توکل، توسل،</a:t>
                      </a:r>
                      <a:r>
                        <a:rPr lang="fa-IR" sz="1400" baseline="0" dirty="0" smtClean="0">
                          <a:cs typeface="B Zar" pitchFamily="2" charset="-78"/>
                        </a:rPr>
                        <a:t> ولایتمداری، اخلاص و ...)</a:t>
                      </a:r>
                      <a:r>
                        <a:rPr lang="ar-SA" sz="1400" dirty="0" smtClean="0">
                          <a:cs typeface="B Zar" pitchFamily="2" charset="-78"/>
                        </a:rPr>
                        <a:t> </a:t>
                      </a:r>
                      <a:r>
                        <a:rPr lang="fa-IR" sz="1400" dirty="0" smtClean="0">
                          <a:cs typeface="B Zar" pitchFamily="2" charset="-78"/>
                        </a:rPr>
                        <a:t>در جن</a:t>
                      </a:r>
                      <a:r>
                        <a:rPr lang="ar-SA" sz="1400" dirty="0" smtClean="0">
                          <a:cs typeface="B Zar" pitchFamily="2" charset="-78"/>
                        </a:rPr>
                        <a:t>گ تحميلي عراق عليه ايرا</a:t>
                      </a:r>
                      <a:r>
                        <a:rPr lang="fa-IR" sz="1400" dirty="0" smtClean="0">
                          <a:cs typeface="B Zar" pitchFamily="2" charset="-78"/>
                        </a:rPr>
                        <a:t>ن</a:t>
                      </a:r>
                      <a:r>
                        <a:rPr lang="ar-SA" sz="1400" dirty="0" smtClean="0">
                          <a:cs typeface="B Zar" pitchFamily="2" charset="-78"/>
                        </a:rPr>
                        <a:t>.</a:t>
                      </a:r>
                      <a:r>
                        <a:rPr lang="fa-IR" sz="1400" dirty="0" smtClean="0">
                          <a:cs typeface="B Zar" pitchFamily="2" charset="-78"/>
                        </a:rPr>
                        <a:t> </a:t>
                      </a:r>
                      <a:endParaRPr kumimoji="0" lang="en-US" sz="1400" kern="1200" dirty="0" smtClean="0">
                        <a:ln>
                          <a:solidFill>
                            <a:schemeClr val="tx1"/>
                          </a:solidFill>
                        </a:ln>
                        <a:solidFill>
                          <a:srgbClr val="FF0000"/>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231</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8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بررسی تأثیر و نقش فرهنگ انقلاب اسلامی در اداره امور جنگ تحمیلی </a:t>
                      </a:r>
                      <a:endParaRPr lang="en-US"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232</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 y="304803"/>
          <a:ext cx="8534401" cy="5516880"/>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583029"/>
                <a:gridCol w="1121592"/>
                <a:gridCol w="6413331"/>
                <a:gridCol w="416449"/>
              </a:tblGrid>
              <a:tr h="304797">
                <a:tc gridSpan="4">
                  <a:txBody>
                    <a:bodyPr/>
                    <a:lstStyle/>
                    <a:p>
                      <a:pPr algn="ctr"/>
                      <a:r>
                        <a:rPr kumimoji="0" lang="ar-SA" sz="2000" b="1" kern="1200" dirty="0" smtClean="0">
                          <a:ln>
                            <a:solidFill>
                              <a:schemeClr val="tx1"/>
                            </a:solidFill>
                          </a:ln>
                          <a:solidFill>
                            <a:srgbClr val="C00000"/>
                          </a:solidFill>
                          <a:latin typeface="+mn-lt"/>
                          <a:ea typeface="+mn-ea"/>
                          <a:cs typeface="+mn-cs"/>
                        </a:rPr>
                        <a:t>ابعاد سياسي جنگ ايران و عراق (1</a:t>
                      </a:r>
                      <a:r>
                        <a:rPr kumimoji="0" lang="fa-IR" sz="2000" b="1" kern="1200" dirty="0" smtClean="0">
                          <a:ln>
                            <a:solidFill>
                              <a:schemeClr val="tx1"/>
                            </a:solidFill>
                          </a:ln>
                          <a:solidFill>
                            <a:srgbClr val="C00000"/>
                          </a:solidFill>
                          <a:latin typeface="+mn-lt"/>
                          <a:ea typeface="+mn-ea"/>
                          <a:cs typeface="+mn-cs"/>
                        </a:rPr>
                        <a:t>58</a:t>
                      </a:r>
                      <a:r>
                        <a:rPr kumimoji="0" lang="ar-SA" sz="2000" b="1" kern="1200" dirty="0" smtClean="0">
                          <a:ln>
                            <a:solidFill>
                              <a:schemeClr val="tx1"/>
                            </a:solidFill>
                          </a:ln>
                          <a:solidFill>
                            <a:srgbClr val="C00000"/>
                          </a:solidFill>
                          <a:latin typeface="+mn-lt"/>
                          <a:ea typeface="+mn-ea"/>
                          <a:cs typeface="+mn-cs"/>
                        </a:rPr>
                        <a:t> عنوان)</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351603">
                <a:tc>
                  <a:txBody>
                    <a:bodyPr/>
                    <a:lstStyle/>
                    <a:p>
                      <a:r>
                        <a:rPr lang="fa-IR" sz="1400" dirty="0" smtClean="0">
                          <a:ln>
                            <a:solidFill>
                              <a:schemeClr val="tx1"/>
                            </a:solidFill>
                          </a:ln>
                          <a:cs typeface="B Zar" pitchFamily="2" charset="-78"/>
                        </a:rPr>
                        <a:t>سطح دکترا</a:t>
                      </a:r>
                      <a:endParaRPr lang="en-US" sz="140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عنوان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ردیف</a:t>
                      </a:r>
                      <a:endParaRPr lang="en-US" sz="140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7213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تحولات سیاسی پس از پیروزی انقلاب اسلامی در ایران و میزان تأثیر آن برتوان دفاعی کشور در مقابل تهاجم عراق به ج.ا.ا.(با تأکید بر یک مقطع خاص)دولت بازرگان – دولت بنی صدر و .... </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1</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388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400" kern="1200" dirty="0" smtClean="0">
                          <a:solidFill>
                            <a:schemeClr val="dk1"/>
                          </a:solidFill>
                          <a:latin typeface="+mn-lt"/>
                          <a:ea typeface="+mn-ea"/>
                          <a:cs typeface="B Zar" pitchFamily="2" charset="-78"/>
                        </a:rPr>
                        <a:t>بررسي زمينه</a:t>
                      </a:r>
                      <a:r>
                        <a:rPr kumimoji="0" lang="fa-IR" sz="1400" kern="1200" dirty="0" smtClean="0">
                          <a:solidFill>
                            <a:schemeClr val="dk1"/>
                          </a:solidFill>
                          <a:latin typeface="+mn-lt"/>
                          <a:ea typeface="+mn-ea"/>
                          <a:cs typeface="B Zar" pitchFamily="2" charset="-78"/>
                        </a:rPr>
                        <a:t>‌</a:t>
                      </a:r>
                      <a:r>
                        <a:rPr kumimoji="0" lang="ar-SA" sz="1400" kern="1200" dirty="0" smtClean="0">
                          <a:solidFill>
                            <a:schemeClr val="dk1"/>
                          </a:solidFill>
                          <a:latin typeface="+mn-lt"/>
                          <a:ea typeface="+mn-ea"/>
                          <a:cs typeface="B Zar" pitchFamily="2" charset="-78"/>
                        </a:rPr>
                        <a:t>هاي سياسي </a:t>
                      </a:r>
                      <a:r>
                        <a:rPr kumimoji="0" lang="fa-IR" sz="1400" kern="1200" dirty="0" smtClean="0">
                          <a:solidFill>
                            <a:schemeClr val="dk1"/>
                          </a:solidFill>
                          <a:latin typeface="+mn-lt"/>
                          <a:ea typeface="+mn-ea"/>
                          <a:cs typeface="B Zar" pitchFamily="2" charset="-78"/>
                        </a:rPr>
                        <a:t>عراق </a:t>
                      </a:r>
                      <a:r>
                        <a:rPr kumimoji="0" lang="ar-SA" sz="1400" kern="1200" dirty="0" smtClean="0">
                          <a:solidFill>
                            <a:schemeClr val="dk1"/>
                          </a:solidFill>
                          <a:latin typeface="+mn-lt"/>
                          <a:ea typeface="+mn-ea"/>
                          <a:cs typeface="B Zar" pitchFamily="2" charset="-78"/>
                        </a:rPr>
                        <a:t>در سطوح ملي، منطقه</a:t>
                      </a:r>
                      <a:r>
                        <a:rPr kumimoji="0" lang="fa-IR" sz="1400" kern="1200" dirty="0" smtClean="0">
                          <a:solidFill>
                            <a:schemeClr val="dk1"/>
                          </a:solidFill>
                          <a:latin typeface="+mn-lt"/>
                          <a:ea typeface="+mn-ea"/>
                          <a:cs typeface="B Zar" pitchFamily="2" charset="-78"/>
                        </a:rPr>
                        <a:t>‌</a:t>
                      </a:r>
                      <a:r>
                        <a:rPr kumimoji="0" lang="ar-SA" sz="1400" kern="1200" dirty="0" smtClean="0">
                          <a:solidFill>
                            <a:schemeClr val="dk1"/>
                          </a:solidFill>
                          <a:latin typeface="+mn-lt"/>
                          <a:ea typeface="+mn-ea"/>
                          <a:cs typeface="B Zar" pitchFamily="2" charset="-78"/>
                        </a:rPr>
                        <a:t>اي و بين</a:t>
                      </a:r>
                      <a:r>
                        <a:rPr kumimoji="0" lang="fa-IR" sz="1400" kern="1200" dirty="0" smtClean="0">
                          <a:solidFill>
                            <a:schemeClr val="dk1"/>
                          </a:solidFill>
                          <a:latin typeface="+mn-lt"/>
                          <a:ea typeface="+mn-ea"/>
                          <a:cs typeface="B Zar" pitchFamily="2" charset="-78"/>
                        </a:rPr>
                        <a:t>‌</a:t>
                      </a:r>
                      <a:r>
                        <a:rPr kumimoji="0" lang="ar-SA" sz="1400" kern="1200" dirty="0" smtClean="0">
                          <a:solidFill>
                            <a:schemeClr val="dk1"/>
                          </a:solidFill>
                          <a:latin typeface="+mn-lt"/>
                          <a:ea typeface="+mn-ea"/>
                          <a:cs typeface="B Zar" pitchFamily="2" charset="-78"/>
                        </a:rPr>
                        <a:t>الملل</a:t>
                      </a:r>
                      <a:r>
                        <a:rPr kumimoji="0" lang="fa-IR" sz="1400" kern="1200" dirty="0" smtClean="0">
                          <a:solidFill>
                            <a:schemeClr val="dk1"/>
                          </a:solidFill>
                          <a:latin typeface="+mn-lt"/>
                          <a:ea typeface="+mn-ea"/>
                          <a:cs typeface="B Zar" pitchFamily="2" charset="-78"/>
                        </a:rPr>
                        <a:t>ی در جنگ تحمیلی بر  علیه ایران .</a:t>
                      </a: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2</a:t>
                      </a: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388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400" kern="1200" dirty="0" smtClean="0">
                          <a:solidFill>
                            <a:schemeClr val="dk1"/>
                          </a:solidFill>
                          <a:latin typeface="+mn-lt"/>
                          <a:ea typeface="+mn-ea"/>
                          <a:cs typeface="B Zar" pitchFamily="2" charset="-78"/>
                        </a:rPr>
                        <a:t>بررسي زمينه</a:t>
                      </a:r>
                      <a:r>
                        <a:rPr kumimoji="0" lang="fa-IR" sz="1400" kern="1200" dirty="0" smtClean="0">
                          <a:solidFill>
                            <a:schemeClr val="dk1"/>
                          </a:solidFill>
                          <a:latin typeface="+mn-lt"/>
                          <a:ea typeface="+mn-ea"/>
                          <a:cs typeface="B Zar" pitchFamily="2" charset="-78"/>
                        </a:rPr>
                        <a:t>‌</a:t>
                      </a:r>
                      <a:r>
                        <a:rPr kumimoji="0" lang="ar-SA" sz="1400" kern="1200" dirty="0" smtClean="0">
                          <a:solidFill>
                            <a:schemeClr val="dk1"/>
                          </a:solidFill>
                          <a:latin typeface="+mn-lt"/>
                          <a:ea typeface="+mn-ea"/>
                          <a:cs typeface="B Zar" pitchFamily="2" charset="-78"/>
                        </a:rPr>
                        <a:t>هاي سياسي </a:t>
                      </a:r>
                      <a:r>
                        <a:rPr kumimoji="0" lang="fa-IR" sz="1400" kern="1200" dirty="0" smtClean="0">
                          <a:solidFill>
                            <a:schemeClr val="dk1"/>
                          </a:solidFill>
                          <a:latin typeface="+mn-lt"/>
                          <a:ea typeface="+mn-ea"/>
                          <a:cs typeface="B Zar" pitchFamily="2" charset="-78"/>
                        </a:rPr>
                        <a:t>ج.ا.ا </a:t>
                      </a:r>
                      <a:r>
                        <a:rPr kumimoji="0" lang="ar-SA" sz="1400" kern="1200" dirty="0" smtClean="0">
                          <a:solidFill>
                            <a:schemeClr val="dk1"/>
                          </a:solidFill>
                          <a:latin typeface="+mn-lt"/>
                          <a:ea typeface="+mn-ea"/>
                          <a:cs typeface="B Zar" pitchFamily="2" charset="-78"/>
                        </a:rPr>
                        <a:t>در سطوح ملي، منطقه</a:t>
                      </a:r>
                      <a:r>
                        <a:rPr kumimoji="0" lang="fa-IR" sz="1400" kern="1200" dirty="0" smtClean="0">
                          <a:solidFill>
                            <a:schemeClr val="dk1"/>
                          </a:solidFill>
                          <a:latin typeface="+mn-lt"/>
                          <a:ea typeface="+mn-ea"/>
                          <a:cs typeface="B Zar" pitchFamily="2" charset="-78"/>
                        </a:rPr>
                        <a:t>‌</a:t>
                      </a:r>
                      <a:r>
                        <a:rPr kumimoji="0" lang="ar-SA" sz="1400" kern="1200" dirty="0" smtClean="0">
                          <a:solidFill>
                            <a:schemeClr val="dk1"/>
                          </a:solidFill>
                          <a:latin typeface="+mn-lt"/>
                          <a:ea typeface="+mn-ea"/>
                          <a:cs typeface="B Zar" pitchFamily="2" charset="-78"/>
                        </a:rPr>
                        <a:t>اي و بين</a:t>
                      </a:r>
                      <a:r>
                        <a:rPr kumimoji="0" lang="fa-IR" sz="1400" kern="1200" dirty="0" smtClean="0">
                          <a:solidFill>
                            <a:schemeClr val="dk1"/>
                          </a:solidFill>
                          <a:latin typeface="+mn-lt"/>
                          <a:ea typeface="+mn-ea"/>
                          <a:cs typeface="B Zar" pitchFamily="2" charset="-78"/>
                        </a:rPr>
                        <a:t>‌</a:t>
                      </a:r>
                      <a:r>
                        <a:rPr kumimoji="0" lang="ar-SA" sz="1400" kern="1200" dirty="0" smtClean="0">
                          <a:solidFill>
                            <a:schemeClr val="dk1"/>
                          </a:solidFill>
                          <a:latin typeface="+mn-lt"/>
                          <a:ea typeface="+mn-ea"/>
                          <a:cs typeface="B Zar" pitchFamily="2" charset="-78"/>
                        </a:rPr>
                        <a:t>المللي</a:t>
                      </a:r>
                      <a:r>
                        <a:rPr kumimoji="0" lang="fa-IR" sz="1400" kern="1200" dirty="0" smtClean="0">
                          <a:solidFill>
                            <a:schemeClr val="dk1"/>
                          </a:solidFill>
                          <a:latin typeface="+mn-lt"/>
                          <a:ea typeface="+mn-ea"/>
                          <a:cs typeface="B Zar" pitchFamily="2" charset="-78"/>
                        </a:rPr>
                        <a:t> در دوران جنگ تحمیلی.</a:t>
                      </a: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3</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388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مطالعه تطبیقی وضعیت سیاسی ایران و عراق در بروز جنگ تحمیلی عراق علیه ایران  در سه سطح </a:t>
                      </a:r>
                      <a:r>
                        <a:rPr kumimoji="0" lang="ar-SA" sz="1400" kern="1200" dirty="0" smtClean="0">
                          <a:solidFill>
                            <a:schemeClr val="dk1"/>
                          </a:solidFill>
                          <a:latin typeface="+mn-lt"/>
                          <a:ea typeface="+mn-ea"/>
                          <a:cs typeface="B Zar" pitchFamily="2" charset="-78"/>
                        </a:rPr>
                        <a:t>ملي، منطقه</a:t>
                      </a:r>
                      <a:r>
                        <a:rPr kumimoji="0" lang="fa-IR" sz="1400" kern="1200" dirty="0" smtClean="0">
                          <a:solidFill>
                            <a:schemeClr val="dk1"/>
                          </a:solidFill>
                          <a:latin typeface="+mn-lt"/>
                          <a:ea typeface="+mn-ea"/>
                          <a:cs typeface="B Zar" pitchFamily="2" charset="-78"/>
                        </a:rPr>
                        <a:t>‌</a:t>
                      </a:r>
                      <a:r>
                        <a:rPr kumimoji="0" lang="ar-SA" sz="1400" kern="1200" dirty="0" smtClean="0">
                          <a:solidFill>
                            <a:schemeClr val="dk1"/>
                          </a:solidFill>
                          <a:latin typeface="+mn-lt"/>
                          <a:ea typeface="+mn-ea"/>
                          <a:cs typeface="B Zar" pitchFamily="2" charset="-78"/>
                        </a:rPr>
                        <a:t>اي و بين</a:t>
                      </a:r>
                      <a:r>
                        <a:rPr kumimoji="0" lang="fa-IR" sz="1400" kern="1200" dirty="0" smtClean="0">
                          <a:solidFill>
                            <a:schemeClr val="dk1"/>
                          </a:solidFill>
                          <a:latin typeface="+mn-lt"/>
                          <a:ea typeface="+mn-ea"/>
                          <a:cs typeface="B Zar" pitchFamily="2" charset="-78"/>
                        </a:rPr>
                        <a:t>‌</a:t>
                      </a:r>
                      <a:r>
                        <a:rPr kumimoji="0" lang="ar-SA" sz="1400" kern="1200" dirty="0" smtClean="0">
                          <a:solidFill>
                            <a:schemeClr val="dk1"/>
                          </a:solidFill>
                          <a:latin typeface="+mn-lt"/>
                          <a:ea typeface="+mn-ea"/>
                          <a:cs typeface="B Zar" pitchFamily="2" charset="-78"/>
                        </a:rPr>
                        <a:t>المللي</a:t>
                      </a:r>
                      <a:r>
                        <a:rPr kumimoji="0" lang="fa-IR" sz="1400" kern="1200" dirty="0" smtClean="0">
                          <a:solidFill>
                            <a:schemeClr val="dk1"/>
                          </a:solidFill>
                          <a:latin typeface="+mn-lt"/>
                          <a:ea typeface="+mn-ea"/>
                          <a:cs typeface="B Zar" pitchFamily="2" charset="-78"/>
                        </a:rPr>
                        <a:t>.</a:t>
                      </a: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4</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388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علل و زمینه‌های سیاسی بروز جنگ تحمیلی عراق علیه ایران در </a:t>
                      </a:r>
                      <a:r>
                        <a:rPr kumimoji="0" lang="ar-SA" sz="1400" kern="1200" dirty="0" smtClean="0">
                          <a:solidFill>
                            <a:schemeClr val="dk1"/>
                          </a:solidFill>
                          <a:latin typeface="+mn-lt"/>
                          <a:ea typeface="+mn-ea"/>
                          <a:cs typeface="B Zar" pitchFamily="2" charset="-78"/>
                        </a:rPr>
                        <a:t>سطوح ملي، منطقه</a:t>
                      </a:r>
                      <a:r>
                        <a:rPr kumimoji="0" lang="fa-IR" sz="1400" kern="1200" dirty="0" smtClean="0">
                          <a:solidFill>
                            <a:schemeClr val="dk1"/>
                          </a:solidFill>
                          <a:latin typeface="+mn-lt"/>
                          <a:ea typeface="+mn-ea"/>
                          <a:cs typeface="B Zar" pitchFamily="2" charset="-78"/>
                        </a:rPr>
                        <a:t>‌</a:t>
                      </a:r>
                      <a:r>
                        <a:rPr kumimoji="0" lang="ar-SA" sz="1400" kern="1200" dirty="0" smtClean="0">
                          <a:solidFill>
                            <a:schemeClr val="dk1"/>
                          </a:solidFill>
                          <a:latin typeface="+mn-lt"/>
                          <a:ea typeface="+mn-ea"/>
                          <a:cs typeface="B Zar" pitchFamily="2" charset="-78"/>
                        </a:rPr>
                        <a:t>اي و بين</a:t>
                      </a:r>
                      <a:r>
                        <a:rPr kumimoji="0" lang="fa-IR" sz="1400" kern="1200" dirty="0" smtClean="0">
                          <a:solidFill>
                            <a:schemeClr val="dk1"/>
                          </a:solidFill>
                          <a:latin typeface="+mn-lt"/>
                          <a:ea typeface="+mn-ea"/>
                          <a:cs typeface="B Zar" pitchFamily="2" charset="-78"/>
                        </a:rPr>
                        <a:t>‌</a:t>
                      </a:r>
                      <a:r>
                        <a:rPr kumimoji="0" lang="ar-SA" sz="1400" kern="1200" dirty="0" smtClean="0">
                          <a:solidFill>
                            <a:schemeClr val="dk1"/>
                          </a:solidFill>
                          <a:latin typeface="+mn-lt"/>
                          <a:ea typeface="+mn-ea"/>
                          <a:cs typeface="B Zar" pitchFamily="2" charset="-78"/>
                        </a:rPr>
                        <a:t>المللي</a:t>
                      </a: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5</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183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400" kern="1200" dirty="0" smtClean="0">
                          <a:solidFill>
                            <a:schemeClr val="dk1"/>
                          </a:solidFill>
                          <a:latin typeface="+mn-lt"/>
                          <a:ea typeface="+mn-ea"/>
                          <a:cs typeface="B Zar" pitchFamily="2" charset="-78"/>
                        </a:rPr>
                        <a:t>تحليل ميزان تاثير وقوع پديدة انقلاب اسلامي از نظر سياسي بر آغاز جنگ عراق عليه ايران.</a:t>
                      </a:r>
                      <a:endParaRPr kumimoji="0" lang="fa-IR" sz="1400" kern="1200" dirty="0" smtClean="0">
                        <a:solidFill>
                          <a:schemeClr val="dk1"/>
                        </a:solidFill>
                        <a:latin typeface="+mn-lt"/>
                        <a:ea typeface="+mn-ea"/>
                        <a:cs typeface="B Z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میزان تأثیر وقوع انقلاب اسلامی در تهاجم سراسری عراق به ج.ا.ا</a:t>
                      </a:r>
                      <a:endParaRPr kumimoji="0" lang="en-US" sz="1400" kern="1200" dirty="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6</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14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علل، عوامل و مسائل سیاسی عراق در اقدم به آغاز جنگ تحمیلی. </a:t>
                      </a: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7</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14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علل، عوامل و مسائل سیاسی ایران و عراق در ادامه دادن به جنگ تحمیلی.               </a:t>
                      </a: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b="0" kern="1200" dirty="0" smtClean="0">
                          <a:ln>
                            <a:solidFill>
                              <a:schemeClr val="tx1"/>
                            </a:solidFill>
                          </a:ln>
                          <a:solidFill>
                            <a:schemeClr val="dk1"/>
                          </a:solidFill>
                          <a:latin typeface="+mn-lt"/>
                          <a:ea typeface="+mn-ea"/>
                          <a:cs typeface="B Zar" pitchFamily="2" charset="-78"/>
                        </a:rPr>
                        <a:t>8</a:t>
                      </a:r>
                      <a:endParaRPr kumimoji="0" lang="en-US" sz="1400" b="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14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علل، عوامل و مسائل سیاسی ایران و عراق در پایان دادن به جنگ تحمیلی .</a:t>
                      </a: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b="0" kern="1200" dirty="0" smtClean="0">
                          <a:ln>
                            <a:solidFill>
                              <a:schemeClr val="tx1"/>
                            </a:solidFill>
                          </a:ln>
                          <a:solidFill>
                            <a:schemeClr val="dk1"/>
                          </a:solidFill>
                          <a:latin typeface="+mn-lt"/>
                          <a:ea typeface="+mn-ea"/>
                          <a:cs typeface="B Zar" pitchFamily="2" charset="-78"/>
                        </a:rPr>
                        <a:t>9</a:t>
                      </a:r>
                      <a:endParaRPr kumimoji="0" lang="en-US" sz="1400" b="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62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احزاب سياسي وگفتمان سياست در جامعه در دوران دفاع مقدس.</a:t>
                      </a:r>
                      <a:endParaRPr lang="en-US" sz="1300" dirty="0" smtClean="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10</a:t>
                      </a:r>
                      <a:endParaRPr kumimoji="0" lang="en-US" sz="1400" kern="1200" dirty="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62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400" kern="1200" dirty="0" smtClean="0">
                          <a:solidFill>
                            <a:schemeClr val="dk1"/>
                          </a:solidFill>
                          <a:latin typeface="+mn-lt"/>
                          <a:ea typeface="+mn-ea"/>
                          <a:cs typeface="B Zar" pitchFamily="2" charset="-78"/>
                        </a:rPr>
                        <a:t>تحليل اقدامات سياسي عراق براي زمينه</a:t>
                      </a:r>
                      <a:r>
                        <a:rPr kumimoji="0" lang="fa-IR" sz="1400" kern="1200" dirty="0" smtClean="0">
                          <a:solidFill>
                            <a:schemeClr val="dk1"/>
                          </a:solidFill>
                          <a:latin typeface="+mn-lt"/>
                          <a:ea typeface="+mn-ea"/>
                          <a:cs typeface="B Zar" pitchFamily="2" charset="-78"/>
                        </a:rPr>
                        <a:t>‌</a:t>
                      </a:r>
                      <a:r>
                        <a:rPr kumimoji="0" lang="ar-SA" sz="1400" kern="1200" dirty="0" smtClean="0">
                          <a:solidFill>
                            <a:schemeClr val="dk1"/>
                          </a:solidFill>
                          <a:latin typeface="+mn-lt"/>
                          <a:ea typeface="+mn-ea"/>
                          <a:cs typeface="B Zar" pitchFamily="2" charset="-78"/>
                        </a:rPr>
                        <a:t>سازي جنگ با ايران.</a:t>
                      </a:r>
                      <a:endParaRPr kumimoji="0" lang="en-US" sz="1400" kern="1200" dirty="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11</a:t>
                      </a:r>
                      <a:endParaRPr kumimoji="0" lang="en-US" sz="1400" kern="1200" dirty="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1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400" kern="1200" dirty="0" smtClean="0">
                          <a:solidFill>
                            <a:schemeClr val="dk1"/>
                          </a:solidFill>
                          <a:latin typeface="+mn-lt"/>
                          <a:ea typeface="+mn-ea"/>
                          <a:cs typeface="B Zar" pitchFamily="2" charset="-78"/>
                        </a:rPr>
                        <a:t>بررسي شرايط سياسي دو كشور ايران و عراق</a:t>
                      </a:r>
                      <a:r>
                        <a:rPr kumimoji="0" lang="fa-IR" sz="1400" kern="1200" dirty="0" smtClean="0">
                          <a:solidFill>
                            <a:schemeClr val="dk1"/>
                          </a:solidFill>
                          <a:latin typeface="+mn-lt"/>
                          <a:ea typeface="+mn-ea"/>
                          <a:cs typeface="B Zar" pitchFamily="2" charset="-78"/>
                        </a:rPr>
                        <a:t>، </a:t>
                      </a:r>
                      <a:r>
                        <a:rPr kumimoji="0" lang="ar-SA" sz="1400" kern="1200" dirty="0" smtClean="0">
                          <a:solidFill>
                            <a:schemeClr val="dk1"/>
                          </a:solidFill>
                          <a:latin typeface="+mn-lt"/>
                          <a:ea typeface="+mn-ea"/>
                          <a:cs typeface="B Zar" pitchFamily="2" charset="-78"/>
                        </a:rPr>
                        <a:t>قبل از </a:t>
                      </a:r>
                      <a:r>
                        <a:rPr kumimoji="0" lang="fa-IR" sz="1400" kern="1200" dirty="0" smtClean="0">
                          <a:solidFill>
                            <a:schemeClr val="dk1"/>
                          </a:solidFill>
                          <a:latin typeface="+mn-lt"/>
                          <a:ea typeface="+mn-ea"/>
                          <a:cs typeface="B Zar" pitchFamily="2" charset="-78"/>
                        </a:rPr>
                        <a:t>انقلاب اسلامی و تأثیر آن در بروز جنگ تحمیلی. </a:t>
                      </a: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12</a:t>
                      </a:r>
                      <a:endParaRPr kumimoji="0" lang="en-US" sz="1400" kern="1200" dirty="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a:t>
                      </a:r>
                      <a:r>
                        <a:rPr kumimoji="0" lang="ar-SA" sz="1400" kern="1200" dirty="0" smtClean="0">
                          <a:solidFill>
                            <a:schemeClr val="dk1"/>
                          </a:solidFill>
                          <a:latin typeface="+mn-lt"/>
                          <a:ea typeface="+mn-ea"/>
                          <a:cs typeface="B Zar" pitchFamily="2" charset="-78"/>
                        </a:rPr>
                        <a:t>ميزان تاثيرپذيري جنگ</a:t>
                      </a:r>
                      <a:r>
                        <a:rPr kumimoji="0" lang="fa-IR" sz="1400" kern="1200" dirty="0" smtClean="0">
                          <a:solidFill>
                            <a:schemeClr val="dk1"/>
                          </a:solidFill>
                          <a:latin typeface="+mn-lt"/>
                          <a:ea typeface="+mn-ea"/>
                          <a:cs typeface="B Zar" pitchFamily="2" charset="-78"/>
                        </a:rPr>
                        <a:t> تحمیلی</a:t>
                      </a:r>
                      <a:r>
                        <a:rPr kumimoji="0" lang="ar-SA" sz="1400" kern="1200" dirty="0" smtClean="0">
                          <a:solidFill>
                            <a:schemeClr val="dk1"/>
                          </a:solidFill>
                          <a:latin typeface="+mn-lt"/>
                          <a:ea typeface="+mn-ea"/>
                          <a:cs typeface="B Zar" pitchFamily="2" charset="-78"/>
                        </a:rPr>
                        <a:t> از اختلافات سياسي و تاريخي ايران و عراق.</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13</a:t>
                      </a:r>
                      <a:endParaRPr kumimoji="0" lang="en-US" sz="1400" kern="1200" dirty="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81000" y="685800"/>
          <a:ext cx="8229600" cy="4876800"/>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562206"/>
                <a:gridCol w="1081535"/>
                <a:gridCol w="6184283"/>
                <a:gridCol w="401576"/>
              </a:tblGrid>
              <a:tr h="304797">
                <a:tc gridSpan="4">
                  <a:txBody>
                    <a:bodyPr/>
                    <a:lstStyle/>
                    <a:p>
                      <a:pPr algn="ctr"/>
                      <a:r>
                        <a:rPr kumimoji="0" lang="ar-SA" sz="2000" b="1" kern="1200" dirty="0" smtClean="0">
                          <a:ln>
                            <a:solidFill>
                              <a:schemeClr val="tx1"/>
                            </a:solidFill>
                          </a:ln>
                          <a:solidFill>
                            <a:srgbClr val="C00000"/>
                          </a:solidFill>
                          <a:latin typeface="+mn-lt"/>
                          <a:ea typeface="+mn-ea"/>
                          <a:cs typeface="+mn-cs"/>
                        </a:rPr>
                        <a:t>ابعاد سياسي جنگ ايران و عراق (1</a:t>
                      </a:r>
                      <a:r>
                        <a:rPr kumimoji="0" lang="fa-IR" sz="2000" b="1" kern="1200" dirty="0" smtClean="0">
                          <a:ln>
                            <a:solidFill>
                              <a:schemeClr val="tx1"/>
                            </a:solidFill>
                          </a:ln>
                          <a:solidFill>
                            <a:srgbClr val="C00000"/>
                          </a:solidFill>
                          <a:latin typeface="+mn-lt"/>
                          <a:ea typeface="+mn-ea"/>
                          <a:cs typeface="+mn-cs"/>
                        </a:rPr>
                        <a:t>58</a:t>
                      </a:r>
                      <a:r>
                        <a:rPr kumimoji="0" lang="ar-SA" sz="2000" b="1" kern="1200" dirty="0" smtClean="0">
                          <a:ln>
                            <a:solidFill>
                              <a:schemeClr val="tx1"/>
                            </a:solidFill>
                          </a:ln>
                          <a:solidFill>
                            <a:srgbClr val="C00000"/>
                          </a:solidFill>
                          <a:latin typeface="+mn-lt"/>
                          <a:ea typeface="+mn-ea"/>
                          <a:cs typeface="+mn-cs"/>
                        </a:rPr>
                        <a:t> عنوان)</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351603">
                <a:tc>
                  <a:txBody>
                    <a:bodyPr/>
                    <a:lstStyle/>
                    <a:p>
                      <a:r>
                        <a:rPr lang="fa-IR" sz="1400" dirty="0" smtClean="0">
                          <a:ln>
                            <a:solidFill>
                              <a:schemeClr val="tx1"/>
                            </a:solidFill>
                          </a:ln>
                          <a:cs typeface="B Zar" pitchFamily="2" charset="-78"/>
                        </a:rPr>
                        <a:t>سطح دکترا</a:t>
                      </a:r>
                      <a:endParaRPr lang="en-US" sz="140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عنوان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ردیف</a:t>
                      </a:r>
                      <a:endParaRPr lang="en-US" sz="140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تبيين نقش عوامل منطقه</a:t>
                      </a:r>
                      <a:r>
                        <a:rPr lang="fa-IR" sz="1400" dirty="0" smtClean="0">
                          <a:cs typeface="B Zar" pitchFamily="2" charset="-78"/>
                        </a:rPr>
                        <a:t>‌</a:t>
                      </a:r>
                      <a:r>
                        <a:rPr lang="ar-SA" sz="1400" dirty="0" smtClean="0">
                          <a:cs typeface="B Zar" pitchFamily="2" charset="-78"/>
                        </a:rPr>
                        <a:t>اي و بين المللي </a:t>
                      </a:r>
                      <a:r>
                        <a:rPr lang="fa-IR" sz="1400" dirty="0" smtClean="0">
                          <a:cs typeface="B Zar" pitchFamily="2" charset="-78"/>
                        </a:rPr>
                        <a:t>ب</a:t>
                      </a:r>
                      <a:r>
                        <a:rPr lang="ar-SA" sz="1400" dirty="0" smtClean="0">
                          <a:cs typeface="B Zar" pitchFamily="2" charset="-78"/>
                        </a:rPr>
                        <a:t>ر آغاز</a:t>
                      </a:r>
                      <a:r>
                        <a:rPr lang="fa-IR" sz="1400" dirty="0" smtClean="0">
                          <a:cs typeface="B Zar" pitchFamily="2" charset="-78"/>
                        </a:rPr>
                        <a:t>،</a:t>
                      </a:r>
                      <a:r>
                        <a:rPr lang="fa-IR" sz="1400" baseline="0" dirty="0" smtClean="0">
                          <a:cs typeface="B Zar" pitchFamily="2" charset="-78"/>
                        </a:rPr>
                        <a:t> تداوم و پایان دادن به </a:t>
                      </a:r>
                      <a:r>
                        <a:rPr lang="ar-SA" sz="1400" dirty="0" smtClean="0">
                          <a:cs typeface="B Zar" pitchFamily="2" charset="-78"/>
                        </a:rPr>
                        <a:t>جنگ</a:t>
                      </a:r>
                      <a:r>
                        <a:rPr lang="fa-IR" sz="1400" dirty="0" smtClean="0">
                          <a:cs typeface="B Zar" pitchFamily="2" charset="-78"/>
                        </a:rPr>
                        <a:t> تحمیلی عراق علیه ایران</a:t>
                      </a:r>
                      <a:r>
                        <a:rPr lang="ar-SA" sz="1400" dirty="0" smtClean="0">
                          <a:cs typeface="B Zar" pitchFamily="2" charset="-78"/>
                        </a:rPr>
                        <a:t>.</a:t>
                      </a:r>
                      <a:endParaRPr lang="fa-IR"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14</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r>
                        <a:rPr kumimoji="0" lang="ar-SA" sz="1400" kern="1200" dirty="0" smtClean="0">
                          <a:solidFill>
                            <a:schemeClr val="dk1"/>
                          </a:solidFill>
                          <a:latin typeface="+mn-lt"/>
                          <a:ea typeface="+mn-ea"/>
                          <a:cs typeface="B Zar" pitchFamily="2" charset="-78"/>
                        </a:rPr>
                        <a:t>تبيين نقش </a:t>
                      </a:r>
                      <a:r>
                        <a:rPr kumimoji="0" lang="fa-IR" sz="1400" kern="1200" dirty="0" smtClean="0">
                          <a:solidFill>
                            <a:schemeClr val="dk1"/>
                          </a:solidFill>
                          <a:latin typeface="+mn-lt"/>
                          <a:ea typeface="+mn-ea"/>
                          <a:cs typeface="B Zar" pitchFamily="2" charset="-78"/>
                        </a:rPr>
                        <a:t>کشورهای منطقه‌ای </a:t>
                      </a:r>
                      <a:r>
                        <a:rPr kumimoji="0" lang="ar-SA" sz="1400" kern="1200" dirty="0" smtClean="0">
                          <a:solidFill>
                            <a:schemeClr val="dk1"/>
                          </a:solidFill>
                          <a:latin typeface="+mn-lt"/>
                          <a:ea typeface="+mn-ea"/>
                          <a:cs typeface="B Zar" pitchFamily="2" charset="-78"/>
                        </a:rPr>
                        <a:t>و </a:t>
                      </a:r>
                      <a:r>
                        <a:rPr kumimoji="0" lang="fa-IR" sz="1400" kern="1200" dirty="0" smtClean="0">
                          <a:solidFill>
                            <a:schemeClr val="dk1"/>
                          </a:solidFill>
                          <a:latin typeface="+mn-lt"/>
                          <a:ea typeface="+mn-ea"/>
                          <a:cs typeface="B Zar" pitchFamily="2" charset="-78"/>
                        </a:rPr>
                        <a:t>فرا منطقه‌ای ب</a:t>
                      </a:r>
                      <a:r>
                        <a:rPr kumimoji="0" lang="ar-SA" sz="1400" kern="1200" dirty="0" smtClean="0">
                          <a:solidFill>
                            <a:schemeClr val="dk1"/>
                          </a:solidFill>
                          <a:latin typeface="+mn-lt"/>
                          <a:ea typeface="+mn-ea"/>
                          <a:cs typeface="B Zar" pitchFamily="2" charset="-78"/>
                        </a:rPr>
                        <a:t>ر </a:t>
                      </a:r>
                      <a:r>
                        <a:rPr kumimoji="0" lang="fa-IR" sz="1400" kern="1200" dirty="0" smtClean="0">
                          <a:solidFill>
                            <a:schemeClr val="dk1"/>
                          </a:solidFill>
                          <a:latin typeface="+mn-lt"/>
                          <a:ea typeface="+mn-ea"/>
                          <a:cs typeface="B Zar" pitchFamily="2" charset="-78"/>
                        </a:rPr>
                        <a:t>آغاز </a:t>
                      </a:r>
                      <a:r>
                        <a:rPr kumimoji="0" lang="ar-SA" sz="1400" kern="1200" dirty="0" smtClean="0">
                          <a:solidFill>
                            <a:schemeClr val="dk1"/>
                          </a:solidFill>
                          <a:latin typeface="+mn-lt"/>
                          <a:ea typeface="+mn-ea"/>
                          <a:cs typeface="B Zar" pitchFamily="2" charset="-78"/>
                        </a:rPr>
                        <a:t>جنگ</a:t>
                      </a:r>
                      <a:r>
                        <a:rPr kumimoji="0" lang="fa-IR" sz="1400" kern="1200" dirty="0" smtClean="0">
                          <a:solidFill>
                            <a:schemeClr val="dk1"/>
                          </a:solidFill>
                          <a:latin typeface="+mn-lt"/>
                          <a:ea typeface="+mn-ea"/>
                          <a:cs typeface="B Zar" pitchFamily="2" charset="-78"/>
                        </a:rPr>
                        <a:t> تحمیلی عراق علیه ایران </a:t>
                      </a:r>
                      <a:r>
                        <a:rPr kumimoji="0" lang="ar-SA"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15</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ar-SA" sz="1400" kern="1200" dirty="0" smtClean="0">
                          <a:solidFill>
                            <a:schemeClr val="dk1"/>
                          </a:solidFill>
                          <a:latin typeface="+mn-lt"/>
                          <a:ea typeface="+mn-ea"/>
                          <a:cs typeface="B Zar" pitchFamily="2" charset="-78"/>
                        </a:rPr>
                        <a:t>تبيين نقش </a:t>
                      </a:r>
                      <a:r>
                        <a:rPr kumimoji="0" lang="fa-IR" sz="1400" kern="1200" dirty="0" smtClean="0">
                          <a:solidFill>
                            <a:schemeClr val="dk1"/>
                          </a:solidFill>
                          <a:latin typeface="+mn-lt"/>
                          <a:ea typeface="+mn-ea"/>
                          <a:cs typeface="B Zar" pitchFamily="2" charset="-78"/>
                        </a:rPr>
                        <a:t>کشورهای منطقه‌ای </a:t>
                      </a:r>
                      <a:r>
                        <a:rPr kumimoji="0" lang="ar-SA" sz="1400" kern="1200" dirty="0" smtClean="0">
                          <a:solidFill>
                            <a:schemeClr val="dk1"/>
                          </a:solidFill>
                          <a:latin typeface="+mn-lt"/>
                          <a:ea typeface="+mn-ea"/>
                          <a:cs typeface="B Zar" pitchFamily="2" charset="-78"/>
                        </a:rPr>
                        <a:t>و </a:t>
                      </a:r>
                      <a:r>
                        <a:rPr kumimoji="0" lang="fa-IR" sz="1400" kern="1200" dirty="0" smtClean="0">
                          <a:solidFill>
                            <a:schemeClr val="dk1"/>
                          </a:solidFill>
                          <a:latin typeface="+mn-lt"/>
                          <a:ea typeface="+mn-ea"/>
                          <a:cs typeface="B Zar" pitchFamily="2" charset="-78"/>
                        </a:rPr>
                        <a:t>فرا منطقه‌ای </a:t>
                      </a:r>
                      <a:r>
                        <a:rPr kumimoji="0" lang="ar-SA" sz="1400" kern="1200" dirty="0" smtClean="0">
                          <a:solidFill>
                            <a:schemeClr val="dk1"/>
                          </a:solidFill>
                          <a:latin typeface="+mn-lt"/>
                          <a:ea typeface="+mn-ea"/>
                          <a:cs typeface="B Zar" pitchFamily="2" charset="-78"/>
                        </a:rPr>
                        <a:t>در </a:t>
                      </a:r>
                      <a:r>
                        <a:rPr kumimoji="0" lang="fa-IR" sz="1400" kern="1200" dirty="0" smtClean="0">
                          <a:solidFill>
                            <a:schemeClr val="dk1"/>
                          </a:solidFill>
                          <a:latin typeface="+mn-lt"/>
                          <a:ea typeface="+mn-ea"/>
                          <a:cs typeface="B Zar" pitchFamily="2" charset="-78"/>
                        </a:rPr>
                        <a:t>تداوم </a:t>
                      </a:r>
                      <a:r>
                        <a:rPr kumimoji="0" lang="ar-SA" sz="1400" kern="1200" dirty="0" smtClean="0">
                          <a:solidFill>
                            <a:schemeClr val="dk1"/>
                          </a:solidFill>
                          <a:latin typeface="+mn-lt"/>
                          <a:ea typeface="+mn-ea"/>
                          <a:cs typeface="B Zar" pitchFamily="2" charset="-78"/>
                        </a:rPr>
                        <a:t>جنگ</a:t>
                      </a:r>
                      <a:r>
                        <a:rPr kumimoji="0" lang="fa-IR" sz="1400" kern="1200" dirty="0" smtClean="0">
                          <a:solidFill>
                            <a:schemeClr val="dk1"/>
                          </a:solidFill>
                          <a:latin typeface="+mn-lt"/>
                          <a:ea typeface="+mn-ea"/>
                          <a:cs typeface="B Zar" pitchFamily="2" charset="-78"/>
                        </a:rPr>
                        <a:t> تحمیلی عراق علیه ایران </a:t>
                      </a:r>
                      <a:r>
                        <a:rPr kumimoji="0" lang="ar-SA" sz="1400" kern="1200" dirty="0" smtClean="0">
                          <a:solidFill>
                            <a:schemeClr val="dk1"/>
                          </a:solidFill>
                          <a:latin typeface="+mn-lt"/>
                          <a:ea typeface="+mn-ea"/>
                          <a:cs typeface="B Zar" pitchFamily="2" charset="-78"/>
                        </a:rPr>
                        <a:t>.</a:t>
                      </a:r>
                      <a:endParaRPr kumimoji="0" lang="fa-IR" sz="1400" kern="1200" dirty="0" smtClean="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16</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ar-SA" sz="1400" kern="1200" dirty="0" smtClean="0">
                          <a:solidFill>
                            <a:schemeClr val="dk1"/>
                          </a:solidFill>
                          <a:latin typeface="+mn-lt"/>
                          <a:ea typeface="+mn-ea"/>
                          <a:cs typeface="B Zar" pitchFamily="2" charset="-78"/>
                        </a:rPr>
                        <a:t>تبيين نقش </a:t>
                      </a:r>
                      <a:r>
                        <a:rPr kumimoji="0" lang="fa-IR" sz="1400" kern="1200" dirty="0" smtClean="0">
                          <a:solidFill>
                            <a:schemeClr val="dk1"/>
                          </a:solidFill>
                          <a:latin typeface="+mn-lt"/>
                          <a:ea typeface="+mn-ea"/>
                          <a:cs typeface="B Zar" pitchFamily="2" charset="-78"/>
                        </a:rPr>
                        <a:t>کشورهای منطقه‌ای </a:t>
                      </a:r>
                      <a:r>
                        <a:rPr kumimoji="0" lang="ar-SA" sz="1400" kern="1200" dirty="0" smtClean="0">
                          <a:solidFill>
                            <a:schemeClr val="dk1"/>
                          </a:solidFill>
                          <a:latin typeface="+mn-lt"/>
                          <a:ea typeface="+mn-ea"/>
                          <a:cs typeface="B Zar" pitchFamily="2" charset="-78"/>
                        </a:rPr>
                        <a:t>و </a:t>
                      </a:r>
                      <a:r>
                        <a:rPr kumimoji="0" lang="fa-IR" sz="1400" kern="1200" dirty="0" smtClean="0">
                          <a:solidFill>
                            <a:schemeClr val="dk1"/>
                          </a:solidFill>
                          <a:latin typeface="+mn-lt"/>
                          <a:ea typeface="+mn-ea"/>
                          <a:cs typeface="B Zar" pitchFamily="2" charset="-78"/>
                        </a:rPr>
                        <a:t>فرا منطقه‌ای </a:t>
                      </a:r>
                      <a:r>
                        <a:rPr kumimoji="0" lang="ar-SA" sz="1400" kern="1200" dirty="0" smtClean="0">
                          <a:solidFill>
                            <a:schemeClr val="dk1"/>
                          </a:solidFill>
                          <a:latin typeface="+mn-lt"/>
                          <a:ea typeface="+mn-ea"/>
                          <a:cs typeface="B Zar" pitchFamily="2" charset="-78"/>
                        </a:rPr>
                        <a:t>در </a:t>
                      </a:r>
                      <a:r>
                        <a:rPr kumimoji="0" lang="fa-IR" sz="1400" kern="1200" dirty="0" smtClean="0">
                          <a:solidFill>
                            <a:schemeClr val="dk1"/>
                          </a:solidFill>
                          <a:latin typeface="+mn-lt"/>
                          <a:ea typeface="+mn-ea"/>
                          <a:cs typeface="B Zar" pitchFamily="2" charset="-78"/>
                        </a:rPr>
                        <a:t>پایان دادن به </a:t>
                      </a:r>
                      <a:r>
                        <a:rPr kumimoji="0" lang="ar-SA" sz="1400" kern="1200" dirty="0" smtClean="0">
                          <a:solidFill>
                            <a:schemeClr val="dk1"/>
                          </a:solidFill>
                          <a:latin typeface="+mn-lt"/>
                          <a:ea typeface="+mn-ea"/>
                          <a:cs typeface="B Zar" pitchFamily="2" charset="-78"/>
                        </a:rPr>
                        <a:t>جنگ</a:t>
                      </a:r>
                      <a:r>
                        <a:rPr kumimoji="0" lang="fa-IR" sz="1400" kern="1200" dirty="0" smtClean="0">
                          <a:solidFill>
                            <a:schemeClr val="dk1"/>
                          </a:solidFill>
                          <a:latin typeface="+mn-lt"/>
                          <a:ea typeface="+mn-ea"/>
                          <a:cs typeface="B Zar" pitchFamily="2" charset="-78"/>
                        </a:rPr>
                        <a:t> تحمیلی عراق علیه ایران </a:t>
                      </a:r>
                      <a:r>
                        <a:rPr kumimoji="0" lang="ar-SA"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17</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49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a:t>
                      </a:r>
                      <a:r>
                        <a:rPr kumimoji="0" lang="ar-SA" sz="1400" kern="1200" dirty="0" smtClean="0">
                          <a:solidFill>
                            <a:schemeClr val="dk1"/>
                          </a:solidFill>
                          <a:latin typeface="+mn-lt"/>
                          <a:ea typeface="+mn-ea"/>
                          <a:cs typeface="B Zar" pitchFamily="2" charset="-78"/>
                        </a:rPr>
                        <a:t>ساختار نظام سياسي ايران و عراق در </a:t>
                      </a:r>
                      <a:r>
                        <a:rPr kumimoji="0" lang="fa-IR" sz="1400" kern="1200" dirty="0" smtClean="0">
                          <a:solidFill>
                            <a:schemeClr val="dk1"/>
                          </a:solidFill>
                          <a:latin typeface="+mn-lt"/>
                          <a:ea typeface="+mn-ea"/>
                          <a:cs typeface="B Zar" pitchFamily="2" charset="-78"/>
                        </a:rPr>
                        <a:t>قبل از </a:t>
                      </a:r>
                      <a:r>
                        <a:rPr kumimoji="0" lang="ar-SA" sz="1400" kern="1200" dirty="0" smtClean="0">
                          <a:solidFill>
                            <a:schemeClr val="dk1"/>
                          </a:solidFill>
                          <a:latin typeface="+mn-lt"/>
                          <a:ea typeface="+mn-ea"/>
                          <a:cs typeface="B Zar" pitchFamily="2" charset="-78"/>
                        </a:rPr>
                        <a:t>جنگ تحميلي.</a:t>
                      </a:r>
                      <a:endParaRPr kumimoji="0" lang="fa-IR" sz="1400" kern="1200" dirty="0" smtClean="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a:t>
                      </a:r>
                      <a:r>
                        <a:rPr kumimoji="0" lang="ar-SA" sz="1400" kern="1200" dirty="0" smtClean="0">
                          <a:solidFill>
                            <a:schemeClr val="dk1"/>
                          </a:solidFill>
                          <a:latin typeface="+mn-lt"/>
                          <a:ea typeface="+mn-ea"/>
                          <a:cs typeface="B Zar" pitchFamily="2" charset="-78"/>
                        </a:rPr>
                        <a:t>ميزان تاثير تعارض نظام سياسي حاكم بر عراق و ايران </a:t>
                      </a:r>
                      <a:r>
                        <a:rPr kumimoji="0" lang="fa-IR" sz="1400" kern="1200" dirty="0" smtClean="0">
                          <a:solidFill>
                            <a:schemeClr val="dk1"/>
                          </a:solidFill>
                          <a:latin typeface="+mn-lt"/>
                          <a:ea typeface="+mn-ea"/>
                          <a:cs typeface="B Zar" pitchFamily="2" charset="-78"/>
                        </a:rPr>
                        <a:t>ب</a:t>
                      </a:r>
                      <a:r>
                        <a:rPr kumimoji="0" lang="ar-SA" sz="1400" kern="1200" dirty="0" smtClean="0">
                          <a:solidFill>
                            <a:schemeClr val="dk1"/>
                          </a:solidFill>
                          <a:latin typeface="+mn-lt"/>
                          <a:ea typeface="+mn-ea"/>
                          <a:cs typeface="B Zar" pitchFamily="2" charset="-78"/>
                        </a:rPr>
                        <a:t>ر آغاز جنگ تحميلي</a:t>
                      </a:r>
                      <a:r>
                        <a:rPr kumimoji="0" lang="fa-IR" sz="1400" kern="1200" dirty="0" smtClean="0">
                          <a:solidFill>
                            <a:schemeClr val="dk1"/>
                          </a:solidFill>
                          <a:latin typeface="+mn-lt"/>
                          <a:ea typeface="+mn-ea"/>
                          <a:cs typeface="B Zar" pitchFamily="2" charset="-78"/>
                        </a:rPr>
                        <a:t> . </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19</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مطالعه تطبیقی سامانه تصمیم گیری دو کشور ایران و عراق در طول هشت سال دفاع مقدس</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20</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تأثیر انقلاب اسلامی بر مسائل منطقه‌ای و بین‌المللی در بروز جنگ تحمیلی</a:t>
                      </a: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21</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تأثیر کودتای نقاب (شهید نوژه) در بروز جنگ تحمیلی.</a:t>
                      </a: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fa-IR" sz="1400" kern="1200" dirty="0" smtClean="0">
                          <a:ln>
                            <a:solidFill>
                              <a:schemeClr val="tx1"/>
                            </a:solidFill>
                          </a:ln>
                          <a:solidFill>
                            <a:schemeClr val="dk1"/>
                          </a:solidFill>
                          <a:latin typeface="+mn-lt"/>
                          <a:ea typeface="+mn-ea"/>
                          <a:cs typeface="B Zar" pitchFamily="2" charset="-78"/>
                        </a:rPr>
                        <a:t>22</a:t>
                      </a:r>
                      <a:endParaRPr kumimoji="0" lang="en-US" sz="1400" kern="1200" dirty="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2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بررسی </a:t>
                      </a:r>
                      <a:r>
                        <a:rPr kumimoji="0" lang="ar-SA" sz="1400" kern="1200" dirty="0" smtClean="0">
                          <a:solidFill>
                            <a:schemeClr val="dk1"/>
                          </a:solidFill>
                          <a:latin typeface="+mn-lt"/>
                          <a:ea typeface="+mn-ea"/>
                          <a:cs typeface="B Zar" pitchFamily="2" charset="-78"/>
                        </a:rPr>
                        <a:t>تاثير تحولات سياسي ايران </a:t>
                      </a:r>
                      <a:r>
                        <a:rPr kumimoji="0" lang="fa-IR" sz="1400" kern="1200" dirty="0" smtClean="0">
                          <a:solidFill>
                            <a:schemeClr val="dk1"/>
                          </a:solidFill>
                          <a:latin typeface="+mn-lt"/>
                          <a:ea typeface="+mn-ea"/>
                          <a:cs typeface="B Zar" pitchFamily="2" charset="-78"/>
                        </a:rPr>
                        <a:t>ب</a:t>
                      </a:r>
                      <a:r>
                        <a:rPr kumimoji="0" lang="ar-SA" sz="1400" kern="1200" dirty="0" smtClean="0">
                          <a:solidFill>
                            <a:schemeClr val="dk1"/>
                          </a:solidFill>
                          <a:latin typeface="+mn-lt"/>
                          <a:ea typeface="+mn-ea"/>
                          <a:cs typeface="B Zar" pitchFamily="2" charset="-78"/>
                        </a:rPr>
                        <a:t>ر شروع جنگ</a:t>
                      </a:r>
                      <a:r>
                        <a:rPr kumimoji="0" lang="fa-IR" sz="1400" kern="1200" dirty="0" smtClean="0">
                          <a:solidFill>
                            <a:schemeClr val="dk1"/>
                          </a:solidFill>
                          <a:latin typeface="+mn-lt"/>
                          <a:ea typeface="+mn-ea"/>
                          <a:cs typeface="B Zar" pitchFamily="2" charset="-78"/>
                        </a:rPr>
                        <a:t> تحمیلی ( </a:t>
                      </a:r>
                      <a:r>
                        <a:rPr kumimoji="0" lang="ar-SA" sz="1400" kern="1200" dirty="0" smtClean="0">
                          <a:solidFill>
                            <a:schemeClr val="dk1"/>
                          </a:solidFill>
                          <a:latin typeface="+mn-lt"/>
                          <a:ea typeface="+mn-ea"/>
                          <a:cs typeface="B Zar" pitchFamily="2" charset="-78"/>
                        </a:rPr>
                        <a:t>تسخير لانه جاسوسي</a:t>
                      </a:r>
                      <a:r>
                        <a:rPr kumimoji="0" lang="fa-IR" sz="1400" kern="1200" dirty="0" smtClean="0">
                          <a:solidFill>
                            <a:schemeClr val="dk1"/>
                          </a:solidFill>
                          <a:latin typeface="+mn-lt"/>
                          <a:ea typeface="+mn-ea"/>
                          <a:cs typeface="B Zar" pitchFamily="2" charset="-78"/>
                        </a:rPr>
                        <a:t> آمریکا، ...</a:t>
                      </a:r>
                      <a:r>
                        <a:rPr kumimoji="0" lang="ar-SA" sz="1400" kern="1200" dirty="0" smtClean="0">
                          <a:solidFill>
                            <a:schemeClr val="dk1"/>
                          </a:solidFill>
                          <a:latin typeface="+mn-lt"/>
                          <a:ea typeface="+mn-ea"/>
                          <a:cs typeface="B Zar" pitchFamily="2" charset="-78"/>
                        </a:rPr>
                        <a:t> </a:t>
                      </a:r>
                      <a:r>
                        <a:rPr kumimoji="0" lang="fa-IR" sz="1400" kern="1200" dirty="0" smtClean="0">
                          <a:solidFill>
                            <a:schemeClr val="dk1"/>
                          </a:solidFill>
                          <a:latin typeface="+mn-lt"/>
                          <a:ea typeface="+mn-ea"/>
                          <a:cs typeface="B Zar" pitchFamily="2" charset="-78"/>
                        </a:rPr>
                        <a:t>)</a:t>
                      </a:r>
                      <a:r>
                        <a:rPr kumimoji="0" lang="ar-SA"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fa-IR" sz="1400" kern="1200" dirty="0" smtClean="0">
                          <a:ln>
                            <a:solidFill>
                              <a:schemeClr val="tx1"/>
                            </a:solidFill>
                          </a:ln>
                          <a:solidFill>
                            <a:schemeClr val="dk1"/>
                          </a:solidFill>
                          <a:latin typeface="+mn-lt"/>
                          <a:ea typeface="+mn-ea"/>
                          <a:cs typeface="B Zar" pitchFamily="2" charset="-78"/>
                        </a:rPr>
                        <a:t>23</a:t>
                      </a:r>
                      <a:endParaRPr kumimoji="0" lang="en-US" sz="1400" kern="1200" dirty="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670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400" kern="1200" dirty="0" smtClean="0">
                          <a:solidFill>
                            <a:schemeClr val="dk1"/>
                          </a:solidFill>
                          <a:latin typeface="+mn-lt"/>
                          <a:ea typeface="+mn-ea"/>
                          <a:cs typeface="B Zar" pitchFamily="2" charset="-78"/>
                        </a:rPr>
                        <a:t>بيان ويژگي</a:t>
                      </a:r>
                      <a:r>
                        <a:rPr kumimoji="0" lang="fa-IR" sz="1400" kern="1200" dirty="0" smtClean="0">
                          <a:solidFill>
                            <a:schemeClr val="dk1"/>
                          </a:solidFill>
                          <a:latin typeface="+mn-lt"/>
                          <a:ea typeface="+mn-ea"/>
                          <a:cs typeface="B Zar" pitchFamily="2" charset="-78"/>
                        </a:rPr>
                        <a:t>‌</a:t>
                      </a:r>
                      <a:r>
                        <a:rPr kumimoji="0" lang="ar-SA" sz="1400" kern="1200" dirty="0" smtClean="0">
                          <a:solidFill>
                            <a:schemeClr val="dk1"/>
                          </a:solidFill>
                          <a:latin typeface="+mn-lt"/>
                          <a:ea typeface="+mn-ea"/>
                          <a:cs typeface="B Zar" pitchFamily="2" charset="-78"/>
                        </a:rPr>
                        <a:t>هاي رهبران ايران و عراق و ميزان تاثيرگذاري آنها در مراحل مختلف جنگ</a:t>
                      </a:r>
                      <a:r>
                        <a:rPr kumimoji="0" lang="fa-IR" sz="1400" kern="1200" dirty="0" smtClean="0">
                          <a:solidFill>
                            <a:schemeClr val="dk1"/>
                          </a:solidFill>
                          <a:latin typeface="+mn-lt"/>
                          <a:ea typeface="+mn-ea"/>
                          <a:cs typeface="B Zar" pitchFamily="2" charset="-78"/>
                        </a:rPr>
                        <a:t> تحمیلی</a:t>
                      </a:r>
                      <a:r>
                        <a:rPr kumimoji="0" lang="ar-SA"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fa-IR" sz="1400" kern="1200" dirty="0" smtClean="0">
                          <a:ln>
                            <a:solidFill>
                              <a:schemeClr val="tx1"/>
                            </a:solidFill>
                          </a:ln>
                          <a:solidFill>
                            <a:schemeClr val="dk1"/>
                          </a:solidFill>
                          <a:latin typeface="+mn-lt"/>
                          <a:ea typeface="+mn-ea"/>
                          <a:cs typeface="B Zar" pitchFamily="2" charset="-78"/>
                        </a:rPr>
                        <a:t>24</a:t>
                      </a:r>
                      <a:endParaRPr kumimoji="0" lang="en-US" sz="1400" kern="1200" dirty="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670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تاثيرات تحولات داخلي عراق و تثبيت حكومت صدام </a:t>
                      </a:r>
                      <a:r>
                        <a:rPr lang="fa-IR" sz="1400" dirty="0" smtClean="0">
                          <a:cs typeface="B Zar" pitchFamily="2" charset="-78"/>
                        </a:rPr>
                        <a:t>ب</a:t>
                      </a:r>
                      <a:r>
                        <a:rPr lang="ar-SA" sz="1400" dirty="0" smtClean="0">
                          <a:cs typeface="B Zar" pitchFamily="2" charset="-78"/>
                        </a:rPr>
                        <a:t>ر جنگ</a:t>
                      </a:r>
                      <a:r>
                        <a:rPr lang="fa-IR" sz="1400" dirty="0" smtClean="0">
                          <a:cs typeface="B Zar" pitchFamily="2" charset="-78"/>
                        </a:rPr>
                        <a:t> 8 ساله برعلیه ایران </a:t>
                      </a:r>
                      <a:r>
                        <a:rPr lang="ar-SA" sz="1400" dirty="0" smtClean="0">
                          <a:cs typeface="B Zar" pitchFamily="2" charset="-78"/>
                        </a:rPr>
                        <a:t>.</a:t>
                      </a:r>
                      <a:endParaRPr lang="en-US" sz="1400" dirty="0" smtClean="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25</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670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تحليل شكاف </a:t>
                      </a:r>
                      <a:r>
                        <a:rPr lang="fa-IR" sz="1400" dirty="0" smtClean="0">
                          <a:cs typeface="B Zar" pitchFamily="2" charset="-78"/>
                        </a:rPr>
                        <a:t>ها</a:t>
                      </a:r>
                      <a:r>
                        <a:rPr lang="ar-SA" sz="1400" dirty="0" smtClean="0">
                          <a:cs typeface="B Zar" pitchFamily="2" charset="-78"/>
                        </a:rPr>
                        <a:t>و جناح بندي</a:t>
                      </a:r>
                      <a:r>
                        <a:rPr lang="fa-IR" sz="1400" dirty="0" smtClean="0">
                          <a:cs typeface="B Zar" pitchFamily="2" charset="-78"/>
                        </a:rPr>
                        <a:t>‌</a:t>
                      </a:r>
                      <a:r>
                        <a:rPr lang="ar-SA" sz="1400" dirty="0" smtClean="0">
                          <a:cs typeface="B Zar" pitchFamily="2" charset="-78"/>
                        </a:rPr>
                        <a:t>هاي سياسي در ايران و نحوه تاثيرپذيري و اثرگذاري بر آغاز و تداوم جنگ.</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26</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 y="304803"/>
          <a:ext cx="8534401" cy="5303520"/>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583029"/>
                <a:gridCol w="1017171"/>
                <a:gridCol w="6517752"/>
                <a:gridCol w="416449"/>
              </a:tblGrid>
              <a:tr h="304797">
                <a:tc gridSpan="4">
                  <a:txBody>
                    <a:bodyPr/>
                    <a:lstStyle/>
                    <a:p>
                      <a:pPr algn="ctr"/>
                      <a:r>
                        <a:rPr kumimoji="0" lang="ar-SA" sz="2000" b="1" kern="1200" dirty="0" smtClean="0">
                          <a:ln>
                            <a:solidFill>
                              <a:schemeClr val="tx1"/>
                            </a:solidFill>
                          </a:ln>
                          <a:solidFill>
                            <a:srgbClr val="C00000"/>
                          </a:solidFill>
                          <a:latin typeface="+mn-lt"/>
                          <a:ea typeface="+mn-ea"/>
                          <a:cs typeface="+mn-cs"/>
                        </a:rPr>
                        <a:t>ابعاد سياسي جنگ ايران و عراق (1</a:t>
                      </a:r>
                      <a:r>
                        <a:rPr kumimoji="0" lang="fa-IR" sz="2000" b="1" kern="1200" dirty="0" smtClean="0">
                          <a:ln>
                            <a:solidFill>
                              <a:schemeClr val="tx1"/>
                            </a:solidFill>
                          </a:ln>
                          <a:solidFill>
                            <a:srgbClr val="C00000"/>
                          </a:solidFill>
                          <a:latin typeface="+mn-lt"/>
                          <a:ea typeface="+mn-ea"/>
                          <a:cs typeface="+mn-cs"/>
                        </a:rPr>
                        <a:t>58</a:t>
                      </a:r>
                      <a:r>
                        <a:rPr kumimoji="0" lang="ar-SA" sz="2000" b="1" kern="1200" dirty="0" smtClean="0">
                          <a:ln>
                            <a:solidFill>
                              <a:schemeClr val="tx1"/>
                            </a:solidFill>
                          </a:ln>
                          <a:solidFill>
                            <a:srgbClr val="C00000"/>
                          </a:solidFill>
                          <a:latin typeface="+mn-lt"/>
                          <a:ea typeface="+mn-ea"/>
                          <a:cs typeface="+mn-cs"/>
                        </a:rPr>
                        <a:t> عنوان)</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351603">
                <a:tc>
                  <a:txBody>
                    <a:bodyPr/>
                    <a:lstStyle/>
                    <a:p>
                      <a:r>
                        <a:rPr lang="fa-IR" sz="1400" dirty="0" smtClean="0">
                          <a:ln>
                            <a:solidFill>
                              <a:schemeClr val="tx1"/>
                            </a:solidFill>
                          </a:ln>
                          <a:cs typeface="B Zar" pitchFamily="2" charset="-78"/>
                        </a:rPr>
                        <a:t>سطح دکترا</a:t>
                      </a:r>
                      <a:endParaRPr lang="en-US" sz="140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عنوان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ردیف</a:t>
                      </a:r>
                      <a:endParaRPr lang="en-US" sz="140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13183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a:t>
                      </a:r>
                      <a:r>
                        <a:rPr lang="ar-SA" sz="1400" dirty="0" smtClean="0">
                          <a:cs typeface="B Zar" pitchFamily="2" charset="-78"/>
                        </a:rPr>
                        <a:t>تاثير نيروهاي گريز از مركز و شورش</a:t>
                      </a:r>
                      <a:r>
                        <a:rPr lang="fa-IR" sz="1400" dirty="0" smtClean="0">
                          <a:cs typeface="B Zar" pitchFamily="2" charset="-78"/>
                        </a:rPr>
                        <a:t>‌</a:t>
                      </a:r>
                      <a:r>
                        <a:rPr lang="ar-SA" sz="1400" dirty="0" smtClean="0">
                          <a:cs typeface="B Zar" pitchFamily="2" charset="-78"/>
                        </a:rPr>
                        <a:t>هاي قومي </a:t>
                      </a:r>
                      <a:r>
                        <a:rPr lang="fa-IR" sz="1400" dirty="0" smtClean="0">
                          <a:cs typeface="B Zar" pitchFamily="2" charset="-78"/>
                        </a:rPr>
                        <a:t>ب</a:t>
                      </a:r>
                      <a:r>
                        <a:rPr lang="ar-SA" sz="1400" dirty="0" smtClean="0">
                          <a:cs typeface="B Zar" pitchFamily="2" charset="-78"/>
                        </a:rPr>
                        <a:t>ر آغاز </a:t>
                      </a:r>
                      <a:r>
                        <a:rPr lang="fa-IR" sz="1400" dirty="0" smtClean="0">
                          <a:cs typeface="B Zar" pitchFamily="2" charset="-78"/>
                        </a:rPr>
                        <a:t>جنگ تحمیلی </a:t>
                      </a:r>
                      <a:r>
                        <a:rPr lang="ar-SA" sz="1400" dirty="0" smtClean="0">
                          <a:cs typeface="B Zar" pitchFamily="2" charset="-78"/>
                        </a:rPr>
                        <a:t>عراق</a:t>
                      </a:r>
                      <a:r>
                        <a:rPr lang="fa-IR" sz="1400" dirty="0" smtClean="0">
                          <a:cs typeface="B Zar" pitchFamily="2" charset="-78"/>
                        </a:rPr>
                        <a:t> علیه </a:t>
                      </a:r>
                      <a:r>
                        <a:rPr lang="ar-SA" sz="1400" dirty="0" smtClean="0">
                          <a:cs typeface="B Zar" pitchFamily="2" charset="-78"/>
                        </a:rPr>
                        <a:t>ايران .</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27</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14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a:t>
                      </a:r>
                      <a:r>
                        <a:rPr lang="ar-SA" sz="1400" dirty="0" smtClean="0">
                          <a:cs typeface="B Zar" pitchFamily="2" charset="-78"/>
                        </a:rPr>
                        <a:t>تاثير اختلافات مرزي و تاريخي ايران و عراق و قرارداد 1975 </a:t>
                      </a:r>
                      <a:r>
                        <a:rPr lang="fa-IR" sz="1400" dirty="0" smtClean="0">
                          <a:cs typeface="B Zar" pitchFamily="2" charset="-78"/>
                        </a:rPr>
                        <a:t>ب</a:t>
                      </a:r>
                      <a:r>
                        <a:rPr lang="ar-SA" sz="1400" dirty="0" smtClean="0">
                          <a:cs typeface="B Zar" pitchFamily="2" charset="-78"/>
                        </a:rPr>
                        <a:t>ر </a:t>
                      </a:r>
                      <a:r>
                        <a:rPr lang="fa-IR" sz="1400" dirty="0" smtClean="0">
                          <a:cs typeface="B Zar" pitchFamily="2" charset="-78"/>
                        </a:rPr>
                        <a:t>آغاز جنگ تحمیلی </a:t>
                      </a:r>
                      <a:r>
                        <a:rPr lang="ar-SA" sz="1400" dirty="0" smtClean="0">
                          <a:cs typeface="B Zar" pitchFamily="2" charset="-78"/>
                        </a:rPr>
                        <a:t>عراق</a:t>
                      </a:r>
                      <a:r>
                        <a:rPr lang="fa-IR" sz="1400" dirty="0" smtClean="0">
                          <a:cs typeface="B Zar" pitchFamily="2" charset="-78"/>
                        </a:rPr>
                        <a:t> علیه </a:t>
                      </a:r>
                      <a:r>
                        <a:rPr lang="ar-SA" sz="1400" dirty="0" smtClean="0">
                          <a:cs typeface="B Zar" pitchFamily="2" charset="-78"/>
                        </a:rPr>
                        <a:t>ايران .</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62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تحولات منطقه‌ای و </a:t>
                      </a:r>
                      <a:r>
                        <a:rPr lang="ar-SA" sz="1400" dirty="0" smtClean="0">
                          <a:cs typeface="B Zar" pitchFamily="2" charset="-78"/>
                        </a:rPr>
                        <a:t>تاثير</a:t>
                      </a:r>
                      <a:r>
                        <a:rPr lang="fa-IR" sz="1400" baseline="0" dirty="0" smtClean="0">
                          <a:cs typeface="B Zar" pitchFamily="2" charset="-78"/>
                        </a:rPr>
                        <a:t> آن </a:t>
                      </a:r>
                      <a:r>
                        <a:rPr lang="fa-IR" sz="1400" dirty="0" smtClean="0">
                          <a:cs typeface="B Zar" pitchFamily="2" charset="-78"/>
                        </a:rPr>
                        <a:t>بر</a:t>
                      </a:r>
                      <a:r>
                        <a:rPr lang="ar-SA" sz="1400" dirty="0" smtClean="0">
                          <a:cs typeface="B Zar" pitchFamily="2" charset="-78"/>
                        </a:rPr>
                        <a:t>جنگ</a:t>
                      </a:r>
                      <a:r>
                        <a:rPr lang="fa-IR" sz="1400" dirty="0" smtClean="0">
                          <a:cs typeface="B Zar" pitchFamily="2" charset="-78"/>
                        </a:rPr>
                        <a:t> تحمیلی عراق علیه ایران(آغاز جنگ، ادامه جنگ و پایان جنگ)</a:t>
                      </a: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29</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1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مناسبات ايران و عراق قبل از شروع جنگ.</a:t>
                      </a:r>
                      <a:r>
                        <a:rPr lang="fa-IR" sz="1400" dirty="0" smtClean="0">
                          <a:cs typeface="B Zar" pitchFamily="2" charset="-78"/>
                        </a:rPr>
                        <a:t>(مطالعه موردی از سال 1350 تا شروع جنگ تحمیلی)</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30</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روند تحولات</a:t>
                      </a:r>
                      <a:r>
                        <a:rPr lang="fa-IR" sz="1400" dirty="0" smtClean="0">
                          <a:cs typeface="B Zar" pitchFamily="2" charset="-78"/>
                        </a:rPr>
                        <a:t> و</a:t>
                      </a:r>
                      <a:r>
                        <a:rPr lang="ar-SA" sz="1400" dirty="0" smtClean="0">
                          <a:cs typeface="B Zar" pitchFamily="2" charset="-78"/>
                        </a:rPr>
                        <a:t> مناسبات ايران و عراق در طول </a:t>
                      </a:r>
                      <a:r>
                        <a:rPr lang="fa-IR" sz="1400" dirty="0" smtClean="0">
                          <a:cs typeface="B Zar" pitchFamily="2" charset="-78"/>
                        </a:rPr>
                        <a:t>هشت سال دفاع مقدس</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31</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روابط دو كشور ايران و عراق با كشورهاي منطقه درطول جنگ </a:t>
                      </a:r>
                      <a:r>
                        <a:rPr lang="fa-IR" sz="1400" dirty="0" smtClean="0">
                          <a:cs typeface="B Zar" pitchFamily="2" charset="-78"/>
                        </a:rPr>
                        <a:t>تحمیلی </a:t>
                      </a:r>
                      <a:r>
                        <a:rPr lang="ar-SA" sz="1400" dirty="0" smtClean="0">
                          <a:cs typeface="B Zar" pitchFamily="2" charset="-78"/>
                        </a:rPr>
                        <a:t>و ميز</a:t>
                      </a:r>
                      <a:r>
                        <a:rPr lang="fa-IR" sz="1400" dirty="0" smtClean="0">
                          <a:cs typeface="B Zar" pitchFamily="2" charset="-78"/>
                        </a:rPr>
                        <a:t>ا</a:t>
                      </a:r>
                      <a:r>
                        <a:rPr lang="ar-SA" sz="1400" dirty="0" smtClean="0">
                          <a:cs typeface="B Zar" pitchFamily="2" charset="-78"/>
                        </a:rPr>
                        <a:t>ن اثرگذاري آن بر روند تداوم جنگ.</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32</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تبيين سياست</a:t>
                      </a:r>
                      <a:r>
                        <a:rPr lang="fa-IR" sz="1400" dirty="0" smtClean="0">
                          <a:cs typeface="B Zar" pitchFamily="2" charset="-78"/>
                        </a:rPr>
                        <a:t>‌</a:t>
                      </a:r>
                      <a:r>
                        <a:rPr lang="ar-SA" sz="1400" dirty="0" smtClean="0">
                          <a:cs typeface="B Zar" pitchFamily="2" charset="-78"/>
                        </a:rPr>
                        <a:t>ها و رفتار كشورهاي منطقه در قبال جنگ ايران و عراق و ميزان تأثيرگذاري آن در روند تحولات جنگ</a:t>
                      </a:r>
                      <a:endParaRPr kumimoji="0" lang="en-US" sz="1400" kern="1200" dirty="0" smtClean="0">
                        <a:ln>
                          <a:solidFill>
                            <a:schemeClr val="tx1"/>
                          </a:solidFill>
                        </a:ln>
                        <a:solidFill>
                          <a:srgbClr val="00B050"/>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33</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49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تحليل ديپلماسي ايران و عراق در جنگ و بررسي ميزان اثر گذاري و اثر پذيري آنها از همديگر.</a:t>
                      </a:r>
                      <a:endParaRPr kumimoji="0" lang="en-US" sz="1400" kern="1200" dirty="0" smtClean="0">
                        <a:ln>
                          <a:solidFill>
                            <a:schemeClr val="tx1"/>
                          </a:solidFill>
                        </a:ln>
                        <a:solidFill>
                          <a:srgbClr val="FF0000"/>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34</a:t>
                      </a:r>
                      <a:endParaRPr kumimoji="0" lang="en-US" sz="1400" kern="1200" dirty="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ت</a:t>
                      </a:r>
                      <a:r>
                        <a:rPr lang="fa-IR" sz="1400" dirty="0" smtClean="0">
                          <a:cs typeface="B Zar" pitchFamily="2" charset="-78"/>
                        </a:rPr>
                        <a:t>بیین</a:t>
                      </a:r>
                      <a:r>
                        <a:rPr lang="fa-IR" sz="1400" baseline="0" dirty="0" smtClean="0">
                          <a:cs typeface="B Zar" pitchFamily="2" charset="-78"/>
                        </a:rPr>
                        <a:t> نقش</a:t>
                      </a:r>
                      <a:r>
                        <a:rPr lang="ar-SA" sz="1400" dirty="0" smtClean="0">
                          <a:cs typeface="B Zar" pitchFamily="2" charset="-78"/>
                        </a:rPr>
                        <a:t> نظام دوقطبي </a:t>
                      </a:r>
                      <a:r>
                        <a:rPr lang="fa-IR" sz="1400" dirty="0" smtClean="0">
                          <a:cs typeface="B Zar" pitchFamily="2" charset="-78"/>
                        </a:rPr>
                        <a:t>حاکم بر جهان </a:t>
                      </a:r>
                      <a:r>
                        <a:rPr lang="ar-SA" sz="1400" dirty="0" smtClean="0">
                          <a:cs typeface="B Zar" pitchFamily="2" charset="-78"/>
                        </a:rPr>
                        <a:t>در شروع، تداوم و پايان جنگ </a:t>
                      </a:r>
                      <a:r>
                        <a:rPr lang="fa-IR" sz="1400" dirty="0" smtClean="0">
                          <a:cs typeface="B Zar" pitchFamily="2" charset="-78"/>
                        </a:rPr>
                        <a:t>تحمیلی </a:t>
                      </a:r>
                      <a:r>
                        <a:rPr lang="ar-SA" sz="1400" dirty="0" smtClean="0">
                          <a:cs typeface="B Zar" pitchFamily="2" charset="-78"/>
                        </a:rPr>
                        <a:t>عراق</a:t>
                      </a:r>
                      <a:r>
                        <a:rPr lang="fa-IR" sz="1400" dirty="0" smtClean="0">
                          <a:cs typeface="B Zar" pitchFamily="2" charset="-78"/>
                        </a:rPr>
                        <a:t> علیه </a:t>
                      </a:r>
                      <a:r>
                        <a:rPr lang="ar-SA" sz="1400" dirty="0" smtClean="0">
                          <a:cs typeface="B Zar" pitchFamily="2" charset="-78"/>
                        </a:rPr>
                        <a:t>ايران</a:t>
                      </a:r>
                      <a:r>
                        <a:rPr lang="fa-IR" sz="1400" dirty="0" smtClean="0">
                          <a:cs typeface="B Zar" pitchFamily="2" charset="-78"/>
                        </a:rPr>
                        <a:t> </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35</a:t>
                      </a:r>
                      <a:endParaRPr kumimoji="0" lang="en-US" sz="1400" kern="1200" dirty="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تحليل مواضع و عملكرد قدرت</a:t>
                      </a:r>
                      <a:r>
                        <a:rPr lang="fa-IR" sz="1400" dirty="0" smtClean="0">
                          <a:cs typeface="B Zar" pitchFamily="2" charset="-78"/>
                        </a:rPr>
                        <a:t>‌</a:t>
                      </a:r>
                      <a:r>
                        <a:rPr lang="ar-SA" sz="1400" dirty="0" smtClean="0">
                          <a:cs typeface="B Zar" pitchFamily="2" charset="-78"/>
                        </a:rPr>
                        <a:t>هاي بزرگ در مورد </a:t>
                      </a:r>
                      <a:r>
                        <a:rPr lang="fa-IR" sz="1400" dirty="0" smtClean="0">
                          <a:cs typeface="B Zar" pitchFamily="2" charset="-78"/>
                        </a:rPr>
                        <a:t>جنگ تحمیلی </a:t>
                      </a:r>
                      <a:r>
                        <a:rPr lang="ar-SA" sz="1400" dirty="0" smtClean="0">
                          <a:cs typeface="B Zar" pitchFamily="2" charset="-78"/>
                        </a:rPr>
                        <a:t>عراق</a:t>
                      </a:r>
                      <a:r>
                        <a:rPr lang="fa-IR" sz="1400" dirty="0" smtClean="0">
                          <a:cs typeface="B Zar" pitchFamily="2" charset="-78"/>
                        </a:rPr>
                        <a:t> علیه </a:t>
                      </a:r>
                      <a:r>
                        <a:rPr lang="ar-SA" sz="1400" dirty="0" smtClean="0">
                          <a:cs typeface="B Zar" pitchFamily="2" charset="-78"/>
                        </a:rPr>
                        <a:t>ايران .</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36</a:t>
                      </a:r>
                      <a:endParaRPr kumimoji="0" lang="en-US" sz="1400" kern="1200" dirty="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a:t>
                      </a:r>
                      <a:r>
                        <a:rPr lang="ar-SA" sz="1400" dirty="0" smtClean="0">
                          <a:cs typeface="B Zar" pitchFamily="2" charset="-78"/>
                        </a:rPr>
                        <a:t>عملكرد سازمان</a:t>
                      </a:r>
                      <a:r>
                        <a:rPr lang="fa-IR" sz="1400" dirty="0" smtClean="0">
                          <a:cs typeface="B Zar" pitchFamily="2" charset="-78"/>
                        </a:rPr>
                        <a:t>‌</a:t>
                      </a:r>
                      <a:r>
                        <a:rPr lang="ar-SA" sz="1400" dirty="0" smtClean="0">
                          <a:cs typeface="B Zar" pitchFamily="2" charset="-78"/>
                        </a:rPr>
                        <a:t>هاي بين</a:t>
                      </a:r>
                      <a:r>
                        <a:rPr lang="fa-IR" sz="1400" dirty="0" smtClean="0">
                          <a:cs typeface="B Zar" pitchFamily="2" charset="-78"/>
                        </a:rPr>
                        <a:t>‌</a:t>
                      </a:r>
                      <a:r>
                        <a:rPr lang="ar-SA" sz="1400" dirty="0" smtClean="0">
                          <a:cs typeface="B Zar" pitchFamily="2" charset="-78"/>
                        </a:rPr>
                        <a:t>المللي در </a:t>
                      </a:r>
                      <a:r>
                        <a:rPr lang="fa-IR" sz="1400" dirty="0" smtClean="0">
                          <a:cs typeface="B Zar" pitchFamily="2" charset="-78"/>
                        </a:rPr>
                        <a:t>جنگ تحمیلی </a:t>
                      </a:r>
                      <a:r>
                        <a:rPr lang="ar-SA" sz="1400" dirty="0" smtClean="0">
                          <a:cs typeface="B Zar" pitchFamily="2" charset="-78"/>
                        </a:rPr>
                        <a:t>عراق</a:t>
                      </a:r>
                      <a:r>
                        <a:rPr lang="fa-IR" sz="1400" dirty="0" smtClean="0">
                          <a:cs typeface="B Zar" pitchFamily="2" charset="-78"/>
                        </a:rPr>
                        <a:t> علیه </a:t>
                      </a:r>
                      <a:r>
                        <a:rPr lang="ar-SA" sz="1400" dirty="0" smtClean="0">
                          <a:cs typeface="B Zar" pitchFamily="2" charset="-78"/>
                        </a:rPr>
                        <a:t>ايران و نقش آنها در </a:t>
                      </a:r>
                      <a:r>
                        <a:rPr lang="fa-IR" sz="1400" dirty="0" smtClean="0">
                          <a:cs typeface="B Zar" pitchFamily="2" charset="-78"/>
                        </a:rPr>
                        <a:t>آغاز، </a:t>
                      </a:r>
                      <a:r>
                        <a:rPr lang="ar-SA" sz="1400" dirty="0" smtClean="0">
                          <a:cs typeface="B Zar" pitchFamily="2" charset="-78"/>
                        </a:rPr>
                        <a:t>تداوم و پايان جنگ.</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37</a:t>
                      </a:r>
                      <a:endParaRPr kumimoji="0" lang="en-US" sz="1400" kern="1200" dirty="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2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بررسی </a:t>
                      </a:r>
                      <a:r>
                        <a:rPr lang="ar-SA" sz="1400" dirty="0" smtClean="0">
                          <a:cs typeface="B Zar" pitchFamily="2" charset="-78"/>
                        </a:rPr>
                        <a:t>نگرش و رويكرد</a:t>
                      </a:r>
                      <a:r>
                        <a:rPr lang="fa-IR" sz="1400" dirty="0" smtClean="0">
                          <a:cs typeface="B Zar" pitchFamily="2" charset="-78"/>
                        </a:rPr>
                        <a:t> </a:t>
                      </a:r>
                      <a:r>
                        <a:rPr lang="ar-SA" sz="1400" dirty="0" smtClean="0">
                          <a:cs typeface="B Zar" pitchFamily="2" charset="-78"/>
                        </a:rPr>
                        <a:t>نظام بين الملل </a:t>
                      </a:r>
                      <a:r>
                        <a:rPr lang="fa-IR" sz="1400" dirty="0" smtClean="0">
                          <a:cs typeface="B Zar" pitchFamily="2" charset="-78"/>
                        </a:rPr>
                        <a:t>به</a:t>
                      </a:r>
                      <a:r>
                        <a:rPr lang="ar-SA" sz="1400" dirty="0" smtClean="0">
                          <a:cs typeface="B Zar" pitchFamily="2" charset="-78"/>
                        </a:rPr>
                        <a:t> ايران و عراق در طول </a:t>
                      </a:r>
                      <a:r>
                        <a:rPr lang="fa-IR" sz="1400" dirty="0" smtClean="0">
                          <a:cs typeface="B Zar" pitchFamily="2" charset="-78"/>
                        </a:rPr>
                        <a:t>جنگ تحمیلی </a:t>
                      </a:r>
                      <a:r>
                        <a:rPr lang="ar-SA" sz="1400" dirty="0" smtClean="0">
                          <a:cs typeface="B Zar" pitchFamily="2" charset="-78"/>
                        </a:rPr>
                        <a:t>عراق</a:t>
                      </a:r>
                      <a:r>
                        <a:rPr lang="fa-IR" sz="1400" dirty="0" smtClean="0">
                          <a:cs typeface="B Zar" pitchFamily="2" charset="-78"/>
                        </a:rPr>
                        <a:t> علیه </a:t>
                      </a:r>
                      <a:r>
                        <a:rPr lang="ar-SA" sz="1400" dirty="0" smtClean="0">
                          <a:cs typeface="B Zar" pitchFamily="2" charset="-78"/>
                        </a:rPr>
                        <a:t>ايران </a:t>
                      </a:r>
                      <a:r>
                        <a:rPr lang="fa-IR" sz="1400" dirty="0" smtClean="0">
                          <a:cs typeface="B Zar" pitchFamily="2" charset="-78"/>
                        </a:rPr>
                        <a:t>و مقایسه آن با جنگ عراق علیه</a:t>
                      </a:r>
                      <a:r>
                        <a:rPr lang="fa-IR" sz="1400" baseline="0" dirty="0" smtClean="0">
                          <a:cs typeface="B Zar" pitchFamily="2" charset="-78"/>
                        </a:rPr>
                        <a:t> </a:t>
                      </a:r>
                      <a:r>
                        <a:rPr lang="fa-IR" sz="1400" dirty="0" smtClean="0">
                          <a:cs typeface="B Zar" pitchFamily="2" charset="-78"/>
                        </a:rPr>
                        <a:t>کویت.</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38</a:t>
                      </a:r>
                      <a:endParaRPr kumimoji="0" lang="en-US" sz="1400" kern="1200" dirty="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670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تغيير رويكردها، اهداف و استراتژي</a:t>
                      </a:r>
                      <a:r>
                        <a:rPr lang="fa-IR" sz="1400" dirty="0" smtClean="0">
                          <a:cs typeface="B Zar" pitchFamily="2" charset="-78"/>
                        </a:rPr>
                        <a:t>‌</a:t>
                      </a:r>
                      <a:r>
                        <a:rPr lang="ar-SA" sz="1400" dirty="0" smtClean="0">
                          <a:cs typeface="B Zar" pitchFamily="2" charset="-78"/>
                        </a:rPr>
                        <a:t>هاي سياست خارجي ايران و عراق در </a:t>
                      </a:r>
                      <a:r>
                        <a:rPr lang="fa-IR" sz="1400" dirty="0" smtClean="0">
                          <a:cs typeface="B Zar" pitchFamily="2" charset="-78"/>
                        </a:rPr>
                        <a:t>طول </a:t>
                      </a:r>
                      <a:r>
                        <a:rPr lang="ar-SA" sz="1400" dirty="0" smtClean="0">
                          <a:cs typeface="B Zar" pitchFamily="2" charset="-78"/>
                        </a:rPr>
                        <a:t>جنگ</a:t>
                      </a:r>
                      <a:r>
                        <a:rPr lang="fa-IR" sz="1400" dirty="0" smtClean="0">
                          <a:cs typeface="B Zar" pitchFamily="2" charset="-78"/>
                        </a:rPr>
                        <a:t> تحمیلی </a:t>
                      </a:r>
                      <a:r>
                        <a:rPr lang="ar-SA" sz="1400" dirty="0" smtClean="0">
                          <a:cs typeface="B Zar" pitchFamily="2" charset="-78"/>
                        </a:rPr>
                        <a:t>.</a:t>
                      </a:r>
                      <a:endParaRPr lang="en-US"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39</a:t>
                      </a:r>
                      <a:endParaRPr kumimoji="0" lang="en-US" sz="1400" kern="1200" dirty="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 y="762000"/>
          <a:ext cx="8610600" cy="5090160"/>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588234"/>
                <a:gridCol w="1131606"/>
                <a:gridCol w="6470593"/>
                <a:gridCol w="420167"/>
              </a:tblGrid>
              <a:tr h="304797">
                <a:tc gridSpan="4">
                  <a:txBody>
                    <a:bodyPr/>
                    <a:lstStyle/>
                    <a:p>
                      <a:pPr algn="ctr"/>
                      <a:r>
                        <a:rPr kumimoji="0" lang="ar-SA" sz="2000" b="1" kern="1200" dirty="0" smtClean="0">
                          <a:ln>
                            <a:solidFill>
                              <a:schemeClr val="tx1"/>
                            </a:solidFill>
                          </a:ln>
                          <a:solidFill>
                            <a:srgbClr val="C00000"/>
                          </a:solidFill>
                          <a:latin typeface="+mn-lt"/>
                          <a:ea typeface="+mn-ea"/>
                          <a:cs typeface="+mn-cs"/>
                        </a:rPr>
                        <a:t>ابعاد سياسي جنگ ايران و عراق (1</a:t>
                      </a:r>
                      <a:r>
                        <a:rPr kumimoji="0" lang="fa-IR" sz="2000" b="1" kern="1200" dirty="0" smtClean="0">
                          <a:ln>
                            <a:solidFill>
                              <a:schemeClr val="tx1"/>
                            </a:solidFill>
                          </a:ln>
                          <a:solidFill>
                            <a:srgbClr val="C00000"/>
                          </a:solidFill>
                          <a:latin typeface="+mn-lt"/>
                          <a:ea typeface="+mn-ea"/>
                          <a:cs typeface="+mn-cs"/>
                        </a:rPr>
                        <a:t>58</a:t>
                      </a:r>
                      <a:r>
                        <a:rPr kumimoji="0" lang="ar-SA" sz="2000" b="1" kern="1200" dirty="0" smtClean="0">
                          <a:ln>
                            <a:solidFill>
                              <a:schemeClr val="tx1"/>
                            </a:solidFill>
                          </a:ln>
                          <a:solidFill>
                            <a:srgbClr val="C00000"/>
                          </a:solidFill>
                          <a:latin typeface="+mn-lt"/>
                          <a:ea typeface="+mn-ea"/>
                          <a:cs typeface="+mn-cs"/>
                        </a:rPr>
                        <a:t> عنوان)</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351603">
                <a:tc>
                  <a:txBody>
                    <a:bodyPr/>
                    <a:lstStyle/>
                    <a:p>
                      <a:r>
                        <a:rPr lang="fa-IR" sz="1400" dirty="0" smtClean="0">
                          <a:ln>
                            <a:solidFill>
                              <a:schemeClr val="tx1"/>
                            </a:solidFill>
                          </a:ln>
                          <a:cs typeface="B Zar" pitchFamily="2" charset="-78"/>
                        </a:rPr>
                        <a:t>سطح دکترا</a:t>
                      </a:r>
                      <a:endParaRPr lang="en-US" sz="140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عنوان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ردیف</a:t>
                      </a:r>
                      <a:endParaRPr lang="en-US" sz="140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13183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r>
                        <a:rPr lang="ar-SA" sz="1400" dirty="0" smtClean="0">
                          <a:cs typeface="B Zar" pitchFamily="2" charset="-78"/>
                        </a:rPr>
                        <a:t>بررسي</a:t>
                      </a:r>
                      <a:r>
                        <a:rPr lang="fa-IR" sz="1400" dirty="0" smtClean="0">
                          <a:cs typeface="B Zar" pitchFamily="2" charset="-78"/>
                        </a:rPr>
                        <a:t> و</a:t>
                      </a:r>
                      <a:r>
                        <a:rPr lang="ar-SA" sz="1400" dirty="0" smtClean="0">
                          <a:cs typeface="B Zar" pitchFamily="2" charset="-78"/>
                        </a:rPr>
                        <a:t> مقايسه دو نظام سياسي ايران و عراق قبل و بعد از شروع جنگ.</a:t>
                      </a:r>
                      <a:r>
                        <a:rPr lang="fa-IR" sz="1400" dirty="0" smtClean="0">
                          <a:cs typeface="B Zar" pitchFamily="2" charset="-78"/>
                        </a:rPr>
                        <a:t> </a:t>
                      </a:r>
                      <a:endParaRPr lang="en-US" sz="1400" dirty="0">
                        <a:ln>
                          <a:solidFill>
                            <a:schemeClr val="tx1"/>
                          </a:solidFill>
                        </a:ln>
                        <a:solidFill>
                          <a:srgbClr val="FF0000"/>
                        </a:solidFill>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40</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14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r>
                        <a:rPr lang="fa-IR" sz="1400" dirty="0" smtClean="0">
                          <a:cs typeface="B Zar" pitchFamily="2" charset="-78"/>
                        </a:rPr>
                        <a:t>بررسی </a:t>
                      </a:r>
                      <a:r>
                        <a:rPr lang="ar-SA" sz="1400" dirty="0" smtClean="0">
                          <a:cs typeface="B Zar" pitchFamily="2" charset="-78"/>
                        </a:rPr>
                        <a:t>زمينه</a:t>
                      </a:r>
                      <a:r>
                        <a:rPr lang="fa-IR" sz="1400" dirty="0" smtClean="0">
                          <a:cs typeface="B Zar" pitchFamily="2" charset="-78"/>
                        </a:rPr>
                        <a:t>‌</a:t>
                      </a:r>
                      <a:r>
                        <a:rPr lang="ar-SA" sz="1400" dirty="0" smtClean="0">
                          <a:cs typeface="B Zar" pitchFamily="2" charset="-78"/>
                        </a:rPr>
                        <a:t>ها و تعارض</a:t>
                      </a:r>
                      <a:r>
                        <a:rPr lang="fa-IR" sz="1400" dirty="0" smtClean="0">
                          <a:cs typeface="B Zar" pitchFamily="2" charset="-78"/>
                        </a:rPr>
                        <a:t>‌</a:t>
                      </a:r>
                      <a:r>
                        <a:rPr lang="ar-SA" sz="1400" dirty="0" smtClean="0">
                          <a:cs typeface="B Zar" pitchFamily="2" charset="-78"/>
                        </a:rPr>
                        <a:t>هاي سياسي</a:t>
                      </a:r>
                      <a:r>
                        <a:rPr lang="en-US" sz="1400" dirty="0" smtClean="0">
                          <a:cs typeface="B Zar" pitchFamily="2" charset="-78"/>
                        </a:rPr>
                        <a:t> - </a:t>
                      </a:r>
                      <a:r>
                        <a:rPr lang="ar-SA" sz="1400" dirty="0" smtClean="0">
                          <a:cs typeface="B Zar" pitchFamily="2" charset="-78"/>
                        </a:rPr>
                        <a:t>تاريخي دو كشور ايران و عراق</a:t>
                      </a:r>
                      <a:r>
                        <a:rPr lang="fa-IR" sz="1400" dirty="0" smtClean="0">
                          <a:cs typeface="B Zar" pitchFamily="2" charset="-78"/>
                        </a:rPr>
                        <a:t> از سال 1350 تا شروع</a:t>
                      </a:r>
                      <a:r>
                        <a:rPr lang="ar-SA" sz="1400" dirty="0" smtClean="0">
                          <a:cs typeface="B Zar" pitchFamily="2" charset="-78"/>
                        </a:rPr>
                        <a:t> جنگ</a:t>
                      </a:r>
                      <a:r>
                        <a:rPr lang="fa-IR" sz="1400" dirty="0" smtClean="0">
                          <a:cs typeface="B Zar" pitchFamily="2" charset="-78"/>
                        </a:rPr>
                        <a:t> تحمیلی</a:t>
                      </a:r>
                      <a:r>
                        <a:rPr lang="ar-SA" sz="1400" dirty="0" smtClean="0">
                          <a:cs typeface="B Zar" pitchFamily="2" charset="-78"/>
                        </a:rPr>
                        <a:t>.</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41</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62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r>
                        <a:rPr lang="ar-SA" sz="1400" dirty="0" smtClean="0">
                          <a:cs typeface="B Zar" pitchFamily="2" charset="-78"/>
                        </a:rPr>
                        <a:t>بررسي اختلافات سرزميني دو كشور ايران و عراق</a:t>
                      </a:r>
                      <a:r>
                        <a:rPr lang="fa-IR" sz="1400" dirty="0" smtClean="0">
                          <a:cs typeface="B Zar" pitchFamily="2" charset="-78"/>
                        </a:rPr>
                        <a:t> تا</a:t>
                      </a:r>
                      <a:r>
                        <a:rPr lang="ar-SA" sz="1400" dirty="0" smtClean="0">
                          <a:cs typeface="B Zar" pitchFamily="2" charset="-78"/>
                        </a:rPr>
                        <a:t> قبل از شروع جنگ</a:t>
                      </a:r>
                      <a:r>
                        <a:rPr lang="fa-IR" sz="1400" baseline="0" dirty="0" smtClean="0">
                          <a:cs typeface="B Zar" pitchFamily="2" charset="-78"/>
                        </a:rPr>
                        <a:t> تحمیلی .</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42</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1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نقش قرارداد 1975 الجزاير </a:t>
                      </a:r>
                      <a:r>
                        <a:rPr lang="fa-IR" sz="1400" dirty="0" smtClean="0">
                          <a:cs typeface="B Zar" pitchFamily="2" charset="-78"/>
                        </a:rPr>
                        <a:t>ب</a:t>
                      </a:r>
                      <a:r>
                        <a:rPr lang="ar-SA" sz="1400" dirty="0" smtClean="0">
                          <a:cs typeface="B Zar" pitchFamily="2" charset="-78"/>
                        </a:rPr>
                        <a:t>ر آغاز جنگ </a:t>
                      </a:r>
                      <a:r>
                        <a:rPr lang="fa-IR" sz="1400" dirty="0" smtClean="0">
                          <a:cs typeface="B Zar" pitchFamily="2" charset="-78"/>
                        </a:rPr>
                        <a:t>تحمیلی </a:t>
                      </a:r>
                      <a:r>
                        <a:rPr lang="ar-SA" sz="1400" dirty="0" smtClean="0">
                          <a:cs typeface="B Zar" pitchFamily="2" charset="-78"/>
                        </a:rPr>
                        <a:t>عراق </a:t>
                      </a:r>
                      <a:r>
                        <a:rPr lang="fa-IR" sz="1400" dirty="0" smtClean="0">
                          <a:cs typeface="B Zar" pitchFamily="2" charset="-78"/>
                        </a:rPr>
                        <a:t>علیه </a:t>
                      </a:r>
                      <a:r>
                        <a:rPr lang="ar-SA" sz="1400" dirty="0" smtClean="0">
                          <a:cs typeface="B Zar" pitchFamily="2" charset="-78"/>
                        </a:rPr>
                        <a:t>ايران.</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43</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a:t>
                      </a:r>
                      <a:r>
                        <a:rPr lang="fa-IR" sz="1400" dirty="0" smtClean="0">
                          <a:cs typeface="B Zar" pitchFamily="2" charset="-78"/>
                        </a:rPr>
                        <a:t>مسائل قومی و </a:t>
                      </a:r>
                      <a:r>
                        <a:rPr lang="ar-SA" sz="1400" dirty="0" smtClean="0">
                          <a:cs typeface="B Zar" pitchFamily="2" charset="-78"/>
                        </a:rPr>
                        <a:t>ايدئولوژيك (عرب، عجم، شيعه </a:t>
                      </a:r>
                      <a:r>
                        <a:rPr lang="fa-IR" sz="1400" dirty="0" smtClean="0">
                          <a:cs typeface="B Zar" pitchFamily="2" charset="-78"/>
                        </a:rPr>
                        <a:t>،</a:t>
                      </a:r>
                      <a:r>
                        <a:rPr lang="ar-SA" sz="1400" dirty="0" smtClean="0">
                          <a:cs typeface="B Zar" pitchFamily="2" charset="-78"/>
                        </a:rPr>
                        <a:t> سني</a:t>
                      </a:r>
                      <a:r>
                        <a:rPr lang="fa-IR" sz="1400" dirty="0" smtClean="0">
                          <a:cs typeface="B Zar" pitchFamily="2" charset="-78"/>
                        </a:rPr>
                        <a:t> و ...</a:t>
                      </a:r>
                      <a:r>
                        <a:rPr lang="ar-SA" sz="1400" dirty="0" smtClean="0">
                          <a:cs typeface="B Zar" pitchFamily="2" charset="-78"/>
                        </a:rPr>
                        <a:t>) در شرو ع</a:t>
                      </a:r>
                      <a:r>
                        <a:rPr lang="fa-IR" sz="1400" dirty="0" smtClean="0">
                          <a:cs typeface="B Zar" pitchFamily="2" charset="-78"/>
                        </a:rPr>
                        <a:t> جنگ</a:t>
                      </a:r>
                      <a:r>
                        <a:rPr lang="ar-SA" sz="1400" dirty="0" smtClean="0">
                          <a:cs typeface="B Zar" pitchFamily="2" charset="-78"/>
                        </a:rPr>
                        <a:t> </a:t>
                      </a:r>
                      <a:r>
                        <a:rPr lang="fa-IR" sz="1400" dirty="0" smtClean="0">
                          <a:cs typeface="B Zar" pitchFamily="2" charset="-78"/>
                        </a:rPr>
                        <a:t>تحمیلی </a:t>
                      </a:r>
                      <a:r>
                        <a:rPr lang="ar-SA" sz="1400" dirty="0" smtClean="0">
                          <a:cs typeface="B Zar" pitchFamily="2" charset="-78"/>
                        </a:rPr>
                        <a:t>عراق </a:t>
                      </a:r>
                      <a:r>
                        <a:rPr lang="fa-IR" sz="1400" dirty="0" smtClean="0">
                          <a:cs typeface="B Zar" pitchFamily="2" charset="-78"/>
                        </a:rPr>
                        <a:t>علیه </a:t>
                      </a:r>
                      <a:r>
                        <a:rPr lang="ar-SA" sz="1400" dirty="0" smtClean="0">
                          <a:cs typeface="B Zar" pitchFamily="2" charset="-78"/>
                        </a:rPr>
                        <a:t>ايران.</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44</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اهداف</a:t>
                      </a:r>
                      <a:r>
                        <a:rPr lang="fa-IR" sz="1400" dirty="0" smtClean="0">
                          <a:cs typeface="B Zar" pitchFamily="2" charset="-78"/>
                        </a:rPr>
                        <a:t>،</a:t>
                      </a:r>
                      <a:r>
                        <a:rPr lang="ar-SA" sz="1400" dirty="0" smtClean="0">
                          <a:cs typeface="B Zar" pitchFamily="2" charset="-78"/>
                        </a:rPr>
                        <a:t> </a:t>
                      </a:r>
                      <a:r>
                        <a:rPr lang="fa-IR" sz="1400" dirty="0" smtClean="0">
                          <a:cs typeface="B Zar" pitchFamily="2" charset="-78"/>
                        </a:rPr>
                        <a:t>علل و عوامل </a:t>
                      </a:r>
                      <a:r>
                        <a:rPr lang="ar-SA" sz="1400" dirty="0" smtClean="0">
                          <a:cs typeface="B Zar" pitchFamily="2" charset="-78"/>
                        </a:rPr>
                        <a:t>سياسي عراق از آغاز جنگ</a:t>
                      </a:r>
                      <a:r>
                        <a:rPr lang="fa-IR" sz="1400" dirty="0" smtClean="0">
                          <a:cs typeface="B Zar" pitchFamily="2" charset="-78"/>
                        </a:rPr>
                        <a:t> تحمیلی</a:t>
                      </a:r>
                      <a:r>
                        <a:rPr lang="ar-SA" sz="1400" dirty="0" smtClean="0">
                          <a:cs typeface="B Zar" pitchFamily="2" charset="-78"/>
                        </a:rPr>
                        <a:t> عليه ايران</a:t>
                      </a:r>
                      <a:r>
                        <a:rPr lang="fa-IR" sz="1400" baseline="0" dirty="0" smtClean="0">
                          <a:cs typeface="B Zar" pitchFamily="2" charset="-78"/>
                        </a:rPr>
                        <a:t> و مقایسه آن با دستاوردهای عراق در پایان جنگ.</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45</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49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تحلیل </a:t>
                      </a:r>
                      <a:r>
                        <a:rPr lang="ar-SA" sz="1400" dirty="0" smtClean="0">
                          <a:cs typeface="B Zar" pitchFamily="2" charset="-78"/>
                        </a:rPr>
                        <a:t>موقعيت حزب بعث عراق </a:t>
                      </a:r>
                      <a:r>
                        <a:rPr lang="fa-IR" sz="1400" dirty="0" smtClean="0">
                          <a:cs typeface="B Zar" pitchFamily="2" charset="-78"/>
                        </a:rPr>
                        <a:t>قبل ، حین و </a:t>
                      </a:r>
                      <a:r>
                        <a:rPr lang="ar-SA" sz="1400" dirty="0" smtClean="0">
                          <a:cs typeface="B Zar" pitchFamily="2" charset="-78"/>
                        </a:rPr>
                        <a:t>بعد از </a:t>
                      </a:r>
                      <a:r>
                        <a:rPr lang="fa-IR" sz="1400" dirty="0" smtClean="0">
                          <a:cs typeface="B Zar" pitchFamily="2" charset="-78"/>
                        </a:rPr>
                        <a:t>جنگ</a:t>
                      </a:r>
                      <a:r>
                        <a:rPr lang="ar-SA" sz="1400" dirty="0" smtClean="0">
                          <a:cs typeface="B Zar" pitchFamily="2" charset="-78"/>
                        </a:rPr>
                        <a:t> </a:t>
                      </a:r>
                      <a:r>
                        <a:rPr lang="fa-IR" sz="1400" dirty="0" smtClean="0">
                          <a:cs typeface="B Zar" pitchFamily="2" charset="-78"/>
                        </a:rPr>
                        <a:t>تحمیلی علیه </a:t>
                      </a:r>
                      <a:r>
                        <a:rPr lang="ar-SA" sz="1400" dirty="0" smtClean="0">
                          <a:cs typeface="B Zar" pitchFamily="2" charset="-78"/>
                        </a:rPr>
                        <a:t>ايران.</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46</a:t>
                      </a:r>
                      <a:endParaRPr kumimoji="0" lang="en-US" sz="1400" kern="1200" dirty="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solidFill>
                            <a:schemeClr val="dk1"/>
                          </a:solidFill>
                          <a:latin typeface="+mn-lt"/>
                          <a:ea typeface="+mn-ea"/>
                          <a:cs typeface="B Zar" pitchFamily="2" charset="-78"/>
                        </a:rPr>
                        <a:t>بررسی تأثیر راهبرد «رهبری جهان عرب در منطقه» توسط صدام بر جنگ تحمیلی عراق علیه ایران</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47</a:t>
                      </a:r>
                      <a:endParaRPr kumimoji="0" lang="en-US" sz="1400" kern="1200" dirty="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a:t>
                      </a:r>
                      <a:r>
                        <a:rPr lang="ar-SA" sz="1400" dirty="0" smtClean="0">
                          <a:cs typeface="B Zar" pitchFamily="2" charset="-78"/>
                        </a:rPr>
                        <a:t>نقش </a:t>
                      </a:r>
                      <a:r>
                        <a:rPr lang="fa-IR" sz="1400" dirty="0" smtClean="0">
                          <a:cs typeface="B Zar" pitchFamily="2" charset="-78"/>
                        </a:rPr>
                        <a:t>جنگ تحمیلی </a:t>
                      </a:r>
                      <a:r>
                        <a:rPr lang="ar-SA" sz="1400" dirty="0" smtClean="0">
                          <a:cs typeface="B Zar" pitchFamily="2" charset="-78"/>
                        </a:rPr>
                        <a:t>عراق</a:t>
                      </a:r>
                      <a:r>
                        <a:rPr lang="fa-IR" sz="1400" dirty="0" smtClean="0">
                          <a:cs typeface="B Zar" pitchFamily="2" charset="-78"/>
                        </a:rPr>
                        <a:t> علیه ایران</a:t>
                      </a:r>
                      <a:r>
                        <a:rPr lang="ar-SA" sz="1400" dirty="0" smtClean="0">
                          <a:cs typeface="B Zar" pitchFamily="2" charset="-78"/>
                        </a:rPr>
                        <a:t> در </a:t>
                      </a:r>
                      <a:r>
                        <a:rPr lang="fa-IR" sz="1400" dirty="0" smtClean="0">
                          <a:cs typeface="B Zar" pitchFamily="2" charset="-78"/>
                        </a:rPr>
                        <a:t>صدور </a:t>
                      </a:r>
                      <a:r>
                        <a:rPr lang="ar-SA" sz="1400" dirty="0" smtClean="0">
                          <a:cs typeface="B Zar" pitchFamily="2" charset="-78"/>
                        </a:rPr>
                        <a:t>انقلاب اسلامي</a:t>
                      </a:r>
                      <a:r>
                        <a:rPr lang="fa-IR" sz="1400" baseline="0" dirty="0" smtClean="0">
                          <a:cs typeface="B Zar" pitchFamily="2" charset="-78"/>
                        </a:rPr>
                        <a:t> به منطقه و جهان</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48</a:t>
                      </a:r>
                      <a:endParaRPr kumimoji="0" lang="en-US" sz="1400" kern="1200" dirty="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solidFill>
                            <a:schemeClr val="tx1"/>
                          </a:solidFill>
                          <a:cs typeface="B Zar" pitchFamily="2" charset="-78"/>
                        </a:rPr>
                        <a:t>ب</a:t>
                      </a:r>
                      <a:r>
                        <a:rPr lang="ar-SA" sz="1400" dirty="0" smtClean="0">
                          <a:solidFill>
                            <a:schemeClr val="tx1"/>
                          </a:solidFill>
                          <a:cs typeface="B Zar" pitchFamily="2" charset="-78"/>
                        </a:rPr>
                        <a:t>ررس</a:t>
                      </a:r>
                      <a:r>
                        <a:rPr lang="fa-IR" sz="1400" dirty="0" smtClean="0">
                          <a:solidFill>
                            <a:schemeClr val="tx1"/>
                          </a:solidFill>
                          <a:cs typeface="B Zar" pitchFamily="2" charset="-78"/>
                        </a:rPr>
                        <a:t>ی</a:t>
                      </a:r>
                      <a:r>
                        <a:rPr lang="ar-SA" sz="1400" dirty="0" smtClean="0">
                          <a:solidFill>
                            <a:schemeClr val="tx1"/>
                          </a:solidFill>
                          <a:cs typeface="B Zar" pitchFamily="2" charset="-78"/>
                        </a:rPr>
                        <a:t> نقش و جايگاه دو كشورایران و عراق در منطقه و جهان در دوران </a:t>
                      </a:r>
                      <a:r>
                        <a:rPr lang="fa-IR" sz="1400" dirty="0" smtClean="0">
                          <a:solidFill>
                            <a:schemeClr val="tx1"/>
                          </a:solidFill>
                          <a:cs typeface="B Zar" pitchFamily="2" charset="-78"/>
                        </a:rPr>
                        <a:t>جنگ تحمیلی </a:t>
                      </a:r>
                      <a:r>
                        <a:rPr lang="ar-SA" sz="1400" dirty="0" smtClean="0">
                          <a:solidFill>
                            <a:schemeClr val="tx1"/>
                          </a:solidFill>
                          <a:cs typeface="B Zar" pitchFamily="2" charset="-78"/>
                        </a:rPr>
                        <a:t>عراق</a:t>
                      </a:r>
                      <a:r>
                        <a:rPr lang="fa-IR" sz="1400" dirty="0" smtClean="0">
                          <a:solidFill>
                            <a:schemeClr val="tx1"/>
                          </a:solidFill>
                          <a:cs typeface="B Zar" pitchFamily="2" charset="-78"/>
                        </a:rPr>
                        <a:t> علیه ایران</a:t>
                      </a:r>
                      <a:r>
                        <a:rPr lang="ar-SA" sz="1400" dirty="0" smtClean="0">
                          <a:solidFill>
                            <a:schemeClr val="tx1"/>
                          </a:solidFill>
                          <a:cs typeface="B Zar" pitchFamily="2" charset="-78"/>
                        </a:rPr>
                        <a:t> .</a:t>
                      </a:r>
                      <a:endParaRPr kumimoji="0" lang="en-US" sz="1400" kern="1200" dirty="0" smtClean="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49</a:t>
                      </a:r>
                      <a:endParaRPr kumimoji="0" lang="en-US" sz="1400" kern="1200" dirty="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2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سياست خارجي دو كشور ایران و عراق در طول </a:t>
                      </a:r>
                      <a:r>
                        <a:rPr lang="fa-IR" sz="1400" dirty="0" smtClean="0">
                          <a:cs typeface="B Zar" pitchFamily="2" charset="-78"/>
                        </a:rPr>
                        <a:t>جنگ تحمیلی </a:t>
                      </a:r>
                      <a:r>
                        <a:rPr lang="ar-SA" sz="1400" dirty="0" smtClean="0">
                          <a:cs typeface="B Zar" pitchFamily="2" charset="-78"/>
                        </a:rPr>
                        <a:t>عراق</a:t>
                      </a:r>
                      <a:r>
                        <a:rPr lang="fa-IR" sz="1400" dirty="0" smtClean="0">
                          <a:cs typeface="B Zar" pitchFamily="2" charset="-78"/>
                        </a:rPr>
                        <a:t> علیه ایران</a:t>
                      </a:r>
                      <a:r>
                        <a:rPr lang="ar-SA" sz="1400" dirty="0" smtClean="0">
                          <a:cs typeface="B Zar" pitchFamily="2" charset="-78"/>
                        </a:rPr>
                        <a:t> .</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50</a:t>
                      </a:r>
                      <a:endParaRPr kumimoji="0" lang="en-US" sz="1400" kern="1200" dirty="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670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روابط ايران با كشورهاي مهم منطقه و جهان در دوران دفاع مقدس.</a:t>
                      </a:r>
                      <a:r>
                        <a:rPr lang="fa-IR" sz="1400" dirty="0" smtClean="0">
                          <a:solidFill>
                            <a:srgbClr val="FF0000"/>
                          </a:solidFill>
                          <a:cs typeface="B Zar" pitchFamily="2" charset="-78"/>
                        </a:rPr>
                        <a:t> </a:t>
                      </a:r>
                      <a:endParaRPr lang="en-US" sz="1400" dirty="0" smtClean="0">
                        <a:solidFill>
                          <a:srgbClr val="00B050"/>
                        </a:solidFill>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51</a:t>
                      </a:r>
                      <a:endParaRPr kumimoji="0" lang="en-US" sz="1400" kern="1200" dirty="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670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روابط عراق با كشورهاي مهم منطقه و جهان در طول جنگ تحمیلی.</a:t>
                      </a:r>
                      <a:r>
                        <a:rPr lang="fa-IR" sz="1400" dirty="0" smtClean="0">
                          <a:solidFill>
                            <a:srgbClr val="FF0000"/>
                          </a:solidFill>
                          <a:cs typeface="B Zar" pitchFamily="2" charset="-78"/>
                        </a:rPr>
                        <a:t> </a:t>
                      </a:r>
                      <a:endParaRPr lang="en-US" sz="1400" dirty="0" smtClean="0">
                        <a:ln>
                          <a:solidFill>
                            <a:schemeClr val="tx1"/>
                          </a:solidFill>
                        </a:ln>
                        <a:solidFill>
                          <a:srgbClr val="00B050"/>
                        </a:solidFill>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52</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09600" y="381000"/>
          <a:ext cx="8077199" cy="5760720"/>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551795"/>
                <a:gridCol w="1061506"/>
                <a:gridCol w="6069759"/>
                <a:gridCol w="394139"/>
              </a:tblGrid>
              <a:tr h="304797">
                <a:tc gridSpan="4">
                  <a:txBody>
                    <a:bodyPr/>
                    <a:lstStyle/>
                    <a:p>
                      <a:pPr algn="ctr"/>
                      <a:r>
                        <a:rPr kumimoji="0" lang="ar-SA" sz="2000" b="1" kern="1200" dirty="0" smtClean="0">
                          <a:ln>
                            <a:solidFill>
                              <a:schemeClr val="tx1"/>
                            </a:solidFill>
                          </a:ln>
                          <a:solidFill>
                            <a:srgbClr val="C00000"/>
                          </a:solidFill>
                          <a:latin typeface="+mn-lt"/>
                          <a:ea typeface="+mn-ea"/>
                          <a:cs typeface="+mn-cs"/>
                        </a:rPr>
                        <a:t>ابعاد سياسي جنگ ايران و عراق (</a:t>
                      </a:r>
                      <a:r>
                        <a:rPr kumimoji="0" lang="fa-IR" sz="2000" b="1" kern="1200" dirty="0" smtClean="0">
                          <a:ln>
                            <a:solidFill>
                              <a:schemeClr val="tx1"/>
                            </a:solidFill>
                          </a:ln>
                          <a:solidFill>
                            <a:srgbClr val="C00000"/>
                          </a:solidFill>
                          <a:latin typeface="+mn-lt"/>
                          <a:ea typeface="+mn-ea"/>
                          <a:cs typeface="+mn-cs"/>
                        </a:rPr>
                        <a:t>158</a:t>
                      </a:r>
                      <a:r>
                        <a:rPr kumimoji="0" lang="ar-SA" sz="2000" b="1" kern="1200" dirty="0" smtClean="0">
                          <a:ln>
                            <a:solidFill>
                              <a:schemeClr val="tx1"/>
                            </a:solidFill>
                          </a:ln>
                          <a:solidFill>
                            <a:srgbClr val="C00000"/>
                          </a:solidFill>
                          <a:latin typeface="+mn-lt"/>
                          <a:ea typeface="+mn-ea"/>
                          <a:cs typeface="+mn-cs"/>
                        </a:rPr>
                        <a:t>عنوان)</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351603">
                <a:tc>
                  <a:txBody>
                    <a:bodyPr/>
                    <a:lstStyle/>
                    <a:p>
                      <a:r>
                        <a:rPr lang="fa-IR" sz="1400" dirty="0" smtClean="0">
                          <a:ln>
                            <a:solidFill>
                              <a:schemeClr val="tx1"/>
                            </a:solidFill>
                          </a:ln>
                          <a:cs typeface="B Zar" pitchFamily="2" charset="-78"/>
                        </a:rPr>
                        <a:t>سطح دکترا</a:t>
                      </a:r>
                      <a:endParaRPr lang="en-US" sz="140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عنوان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ردیف</a:t>
                      </a:r>
                      <a:endParaRPr lang="en-US" sz="140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16388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روابط ايران و عراق با سازمان</a:t>
                      </a:r>
                      <a:r>
                        <a:rPr lang="fa-IR" sz="1400" dirty="0" smtClean="0">
                          <a:cs typeface="B Zar" pitchFamily="2" charset="-78"/>
                        </a:rPr>
                        <a:t>‌</a:t>
                      </a:r>
                      <a:r>
                        <a:rPr lang="ar-SA" sz="1400" dirty="0" smtClean="0">
                          <a:cs typeface="B Zar" pitchFamily="2" charset="-78"/>
                        </a:rPr>
                        <a:t>هاي منطق</a:t>
                      </a:r>
                      <a:r>
                        <a:rPr lang="fa-IR" sz="1400" dirty="0" smtClean="0">
                          <a:cs typeface="B Zar" pitchFamily="2" charset="-78"/>
                        </a:rPr>
                        <a:t>ه‌</a:t>
                      </a:r>
                      <a:r>
                        <a:rPr lang="ar-SA" sz="1400" dirty="0" smtClean="0">
                          <a:cs typeface="B Zar" pitchFamily="2" charset="-78"/>
                        </a:rPr>
                        <a:t>اي و بين</a:t>
                      </a:r>
                      <a:r>
                        <a:rPr lang="fa-IR" sz="1400" dirty="0" smtClean="0">
                          <a:cs typeface="B Zar" pitchFamily="2" charset="-78"/>
                        </a:rPr>
                        <a:t>‌</a:t>
                      </a:r>
                      <a:r>
                        <a:rPr lang="ar-SA" sz="1400" dirty="0" smtClean="0">
                          <a:cs typeface="B Zar" pitchFamily="2" charset="-78"/>
                        </a:rPr>
                        <a:t>المللي در طول جنگ.</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53</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183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عوامل سياسي تأثيرگذار بر </a:t>
                      </a:r>
                      <a:r>
                        <a:rPr lang="fa-IR" sz="1400" dirty="0" smtClean="0">
                          <a:cs typeface="B Zar" pitchFamily="2" charset="-78"/>
                        </a:rPr>
                        <a:t>آغاز، </a:t>
                      </a:r>
                      <a:r>
                        <a:rPr lang="ar-SA" sz="1400" dirty="0" smtClean="0">
                          <a:cs typeface="B Zar" pitchFamily="2" charset="-78"/>
                        </a:rPr>
                        <a:t>تداوم و پايان جنگ تحميلي عراق عليه ايران.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54</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14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ايدئولوژي و ساختارهاي سياسي دو كشورایران و عراق </a:t>
                      </a:r>
                      <a:r>
                        <a:rPr lang="fa-IR" sz="1400" dirty="0" smtClean="0">
                          <a:cs typeface="B Zar" pitchFamily="2" charset="-78"/>
                        </a:rPr>
                        <a:t>در </a:t>
                      </a:r>
                      <a:r>
                        <a:rPr lang="ar-SA" sz="1400" dirty="0" smtClean="0">
                          <a:cs typeface="B Zar" pitchFamily="2" charset="-78"/>
                        </a:rPr>
                        <a:t>جنگ تحميلي عراق عليه ايران.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55</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62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تبیین </a:t>
                      </a:r>
                      <a:r>
                        <a:rPr lang="ar-SA" sz="1400" dirty="0" smtClean="0">
                          <a:cs typeface="B Zar" pitchFamily="2" charset="-78"/>
                        </a:rPr>
                        <a:t>ساختار </a:t>
                      </a:r>
                      <a:r>
                        <a:rPr lang="fa-IR" sz="1400" dirty="0" smtClean="0">
                          <a:cs typeface="B Zar" pitchFamily="2" charset="-78"/>
                        </a:rPr>
                        <a:t>تصمیم‌سازی و </a:t>
                      </a:r>
                      <a:r>
                        <a:rPr lang="ar-SA" sz="1400" dirty="0" smtClean="0">
                          <a:cs typeface="B Zar" pitchFamily="2" charset="-78"/>
                        </a:rPr>
                        <a:t>تصميم گيري در ايران(رهبري، قوه مقننه، قوه مجريه، قوه قضاييه، شوراي</a:t>
                      </a:r>
                      <a:r>
                        <a:rPr lang="fa-IR" sz="1400" dirty="0" smtClean="0">
                          <a:cs typeface="B Zar" pitchFamily="2" charset="-78"/>
                        </a:rPr>
                        <a:t>‌</a:t>
                      </a:r>
                      <a:r>
                        <a:rPr lang="ar-SA" sz="1400" dirty="0" smtClean="0">
                          <a:cs typeface="B Zar" pitchFamily="2" charset="-78"/>
                        </a:rPr>
                        <a:t>عالي دفاع و .</a:t>
                      </a:r>
                      <a:r>
                        <a:rPr lang="en-US" sz="1400" dirty="0" smtClean="0">
                          <a:cs typeface="B Zar" pitchFamily="2" charset="-78"/>
                        </a:rPr>
                        <a:t>.</a:t>
                      </a:r>
                      <a:r>
                        <a:rPr lang="fa-IR" sz="1400" dirty="0" smtClean="0">
                          <a:cs typeface="B Zar" pitchFamily="2" charset="-78"/>
                        </a:rPr>
                        <a:t>.</a:t>
                      </a:r>
                      <a:r>
                        <a:rPr lang="ar-SA" sz="1400" dirty="0" smtClean="0">
                          <a:cs typeface="B Zar" pitchFamily="2" charset="-78"/>
                        </a:rPr>
                        <a:t>) در جنگ تحميلي عراق عليه ايران.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56</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1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تبیین </a:t>
                      </a:r>
                      <a:r>
                        <a:rPr lang="ar-SA" sz="1400" dirty="0" smtClean="0">
                          <a:cs typeface="B Zar" pitchFamily="2" charset="-78"/>
                        </a:rPr>
                        <a:t>ساختار </a:t>
                      </a:r>
                      <a:r>
                        <a:rPr lang="fa-IR" sz="1400" dirty="0" smtClean="0">
                          <a:cs typeface="B Zar" pitchFamily="2" charset="-78"/>
                        </a:rPr>
                        <a:t>تصمیم‌سازی و </a:t>
                      </a:r>
                      <a:r>
                        <a:rPr lang="ar-SA" sz="1400" dirty="0" smtClean="0">
                          <a:cs typeface="B Zar" pitchFamily="2" charset="-78"/>
                        </a:rPr>
                        <a:t>تصميم گيري در كشور عراق در جنگ تحميلي عراق عليه ايران.</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57</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fa-IR" sz="1400" kern="1200" dirty="0" smtClean="0">
                        <a:ln>
                          <a:solidFill>
                            <a:schemeClr val="tx1"/>
                          </a:solidFill>
                        </a:ln>
                        <a:solidFill>
                          <a:schemeClr val="dk1"/>
                        </a:solidFill>
                        <a:latin typeface="+mn-lt"/>
                        <a:ea typeface="+mn-ea"/>
                        <a:cs typeface="B Zar" pitchFamily="2" charset="-78"/>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fa-IR"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نقش وعملكرد</a:t>
                      </a:r>
                      <a:r>
                        <a:rPr lang="fa-IR" sz="1400" dirty="0" smtClean="0">
                          <a:cs typeface="B Zar" pitchFamily="2" charset="-78"/>
                        </a:rPr>
                        <a:t> هریک از</a:t>
                      </a:r>
                      <a:r>
                        <a:rPr lang="ar-SA" sz="1400" dirty="0" smtClean="0">
                          <a:cs typeface="B Zar" pitchFamily="2" charset="-78"/>
                        </a:rPr>
                        <a:t> نهادها</a:t>
                      </a:r>
                      <a:r>
                        <a:rPr lang="fa-IR" sz="1400" baseline="0" dirty="0" smtClean="0">
                          <a:cs typeface="B Zar" pitchFamily="2" charset="-78"/>
                        </a:rPr>
                        <a:t> و ارگان‌های</a:t>
                      </a:r>
                      <a:r>
                        <a:rPr lang="ar-SA" sz="1400" dirty="0" smtClean="0">
                          <a:cs typeface="B Zar" pitchFamily="2" charset="-78"/>
                        </a:rPr>
                        <a:t> انقلابي(</a:t>
                      </a:r>
                      <a:r>
                        <a:rPr lang="fa-IR" sz="1400" dirty="0" smtClean="0">
                          <a:cs typeface="B Zar" pitchFamily="2" charset="-78"/>
                        </a:rPr>
                        <a:t>جهادسازندگی، سپاه پاسداران انقلاب اسلامی، کمیته انقلاب اسلامی، ستادپشتیبانی جنگ،</a:t>
                      </a:r>
                      <a:r>
                        <a:rPr lang="fa-IR" sz="1400" baseline="0" dirty="0" smtClean="0">
                          <a:cs typeface="B Zar" pitchFamily="2" charset="-78"/>
                        </a:rPr>
                        <a:t> شورایعالی دفاع، بسیج مستضعفین ، بنیاد شهید و ...</a:t>
                      </a:r>
                      <a:r>
                        <a:rPr lang="ar-SA" sz="1400" dirty="0" smtClean="0">
                          <a:cs typeface="B Zar" pitchFamily="2" charset="-78"/>
                        </a:rPr>
                        <a:t>) در هنگام جنگ تحميلي عراق عليه ايران.</a:t>
                      </a:r>
                      <a:r>
                        <a:rPr lang="fa-IR" sz="1400" dirty="0" smtClean="0">
                          <a:cs typeface="B Zar" pitchFamily="2" charset="-78"/>
                        </a:rPr>
                        <a:t> </a:t>
                      </a:r>
                      <a:r>
                        <a:rPr lang="fa-IR" sz="1400" dirty="0" smtClean="0">
                          <a:solidFill>
                            <a:schemeClr val="tx1"/>
                          </a:solidFill>
                          <a:cs typeface="B Zar" pitchFamily="2" charset="-78"/>
                        </a:rPr>
                        <a:t>(سیاسی،</a:t>
                      </a:r>
                      <a:r>
                        <a:rPr lang="fa-IR" sz="1400" baseline="0" dirty="0" smtClean="0">
                          <a:solidFill>
                            <a:schemeClr val="tx1"/>
                          </a:solidFill>
                          <a:cs typeface="B Zar" pitchFamily="2" charset="-78"/>
                        </a:rPr>
                        <a:t> اقتصادی، اجتماعی و فرهنگی)</a:t>
                      </a:r>
                      <a:endParaRPr lang="fa-IR" sz="1400" dirty="0" smtClean="0">
                        <a:solidFill>
                          <a:schemeClr val="tx1"/>
                        </a:solidFill>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58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نقش وعملكرد </a:t>
                      </a:r>
                      <a:r>
                        <a:rPr lang="fa-IR" sz="1400" dirty="0" smtClean="0">
                          <a:cs typeface="B Zar" pitchFamily="2" charset="-78"/>
                        </a:rPr>
                        <a:t>هریک از</a:t>
                      </a:r>
                      <a:r>
                        <a:rPr lang="ar-SA" sz="1400" dirty="0" smtClean="0">
                          <a:cs typeface="B Zar" pitchFamily="2" charset="-78"/>
                        </a:rPr>
                        <a:t>وزارت</a:t>
                      </a:r>
                      <a:r>
                        <a:rPr lang="fa-IR" sz="1400" dirty="0" smtClean="0">
                          <a:cs typeface="B Zar" pitchFamily="2" charset="-78"/>
                        </a:rPr>
                        <a:t>‌</a:t>
                      </a:r>
                      <a:r>
                        <a:rPr lang="ar-SA" sz="1400" dirty="0" smtClean="0">
                          <a:cs typeface="B Zar" pitchFamily="2" charset="-78"/>
                        </a:rPr>
                        <a:t>خانه</a:t>
                      </a:r>
                      <a:r>
                        <a:rPr lang="fa-IR" sz="1400" dirty="0" smtClean="0">
                          <a:cs typeface="B Zar" pitchFamily="2" charset="-78"/>
                        </a:rPr>
                        <a:t>‌</a:t>
                      </a:r>
                      <a:r>
                        <a:rPr lang="ar-SA" sz="1400" dirty="0" smtClean="0">
                          <a:cs typeface="B Zar" pitchFamily="2" charset="-78"/>
                        </a:rPr>
                        <a:t>ها</a:t>
                      </a:r>
                      <a:r>
                        <a:rPr lang="fa-IR" sz="1400" dirty="0" smtClean="0">
                          <a:cs typeface="B Zar" pitchFamily="2" charset="-78"/>
                        </a:rPr>
                        <a:t>(خارجه، دفاع ، نفت، کشور، سپاه، اقتصاد</a:t>
                      </a:r>
                      <a:r>
                        <a:rPr lang="fa-IR" sz="1400" baseline="0" dirty="0" smtClean="0">
                          <a:cs typeface="B Zar" pitchFamily="2" charset="-78"/>
                        </a:rPr>
                        <a:t> و دارایی و ...) و</a:t>
                      </a:r>
                      <a:r>
                        <a:rPr lang="fa-IR" sz="1400" dirty="0" smtClean="0">
                          <a:cs typeface="B Zar" pitchFamily="2" charset="-78"/>
                        </a:rPr>
                        <a:t> سازمان‌</a:t>
                      </a:r>
                      <a:r>
                        <a:rPr lang="fa-IR" sz="1400" baseline="0" dirty="0" smtClean="0">
                          <a:cs typeface="B Zar" pitchFamily="2" charset="-78"/>
                        </a:rPr>
                        <a:t>های </a:t>
                      </a:r>
                      <a:r>
                        <a:rPr lang="ar-SA" sz="1400" dirty="0" smtClean="0">
                          <a:cs typeface="B Zar" pitchFamily="2" charset="-78"/>
                        </a:rPr>
                        <a:t>دولتي</a:t>
                      </a:r>
                      <a:r>
                        <a:rPr lang="fa-IR" sz="1400" dirty="0" smtClean="0">
                          <a:cs typeface="B Zar" pitchFamily="2" charset="-78"/>
                        </a:rPr>
                        <a:t>(صدا و سیما، بنادر و کشتیرانی، برنامه</a:t>
                      </a:r>
                      <a:r>
                        <a:rPr lang="fa-IR" sz="1400" baseline="0" dirty="0" smtClean="0">
                          <a:cs typeface="B Zar" pitchFamily="2" charset="-78"/>
                        </a:rPr>
                        <a:t> و بودجه و ...)</a:t>
                      </a:r>
                      <a:r>
                        <a:rPr lang="ar-SA" sz="1400" dirty="0" smtClean="0">
                          <a:cs typeface="B Zar" pitchFamily="2" charset="-78"/>
                        </a:rPr>
                        <a:t> در</a:t>
                      </a:r>
                      <a:r>
                        <a:rPr lang="fa-IR" sz="1400" baseline="0" dirty="0" smtClean="0">
                          <a:cs typeface="B Zar" pitchFamily="2" charset="-78"/>
                        </a:rPr>
                        <a:t> </a:t>
                      </a:r>
                      <a:r>
                        <a:rPr lang="ar-SA" sz="1400" dirty="0" smtClean="0">
                          <a:cs typeface="B Zar" pitchFamily="2" charset="-78"/>
                        </a:rPr>
                        <a:t>جنگ تحميلي عراق عليه ايران.</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59</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بررسی نقش سازمان</a:t>
                      </a:r>
                      <a:r>
                        <a:rPr lang="fa-IR" sz="1400" dirty="0" smtClean="0">
                          <a:cs typeface="B Zar" pitchFamily="2" charset="-78"/>
                        </a:rPr>
                        <a:t>‌</a:t>
                      </a:r>
                      <a:r>
                        <a:rPr lang="ar-SA" sz="1400" dirty="0" smtClean="0">
                          <a:cs typeface="B Zar" pitchFamily="2" charset="-78"/>
                        </a:rPr>
                        <a:t>ها و گروه</a:t>
                      </a:r>
                      <a:r>
                        <a:rPr lang="fa-IR" sz="1400" dirty="0" smtClean="0">
                          <a:cs typeface="B Zar" pitchFamily="2" charset="-78"/>
                        </a:rPr>
                        <a:t>‌</a:t>
                      </a:r>
                      <a:r>
                        <a:rPr lang="ar-SA" sz="1400" dirty="0" smtClean="0">
                          <a:cs typeface="B Zar" pitchFamily="2" charset="-78"/>
                        </a:rPr>
                        <a:t>هاي سياسي و مذهبي در جنگ تحميلي عراق عليه ايران.</a:t>
                      </a:r>
                      <a:r>
                        <a:rPr lang="fa-IR" sz="1400" dirty="0" smtClean="0">
                          <a:cs typeface="B Zar" pitchFamily="2" charset="-78"/>
                        </a:rPr>
                        <a:t>(سازمان منافقین، چریک‌های فدایی خلق، خلق عرب، و ...)</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60</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بررسی نقش گروهها و سازمان</a:t>
                      </a:r>
                      <a:r>
                        <a:rPr lang="fa-IR" sz="1400" dirty="0" smtClean="0">
                          <a:cs typeface="B Zar" pitchFamily="2" charset="-78"/>
                        </a:rPr>
                        <a:t>‌</a:t>
                      </a:r>
                      <a:r>
                        <a:rPr lang="ar-SA" sz="1400" dirty="0" smtClean="0">
                          <a:cs typeface="B Zar" pitchFamily="2" charset="-78"/>
                        </a:rPr>
                        <a:t>هاي درون نظام </a:t>
                      </a:r>
                      <a:r>
                        <a:rPr lang="fa-IR" sz="1400" dirty="0" smtClean="0">
                          <a:cs typeface="B Zar" pitchFamily="2" charset="-78"/>
                        </a:rPr>
                        <a:t>(نهضت آزادی، حزب جمهوری اسلامی، هیئت مؤتلفه ، فداییان اسلام و ...) </a:t>
                      </a:r>
                      <a:r>
                        <a:rPr lang="ar-SA" sz="1400" dirty="0" smtClean="0">
                          <a:cs typeface="B Zar" pitchFamily="2" charset="-78"/>
                        </a:rPr>
                        <a:t>در پيشبرد اهداف جنگ تحميلي عراق عليه ايران.</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61</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پيامدها</a:t>
                      </a:r>
                      <a:r>
                        <a:rPr lang="fa-IR" sz="1400" baseline="0" dirty="0" smtClean="0">
                          <a:cs typeface="B Zar" pitchFamily="2" charset="-78"/>
                        </a:rPr>
                        <a:t> و تأثیر </a:t>
                      </a:r>
                      <a:r>
                        <a:rPr lang="ar-SA" sz="1400" dirty="0" smtClean="0">
                          <a:cs typeface="B Zar" pitchFamily="2" charset="-78"/>
                        </a:rPr>
                        <a:t>جنگ </a:t>
                      </a:r>
                      <a:r>
                        <a:rPr lang="fa-IR" sz="1400" dirty="0" smtClean="0">
                          <a:cs typeface="B Zar" pitchFamily="2" charset="-78"/>
                        </a:rPr>
                        <a:t>تحمیلی </a:t>
                      </a:r>
                      <a:r>
                        <a:rPr lang="ar-SA" sz="1400" dirty="0" smtClean="0">
                          <a:cs typeface="B Zar" pitchFamily="2" charset="-78"/>
                        </a:rPr>
                        <a:t>برايدئولوژي</a:t>
                      </a:r>
                      <a:r>
                        <a:rPr lang="fa-IR" sz="1400" dirty="0" smtClean="0">
                          <a:cs typeface="B Zar" pitchFamily="2" charset="-78"/>
                        </a:rPr>
                        <a:t> ( باورها و اعتقادات، روحیه انقلابی و جهادی و ...) ،</a:t>
                      </a:r>
                      <a:r>
                        <a:rPr lang="ar-SA" sz="1400" dirty="0" smtClean="0">
                          <a:cs typeface="B Zar" pitchFamily="2" charset="-78"/>
                        </a:rPr>
                        <a:t> ساختارهاي سياسي</a:t>
                      </a:r>
                      <a:r>
                        <a:rPr lang="fa-IR" sz="1400" baseline="0" dirty="0" smtClean="0">
                          <a:cs typeface="B Zar" pitchFamily="2" charset="-78"/>
                        </a:rPr>
                        <a:t> و </a:t>
                      </a:r>
                      <a:r>
                        <a:rPr lang="ar-SA" sz="1400" dirty="0" smtClean="0">
                          <a:cs typeface="B Zar" pitchFamily="2" charset="-78"/>
                        </a:rPr>
                        <a:t>تصميم</a:t>
                      </a:r>
                      <a:r>
                        <a:rPr lang="fa-IR" sz="1400" dirty="0" smtClean="0">
                          <a:cs typeface="B Zar" pitchFamily="2" charset="-78"/>
                        </a:rPr>
                        <a:t>‌</a:t>
                      </a:r>
                      <a:r>
                        <a:rPr lang="ar-SA" sz="1400" dirty="0" smtClean="0">
                          <a:cs typeface="B Zar" pitchFamily="2" charset="-78"/>
                        </a:rPr>
                        <a:t>گيري، اركان حكومتي، گروهها و سازمان</a:t>
                      </a:r>
                      <a:r>
                        <a:rPr lang="fa-IR" sz="1400" dirty="0" smtClean="0">
                          <a:cs typeface="B Zar" pitchFamily="2" charset="-78"/>
                        </a:rPr>
                        <a:t>‌</a:t>
                      </a:r>
                      <a:r>
                        <a:rPr lang="ar-SA" sz="1400" dirty="0" smtClean="0">
                          <a:cs typeface="B Zar" pitchFamily="2" charset="-78"/>
                        </a:rPr>
                        <a:t>هاي سياسي </a:t>
                      </a:r>
                      <a:r>
                        <a:rPr lang="fa-IR" sz="1400" dirty="0" smtClean="0">
                          <a:cs typeface="B Zar" pitchFamily="2" charset="-78"/>
                        </a:rPr>
                        <a:t>- </a:t>
                      </a:r>
                      <a:r>
                        <a:rPr lang="ar-SA" sz="1400" dirty="0" smtClean="0">
                          <a:cs typeface="B Zar" pitchFamily="2" charset="-78"/>
                        </a:rPr>
                        <a:t>مذهبي و حوزه</a:t>
                      </a:r>
                      <a:r>
                        <a:rPr lang="fa-IR" sz="1400" dirty="0" smtClean="0">
                          <a:cs typeface="B Zar" pitchFamily="2" charset="-78"/>
                        </a:rPr>
                        <a:t>‌</a:t>
                      </a:r>
                      <a:r>
                        <a:rPr lang="ar-SA" sz="1400" dirty="0" smtClean="0">
                          <a:cs typeface="B Zar" pitchFamily="2" charset="-78"/>
                        </a:rPr>
                        <a:t>هاي مدني ايران.</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62</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بررسی نقش و عملكرد سياسي</a:t>
                      </a:r>
                      <a:r>
                        <a:rPr lang="en-US" sz="1400" dirty="0" smtClean="0">
                          <a:cs typeface="B Zar" pitchFamily="2" charset="-78"/>
                        </a:rPr>
                        <a:t> </a:t>
                      </a:r>
                      <a:r>
                        <a:rPr lang="fa-IR" sz="1400" dirty="0" smtClean="0">
                          <a:cs typeface="B Zar" pitchFamily="2" charset="-78"/>
                        </a:rPr>
                        <a:t>وزارتخانه‌ها و دستگاه‌های</a:t>
                      </a:r>
                      <a:r>
                        <a:rPr lang="ar-SA" sz="1400" dirty="0" smtClean="0">
                          <a:cs typeface="B Zar" pitchFamily="2" charset="-78"/>
                        </a:rPr>
                        <a:t> دولتي عراق در </a:t>
                      </a:r>
                      <a:r>
                        <a:rPr lang="fa-IR" sz="1400" dirty="0" smtClean="0">
                          <a:cs typeface="B Zar" pitchFamily="2" charset="-78"/>
                        </a:rPr>
                        <a:t> دوران </a:t>
                      </a:r>
                      <a:r>
                        <a:rPr lang="ar-SA" sz="1400" dirty="0" smtClean="0">
                          <a:cs typeface="B Zar" pitchFamily="2" charset="-78"/>
                        </a:rPr>
                        <a:t>جنگ تحميلي </a:t>
                      </a:r>
                      <a:r>
                        <a:rPr lang="fa-IR" sz="1400" dirty="0" smtClean="0">
                          <a:cs typeface="B Zar" pitchFamily="2" charset="-78"/>
                        </a:rPr>
                        <a:t>بر</a:t>
                      </a:r>
                      <a:r>
                        <a:rPr lang="ar-SA" sz="1400" dirty="0" smtClean="0">
                          <a:cs typeface="B Zar" pitchFamily="2" charset="-78"/>
                        </a:rPr>
                        <a:t> عليه ايرا</a:t>
                      </a:r>
                      <a:r>
                        <a:rPr lang="fa-IR" sz="1400" dirty="0" smtClean="0">
                          <a:cs typeface="B Zar" pitchFamily="2" charset="-78"/>
                        </a:rPr>
                        <a:t>ن</a:t>
                      </a:r>
                      <a:r>
                        <a:rPr lang="ar-SA" sz="1400" dirty="0" smtClean="0">
                          <a:cs typeface="B Zar" pitchFamily="2" charset="-78"/>
                        </a:rPr>
                        <a:t>.</a:t>
                      </a:r>
                      <a:r>
                        <a:rPr lang="fa-IR" sz="1400" dirty="0" smtClean="0">
                          <a:cs typeface="B Zar" pitchFamily="2" charset="-78"/>
                        </a:rPr>
                        <a:t> </a:t>
                      </a:r>
                      <a:endParaRPr lang="en-US"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63</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81000" y="533400"/>
          <a:ext cx="8610600" cy="5394960"/>
        </p:xfrm>
        <a:graphic>
          <a:graphicData uri="http://schemas.openxmlformats.org/drawingml/2006/table">
            <a:tbl>
              <a:tblPr firstRow="1" bandRow="1">
                <a:tableStyleId>{5C22544A-7EE6-4342-B048-85BDC9FD1C3A}</a:tableStyleId>
              </a:tblPr>
              <a:tblGrid>
                <a:gridCol w="583458"/>
                <a:gridCol w="1122417"/>
                <a:gridCol w="6487969"/>
                <a:gridCol w="416756"/>
              </a:tblGrid>
              <a:tr h="228600">
                <a:tc gridSpan="4">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fa-IR" sz="2000" b="1" kern="1200" dirty="0" smtClean="0">
                          <a:ln>
                            <a:solidFill>
                              <a:schemeClr val="tx1"/>
                            </a:solidFill>
                          </a:ln>
                          <a:solidFill>
                            <a:srgbClr val="C00000"/>
                          </a:solidFill>
                          <a:latin typeface="+mn-lt"/>
                          <a:ea typeface="+mn-ea"/>
                          <a:cs typeface="+mn-cs"/>
                        </a:rPr>
                        <a:t>نقش قرارگاههای عمده، یگان‌های رزمی، پشتیبانی رزمی و پشتیبانی خدمات رزمی نیروهای مسلح در هشت سال دفاع مقدس(177 عنوان)  </a:t>
                      </a:r>
                      <a:endParaRPr kumimoji="0" lang="en-US" sz="2000" b="1" kern="1200" dirty="0" smtClean="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289560">
                <a:tc gridSpan="4">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1400" b="1" dirty="0" smtClean="0">
                          <a:solidFill>
                            <a:srgbClr val="FF0000"/>
                          </a:solidFill>
                          <a:cs typeface="B Zar" pitchFamily="2" charset="-78"/>
                        </a:rPr>
                        <a:t>نقش قرارگاه‌های عمده، یگان</a:t>
                      </a:r>
                      <a:r>
                        <a:rPr lang="fa-IR" sz="1400" b="1" baseline="0" dirty="0" smtClean="0">
                          <a:solidFill>
                            <a:srgbClr val="FF0000"/>
                          </a:solidFill>
                          <a:cs typeface="B Zar" pitchFamily="2" charset="-78"/>
                        </a:rPr>
                        <a:t>‌های رزمی، پشتیبانی رزمی و پشتیبانی خدمات رزمی ارتش جمهوری اسلامی ایران در 8سال دفاع مقدس</a:t>
                      </a:r>
                      <a:r>
                        <a:rPr kumimoji="0" lang="fa-IR" sz="1400" kern="1200" dirty="0" smtClean="0">
                          <a:ln>
                            <a:solidFill>
                              <a:schemeClr val="tx1"/>
                            </a:solidFill>
                          </a:ln>
                          <a:solidFill>
                            <a:srgbClr val="00B050"/>
                          </a:solidFill>
                          <a:latin typeface="+mn-lt"/>
                          <a:ea typeface="+mn-ea"/>
                          <a:cs typeface="B Zar" pitchFamily="2" charset="-78"/>
                        </a:rPr>
                        <a:t> </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b="1" kern="1200" dirty="0" smtClean="0">
                          <a:ln>
                            <a:solidFill>
                              <a:schemeClr val="tx1"/>
                            </a:solidFill>
                          </a:ln>
                          <a:solidFill>
                            <a:srgbClr val="00B050"/>
                          </a:solidFill>
                          <a:latin typeface="+mn-lt"/>
                          <a:ea typeface="+mn-ea"/>
                          <a:cs typeface="B Zar" pitchFamily="2" charset="-78"/>
                        </a:rPr>
                        <a:t>(نیروی زمینی ارتش جمهوری اسلامی ایران)</a:t>
                      </a:r>
                    </a:p>
                  </a:txBody>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tcPr>
                </a:tc>
              </a:tr>
              <a:tr h="289560">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گروه 22 توپخانه  نیروی زمینی ارتش  جمهوری اسلامی ایران  در دوران 8 ساله دفاع مقدس.</a:t>
                      </a:r>
                      <a:endParaRPr lang="en-US"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گروه 22 توپخانه  نیروی زمینی ارتش  جمهوری اسلامی ایران  در </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21</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گروه 33 توپخانه نیروی زمینی ارتش جمهوری اسلامی ایران  در دوران 8 ساله دفاع مقدس.</a:t>
                      </a:r>
                      <a:endParaRPr lang="en-US"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ب</a:t>
                      </a:r>
                      <a:r>
                        <a:rPr lang="ar-SA" sz="1400" dirty="0" smtClean="0">
                          <a:cs typeface="B Zar" pitchFamily="2" charset="-78"/>
                        </a:rPr>
                        <a:t>ررسی تأثیرو نقش گروه 33 توپخانه نیروی زمینی ارتش جمهوری اسلامی ایران  در</a:t>
                      </a:r>
                      <a:r>
                        <a:rPr lang="fa-IR" sz="1400" dirty="0" smtClean="0">
                          <a:cs typeface="B Zar" pitchFamily="2" charset="-78"/>
                        </a:rPr>
                        <a:t>هریک از عملیات‌های عمده</a:t>
                      </a:r>
                      <a:r>
                        <a:rPr lang="en-US" sz="1400" dirty="0" smtClean="0">
                          <a:cs typeface="B Zar" pitchFamily="2" charset="-78"/>
                        </a:rPr>
                        <a:t> </a:t>
                      </a:r>
                      <a:r>
                        <a:rPr lang="fa-IR" sz="1400" dirty="0" smtClean="0">
                          <a:cs typeface="B Zar" pitchFamily="2" charset="-78"/>
                        </a:rPr>
                        <a:t>د</a:t>
                      </a:r>
                      <a:r>
                        <a:rPr lang="ar-SA" sz="1400" dirty="0" smtClean="0">
                          <a:cs typeface="B Zar" pitchFamily="2" charset="-78"/>
                        </a:rPr>
                        <a:t>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22</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گروه 44 توپخانه، نیروی زمینی ارتش </a:t>
                      </a:r>
                      <a:r>
                        <a:rPr lang="fa-IR" sz="1400" dirty="0" smtClean="0">
                          <a:cs typeface="B Zar" pitchFamily="2" charset="-78"/>
                        </a:rPr>
                        <a:t>جمهوری اسلامی ایران</a:t>
                      </a:r>
                      <a:r>
                        <a:rPr lang="ar-SA" sz="1400" dirty="0" smtClean="0">
                          <a:cs typeface="B Zar" pitchFamily="2" charset="-78"/>
                        </a:rPr>
                        <a:t> در دوران 8 ساله دفاع مقدس.</a:t>
                      </a:r>
                      <a:endParaRPr lang="fa-IR" sz="1400" dirty="0" smtClean="0">
                        <a:cs typeface="B Z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گروه 44 توپخانه، نیروی زمینی ارتش </a:t>
                      </a:r>
                      <a:r>
                        <a:rPr lang="fa-IR" sz="1400" dirty="0" smtClean="0">
                          <a:cs typeface="B Zar" pitchFamily="2" charset="-78"/>
                        </a:rPr>
                        <a:t>جمهوری اسلامی ایران</a:t>
                      </a:r>
                      <a:r>
                        <a:rPr lang="ar-SA" sz="1400" dirty="0" smtClean="0">
                          <a:cs typeface="B Zar" pitchFamily="2" charset="-78"/>
                        </a:rPr>
                        <a:t>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r>
                        <a:rPr lang="fa-IR" sz="1400" dirty="0" smtClean="0">
                          <a:cs typeface="B Zar" pitchFamily="2" charset="-78"/>
                        </a:rPr>
                        <a:t> </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23</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007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گروه 55 توپخانه  نیروی زمینی ارتش  جمهوری اسلامی ایران  در دوران 8 ساله دفاع مقدس.</a:t>
                      </a:r>
                      <a:endParaRPr lang="fa-IR" sz="1400" dirty="0" smtClean="0">
                        <a:cs typeface="B Z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گروه 55 توپخانه  نیروی زمینی ارتش  جمهوری اسلامی ایران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24</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531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گروه </a:t>
                      </a:r>
                      <a:r>
                        <a:rPr lang="fa-IR" sz="1400" dirty="0" smtClean="0">
                          <a:cs typeface="B Zar" pitchFamily="2" charset="-78"/>
                        </a:rPr>
                        <a:t>99 پدافند هوائی </a:t>
                      </a:r>
                      <a:r>
                        <a:rPr lang="ar-SA" sz="1400" dirty="0" smtClean="0">
                          <a:cs typeface="B Zar" pitchFamily="2" charset="-78"/>
                        </a:rPr>
                        <a:t>نیروی زمینی ارتش  جمهوری اسلامی ایران  در دوران 8 ساله دفاع مقدس.</a:t>
                      </a:r>
                      <a:endParaRPr lang="fa-IR" sz="1400" dirty="0" smtClean="0">
                        <a:cs typeface="B Z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گروه </a:t>
                      </a:r>
                      <a:r>
                        <a:rPr lang="fa-IR" sz="1400" dirty="0" smtClean="0">
                          <a:cs typeface="B Zar" pitchFamily="2" charset="-78"/>
                        </a:rPr>
                        <a:t>99 پدافند هوائی </a:t>
                      </a:r>
                      <a:r>
                        <a:rPr lang="ar-SA" sz="1400" dirty="0" smtClean="0">
                          <a:cs typeface="B Zar" pitchFamily="2" charset="-78"/>
                        </a:rPr>
                        <a:t>نیروی زمینی ارتش جمهوری اسلامی ایران  در</a:t>
                      </a:r>
                      <a:r>
                        <a:rPr lang="fa-IR" sz="1400" dirty="0" smtClean="0">
                          <a:cs typeface="B Zar" pitchFamily="2" charset="-78"/>
                        </a:rPr>
                        <a:t>هریک از عملیات‌های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25</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 y="304803"/>
          <a:ext cx="8610600" cy="6035040"/>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588234"/>
                <a:gridCol w="1011966"/>
                <a:gridCol w="6590233"/>
                <a:gridCol w="420167"/>
              </a:tblGrid>
              <a:tr h="304797">
                <a:tc gridSpan="4">
                  <a:txBody>
                    <a:bodyPr/>
                    <a:lstStyle/>
                    <a:p>
                      <a:pPr algn="ctr"/>
                      <a:r>
                        <a:rPr kumimoji="0" lang="ar-SA" sz="2000" b="1" kern="1200" dirty="0" smtClean="0">
                          <a:ln>
                            <a:solidFill>
                              <a:schemeClr val="tx1"/>
                            </a:solidFill>
                          </a:ln>
                          <a:solidFill>
                            <a:srgbClr val="C00000"/>
                          </a:solidFill>
                          <a:latin typeface="+mn-lt"/>
                          <a:ea typeface="+mn-ea"/>
                          <a:cs typeface="+mn-cs"/>
                        </a:rPr>
                        <a:t>ابعاد سياسي جنگ ايران و عراق (1</a:t>
                      </a:r>
                      <a:r>
                        <a:rPr kumimoji="0" lang="fa-IR" sz="2000" b="1" kern="1200" dirty="0" smtClean="0">
                          <a:ln>
                            <a:solidFill>
                              <a:schemeClr val="tx1"/>
                            </a:solidFill>
                          </a:ln>
                          <a:solidFill>
                            <a:srgbClr val="C00000"/>
                          </a:solidFill>
                          <a:latin typeface="+mn-lt"/>
                          <a:ea typeface="+mn-ea"/>
                          <a:cs typeface="+mn-cs"/>
                        </a:rPr>
                        <a:t>58</a:t>
                      </a:r>
                      <a:r>
                        <a:rPr kumimoji="0" lang="ar-SA" sz="2000" b="1" kern="1200" dirty="0" smtClean="0">
                          <a:ln>
                            <a:solidFill>
                              <a:schemeClr val="tx1"/>
                            </a:solidFill>
                          </a:ln>
                          <a:solidFill>
                            <a:srgbClr val="C00000"/>
                          </a:solidFill>
                          <a:latin typeface="+mn-lt"/>
                          <a:ea typeface="+mn-ea"/>
                          <a:cs typeface="+mn-cs"/>
                        </a:rPr>
                        <a:t> عنوان)</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351603">
                <a:tc>
                  <a:txBody>
                    <a:bodyPr/>
                    <a:lstStyle/>
                    <a:p>
                      <a:r>
                        <a:rPr lang="fa-IR" sz="1400" dirty="0" smtClean="0">
                          <a:ln>
                            <a:solidFill>
                              <a:schemeClr val="tx1"/>
                            </a:solidFill>
                          </a:ln>
                          <a:cs typeface="B Zar" pitchFamily="2" charset="-78"/>
                        </a:rPr>
                        <a:t>سطح دکترا</a:t>
                      </a:r>
                      <a:endParaRPr lang="en-US" sz="140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عنوان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ردیف</a:t>
                      </a:r>
                      <a:endParaRPr lang="en-US" sz="140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7213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بررسی </a:t>
                      </a:r>
                      <a:r>
                        <a:rPr lang="ar-SA" sz="1400" dirty="0" smtClean="0">
                          <a:cs typeface="B Zar" pitchFamily="2" charset="-78"/>
                        </a:rPr>
                        <a:t>نقش و كاركردهاي سياسي حوزه</a:t>
                      </a:r>
                      <a:r>
                        <a:rPr lang="fa-IR" sz="1400" dirty="0" smtClean="0">
                          <a:cs typeface="B Zar" pitchFamily="2" charset="-78"/>
                        </a:rPr>
                        <a:t>‌</a:t>
                      </a:r>
                      <a:r>
                        <a:rPr lang="ar-SA" sz="1400" dirty="0" smtClean="0">
                          <a:cs typeface="B Zar" pitchFamily="2" charset="-78"/>
                        </a:rPr>
                        <a:t>هاي مدني</a:t>
                      </a:r>
                      <a:r>
                        <a:rPr lang="fa-IR" sz="1400" dirty="0" smtClean="0">
                          <a:cs typeface="B Zar" pitchFamily="2" charset="-78"/>
                        </a:rPr>
                        <a:t> و تشکل‌های مردمی</a:t>
                      </a:r>
                      <a:r>
                        <a:rPr lang="ar-SA" sz="1400" dirty="0" smtClean="0">
                          <a:cs typeface="B Zar" pitchFamily="2" charset="-78"/>
                        </a:rPr>
                        <a:t> (اقوام</a:t>
                      </a:r>
                      <a:r>
                        <a:rPr lang="fa-IR" sz="1400" dirty="0" smtClean="0">
                          <a:cs typeface="B Zar" pitchFamily="2" charset="-78"/>
                        </a:rPr>
                        <a:t>،</a:t>
                      </a:r>
                      <a:r>
                        <a:rPr lang="ar-SA" sz="1400" dirty="0" smtClean="0">
                          <a:cs typeface="B Zar" pitchFamily="2" charset="-78"/>
                        </a:rPr>
                        <a:t> مذاهب</a:t>
                      </a:r>
                      <a:r>
                        <a:rPr lang="fa-IR" sz="1400" dirty="0" smtClean="0">
                          <a:cs typeface="B Zar" pitchFamily="2" charset="-78"/>
                        </a:rPr>
                        <a:t>، هیئت‌ها</a:t>
                      </a:r>
                      <a:r>
                        <a:rPr lang="fa-IR" sz="1400" baseline="0" dirty="0" smtClean="0">
                          <a:cs typeface="B Zar" pitchFamily="2" charset="-78"/>
                        </a:rPr>
                        <a:t>، احزاب و ...</a:t>
                      </a:r>
                      <a:r>
                        <a:rPr lang="ar-SA" sz="1400" dirty="0" smtClean="0">
                          <a:cs typeface="B Zar" pitchFamily="2" charset="-78"/>
                        </a:rPr>
                        <a:t>) درشروع، تداوم و پايان جنگ در عراق.</a:t>
                      </a:r>
                      <a:endParaRPr lang="en-US" sz="1400" dirty="0" smtClean="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64</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388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بررسی نقش سازمان</a:t>
                      </a:r>
                      <a:r>
                        <a:rPr lang="fa-IR" sz="1400" dirty="0" smtClean="0">
                          <a:cs typeface="B Zar" pitchFamily="2" charset="-78"/>
                        </a:rPr>
                        <a:t>‌</a:t>
                      </a:r>
                      <a:r>
                        <a:rPr lang="ar-SA" sz="1400" dirty="0" smtClean="0">
                          <a:cs typeface="B Zar" pitchFamily="2" charset="-78"/>
                        </a:rPr>
                        <a:t>ها و گروههاي سياسي درون نظام عراق در </a:t>
                      </a:r>
                      <a:r>
                        <a:rPr lang="fa-IR" sz="1400" dirty="0" smtClean="0">
                          <a:cs typeface="B Zar" pitchFamily="2" charset="-78"/>
                        </a:rPr>
                        <a:t>شروع، </a:t>
                      </a:r>
                      <a:r>
                        <a:rPr lang="ar-SA" sz="1400" dirty="0" smtClean="0">
                          <a:cs typeface="B Zar" pitchFamily="2" charset="-78"/>
                        </a:rPr>
                        <a:t>تداوم و پايان جنگ </a:t>
                      </a:r>
                      <a:r>
                        <a:rPr lang="fa-IR" sz="1400" dirty="0" smtClean="0">
                          <a:cs typeface="B Zar" pitchFamily="2" charset="-78"/>
                        </a:rPr>
                        <a:t>تحمیلی بر علیه ایران </a:t>
                      </a:r>
                      <a:r>
                        <a:rPr lang="ar-SA" sz="1400" dirty="0" smtClean="0">
                          <a:cs typeface="B Zar" pitchFamily="2" charset="-78"/>
                        </a:rPr>
                        <a:t>.</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65</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183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بررسی نقش سازمان</a:t>
                      </a:r>
                      <a:r>
                        <a:rPr lang="fa-IR" sz="1400" dirty="0" smtClean="0">
                          <a:cs typeface="B Zar" pitchFamily="2" charset="-78"/>
                        </a:rPr>
                        <a:t>‌</a:t>
                      </a:r>
                      <a:r>
                        <a:rPr lang="ar-SA" sz="1400" dirty="0" smtClean="0">
                          <a:cs typeface="B Zar" pitchFamily="2" charset="-78"/>
                        </a:rPr>
                        <a:t>ها وگروه</a:t>
                      </a:r>
                      <a:r>
                        <a:rPr lang="fa-IR" sz="1400" dirty="0" smtClean="0">
                          <a:cs typeface="B Zar" pitchFamily="2" charset="-78"/>
                        </a:rPr>
                        <a:t>‌</a:t>
                      </a:r>
                      <a:r>
                        <a:rPr lang="ar-SA" sz="1400" dirty="0" smtClean="0">
                          <a:cs typeface="B Zar" pitchFamily="2" charset="-78"/>
                        </a:rPr>
                        <a:t>هاي سياسي بيرون از نظام عراق در تداوم و پايان جنگ </a:t>
                      </a:r>
                      <a:r>
                        <a:rPr lang="fa-IR" sz="1400" dirty="0" smtClean="0">
                          <a:cs typeface="B Zar" pitchFamily="2" charset="-78"/>
                        </a:rPr>
                        <a:t>تحمیلی بر علیه ایران</a:t>
                      </a:r>
                      <a:r>
                        <a:rPr lang="ar-SA" sz="1400" dirty="0" smtClean="0">
                          <a:cs typeface="B Zar" pitchFamily="2" charset="-78"/>
                        </a:rPr>
                        <a:t>.</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66</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14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a:t>
                      </a:r>
                      <a:r>
                        <a:rPr lang="ar-SA" sz="1400" dirty="0" smtClean="0">
                          <a:cs typeface="B Zar" pitchFamily="2" charset="-78"/>
                        </a:rPr>
                        <a:t>پيامدهاي جنگ بر ايدئولوژي وساختارهاي سياسي، ساختار تصميم</a:t>
                      </a:r>
                      <a:r>
                        <a:rPr lang="fa-IR" sz="1400" dirty="0" smtClean="0">
                          <a:cs typeface="B Zar" pitchFamily="2" charset="-78"/>
                        </a:rPr>
                        <a:t>‌</a:t>
                      </a:r>
                      <a:r>
                        <a:rPr lang="ar-SA" sz="1400" dirty="0" smtClean="0">
                          <a:cs typeface="B Zar" pitchFamily="2" charset="-78"/>
                        </a:rPr>
                        <a:t>گيري، اركان حكومتي، گروهها و سازمان</a:t>
                      </a:r>
                      <a:r>
                        <a:rPr lang="fa-IR" sz="1400" dirty="0" smtClean="0">
                          <a:cs typeface="B Zar" pitchFamily="2" charset="-78"/>
                        </a:rPr>
                        <a:t>‌</a:t>
                      </a:r>
                      <a:r>
                        <a:rPr lang="ar-SA" sz="1400" dirty="0" smtClean="0">
                          <a:cs typeface="B Zar" pitchFamily="2" charset="-78"/>
                        </a:rPr>
                        <a:t>هاي سياسي و حوزه</a:t>
                      </a:r>
                      <a:r>
                        <a:rPr lang="fa-IR" sz="1400" dirty="0" smtClean="0">
                          <a:cs typeface="B Zar" pitchFamily="2" charset="-78"/>
                        </a:rPr>
                        <a:t>‌</a:t>
                      </a:r>
                      <a:r>
                        <a:rPr lang="ar-SA" sz="1400" dirty="0" smtClean="0">
                          <a:cs typeface="B Zar" pitchFamily="2" charset="-78"/>
                        </a:rPr>
                        <a:t>هاي مدني عراق</a:t>
                      </a:r>
                      <a:r>
                        <a:rPr lang="fa-IR" sz="1400" dirty="0" smtClean="0">
                          <a:cs typeface="B Zar" pitchFamily="2" charset="-78"/>
                        </a:rPr>
                        <a:t> (از شروع جنگ تحمیلی بر علیه ایران تا سقوط صدام حسین)</a:t>
                      </a:r>
                      <a:r>
                        <a:rPr lang="ar-SA" sz="1400" dirty="0" smtClean="0">
                          <a:cs typeface="B Zar" pitchFamily="2" charset="-78"/>
                        </a:rPr>
                        <a:t>.</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67</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62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ساختار</a:t>
                      </a:r>
                      <a:r>
                        <a:rPr lang="fa-IR" sz="1400" dirty="0" smtClean="0">
                          <a:cs typeface="B Zar" pitchFamily="2" charset="-78"/>
                        </a:rPr>
                        <a:t>های</a:t>
                      </a:r>
                      <a:r>
                        <a:rPr lang="ar-SA" sz="1400" dirty="0" smtClean="0">
                          <a:cs typeface="B Zar" pitchFamily="2" charset="-78"/>
                        </a:rPr>
                        <a:t> سياسي و امنيتي خاورميانه و خليج فارس در </a:t>
                      </a:r>
                      <a:r>
                        <a:rPr lang="fa-IR" sz="1400" dirty="0" smtClean="0">
                          <a:cs typeface="B Zar" pitchFamily="2" charset="-78"/>
                        </a:rPr>
                        <a:t>دوران </a:t>
                      </a:r>
                      <a:r>
                        <a:rPr lang="ar-SA" sz="1400" dirty="0" smtClean="0">
                          <a:cs typeface="B Zar" pitchFamily="2" charset="-78"/>
                        </a:rPr>
                        <a:t>جنگ </a:t>
                      </a:r>
                      <a:r>
                        <a:rPr lang="fa-IR" sz="1400" dirty="0" smtClean="0">
                          <a:cs typeface="B Zar" pitchFamily="2" charset="-78"/>
                        </a:rPr>
                        <a:t>تحمیلی</a:t>
                      </a:r>
                      <a:r>
                        <a:rPr lang="ar-SA" sz="1400" dirty="0" smtClean="0">
                          <a:cs typeface="B Zar" pitchFamily="2" charset="-78"/>
                        </a:rPr>
                        <a:t>.</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68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1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a:t>
                      </a:r>
                      <a:r>
                        <a:rPr lang="fa-IR" sz="1400" dirty="0" smtClean="0">
                          <a:cs typeface="B Zar" pitchFamily="2" charset="-78"/>
                        </a:rPr>
                        <a:t>ی</a:t>
                      </a:r>
                      <a:r>
                        <a:rPr lang="ar-SA" sz="1400" dirty="0" smtClean="0">
                          <a:cs typeface="B Zar" pitchFamily="2" charset="-78"/>
                        </a:rPr>
                        <a:t> نقش و موقعيت ايران و عراق در ساختار</a:t>
                      </a:r>
                      <a:r>
                        <a:rPr lang="fa-IR" sz="1400" dirty="0" smtClean="0">
                          <a:cs typeface="B Zar" pitchFamily="2" charset="-78"/>
                        </a:rPr>
                        <a:t>های</a:t>
                      </a:r>
                      <a:r>
                        <a:rPr lang="ar-SA" sz="1400" dirty="0" smtClean="0">
                          <a:cs typeface="B Zar" pitchFamily="2" charset="-78"/>
                        </a:rPr>
                        <a:t> منطقه</a:t>
                      </a:r>
                      <a:r>
                        <a:rPr lang="fa-IR" sz="1400" dirty="0" smtClean="0">
                          <a:cs typeface="B Zar" pitchFamily="2" charset="-78"/>
                        </a:rPr>
                        <a:t>‌</a:t>
                      </a:r>
                      <a:r>
                        <a:rPr lang="ar-SA" sz="1400" dirty="0" smtClean="0">
                          <a:cs typeface="B Zar" pitchFamily="2" charset="-78"/>
                        </a:rPr>
                        <a:t>اي در </a:t>
                      </a:r>
                      <a:r>
                        <a:rPr lang="fa-IR" sz="1400" dirty="0" smtClean="0">
                          <a:cs typeface="B Zar" pitchFamily="2" charset="-78"/>
                        </a:rPr>
                        <a:t>دوران </a:t>
                      </a:r>
                      <a:r>
                        <a:rPr lang="ar-SA" sz="1400" dirty="0" smtClean="0">
                          <a:cs typeface="B Zar" pitchFamily="2" charset="-78"/>
                        </a:rPr>
                        <a:t>جنگ </a:t>
                      </a:r>
                      <a:r>
                        <a:rPr lang="fa-IR" sz="1400" dirty="0" smtClean="0">
                          <a:cs typeface="B Zar" pitchFamily="2" charset="-78"/>
                        </a:rPr>
                        <a:t>تحمیلی</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69</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روابط و تعامل ايران و عراق با سازمان</a:t>
                      </a:r>
                      <a:r>
                        <a:rPr lang="fa-IR" sz="1400" dirty="0" smtClean="0">
                          <a:cs typeface="B Zar" pitchFamily="2" charset="-78"/>
                        </a:rPr>
                        <a:t>‌</a:t>
                      </a:r>
                      <a:r>
                        <a:rPr lang="ar-SA" sz="1400" dirty="0" smtClean="0">
                          <a:cs typeface="B Zar" pitchFamily="2" charset="-78"/>
                        </a:rPr>
                        <a:t>هاي منطقه</a:t>
                      </a:r>
                      <a:r>
                        <a:rPr lang="fa-IR" sz="1400" dirty="0" smtClean="0">
                          <a:cs typeface="B Zar" pitchFamily="2" charset="-78"/>
                        </a:rPr>
                        <a:t>‌</a:t>
                      </a:r>
                      <a:r>
                        <a:rPr lang="ar-SA" sz="1400" dirty="0" smtClean="0">
                          <a:cs typeface="B Zar" pitchFamily="2" charset="-78"/>
                        </a:rPr>
                        <a:t>اي و غير</a:t>
                      </a:r>
                      <a:r>
                        <a:rPr lang="fa-IR" sz="1400" dirty="0" smtClean="0">
                          <a:cs typeface="B Zar" pitchFamily="2" charset="-78"/>
                        </a:rPr>
                        <a:t>منطقه</a:t>
                      </a:r>
                      <a:r>
                        <a:rPr lang="fa-IR" sz="1400" baseline="0" dirty="0" smtClean="0">
                          <a:cs typeface="B Zar" pitchFamily="2" charset="-78"/>
                        </a:rPr>
                        <a:t>‌ای(</a:t>
                      </a:r>
                      <a:r>
                        <a:rPr lang="ar-SA" sz="1400" dirty="0" smtClean="0">
                          <a:cs typeface="B Zar" pitchFamily="2" charset="-78"/>
                        </a:rPr>
                        <a:t>كنفرانس اسلامي، شوراي همكاري خليج فارس، اتحاديه عرب، اوپك، جنبش</a:t>
                      </a:r>
                      <a:r>
                        <a:rPr lang="fa-IR" sz="1400" dirty="0" smtClean="0">
                          <a:cs typeface="B Zar" pitchFamily="2" charset="-78"/>
                        </a:rPr>
                        <a:t>‌</a:t>
                      </a:r>
                      <a:r>
                        <a:rPr lang="ar-SA" sz="1400" dirty="0" smtClean="0">
                          <a:cs typeface="B Zar" pitchFamily="2" charset="-78"/>
                        </a:rPr>
                        <a:t>هاي آزادي بخش</a:t>
                      </a:r>
                      <a:r>
                        <a:rPr lang="fa-IR" sz="1400" dirty="0" smtClean="0">
                          <a:cs typeface="B Zar" pitchFamily="2" charset="-78"/>
                        </a:rPr>
                        <a:t>)</a:t>
                      </a:r>
                      <a:r>
                        <a:rPr lang="ar-SA" sz="1400" dirty="0" smtClean="0">
                          <a:cs typeface="B Zar" pitchFamily="2" charset="-78"/>
                        </a:rPr>
                        <a:t> در</a:t>
                      </a:r>
                      <a:r>
                        <a:rPr lang="fa-IR" sz="1400" dirty="0" smtClean="0">
                          <a:cs typeface="B Zar" pitchFamily="2" charset="-78"/>
                        </a:rPr>
                        <a:t> </a:t>
                      </a:r>
                      <a:r>
                        <a:rPr lang="ar-SA" sz="1400" dirty="0" smtClean="0">
                          <a:cs typeface="B Zar" pitchFamily="2" charset="-78"/>
                        </a:rPr>
                        <a:t>زمان جنگ </a:t>
                      </a:r>
                      <a:r>
                        <a:rPr lang="fa-IR" sz="1400" dirty="0" smtClean="0">
                          <a:cs typeface="B Zar" pitchFamily="2" charset="-78"/>
                        </a:rPr>
                        <a:t>تحمیلی عراق بر علیه ایران  و مؤثر بر جنگ تحمیلی</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70</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a:t>
                      </a:r>
                      <a:r>
                        <a:rPr lang="fa-IR" sz="1400" u="none" dirty="0" smtClean="0">
                          <a:solidFill>
                            <a:schemeClr val="tx1"/>
                          </a:solidFill>
                          <a:cs typeface="B Zar" pitchFamily="2" charset="-78"/>
                        </a:rPr>
                        <a:t>تأثیر </a:t>
                      </a:r>
                      <a:r>
                        <a:rPr lang="ar-SA" sz="1400" dirty="0" smtClean="0">
                          <a:cs typeface="B Zar" pitchFamily="2" charset="-78"/>
                        </a:rPr>
                        <a:t>ساختار نظام بین المللي(توزيع قدرت، نوع روابط) بر </a:t>
                      </a:r>
                      <a:r>
                        <a:rPr lang="fa-IR" sz="1400" u="none" dirty="0" smtClean="0">
                          <a:solidFill>
                            <a:schemeClr val="tx1"/>
                          </a:solidFill>
                          <a:cs typeface="B Zar" pitchFamily="2" charset="-78"/>
                        </a:rPr>
                        <a:t>شروع، تداوم و پایان </a:t>
                      </a:r>
                      <a:r>
                        <a:rPr lang="ar-SA" sz="1400" dirty="0" smtClean="0">
                          <a:cs typeface="B Zar" pitchFamily="2" charset="-78"/>
                        </a:rPr>
                        <a:t>جنگ </a:t>
                      </a:r>
                      <a:r>
                        <a:rPr lang="fa-IR" sz="1400" dirty="0" smtClean="0">
                          <a:cs typeface="B Zar" pitchFamily="2" charset="-78"/>
                        </a:rPr>
                        <a:t>تحمیلی</a:t>
                      </a:r>
                      <a:r>
                        <a:rPr lang="ar-SA" sz="1400" dirty="0" smtClean="0">
                          <a:cs typeface="B Zar" pitchFamily="2" charset="-78"/>
                        </a:rPr>
                        <a:t>.</a:t>
                      </a:r>
                      <a:endParaRPr kumimoji="0" lang="en-US" sz="1400" kern="1200" dirty="0" smtClean="0">
                        <a:ln>
                          <a:solidFill>
                            <a:schemeClr val="tx1"/>
                          </a:solidFill>
                        </a:ln>
                        <a:solidFill>
                          <a:srgbClr val="00B050"/>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71</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49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بررسی نقش و جايگاه ايران و عراق در نظام بین الملل در دوران جنگ </a:t>
                      </a:r>
                      <a:r>
                        <a:rPr lang="fa-IR" sz="1400" dirty="0" smtClean="0">
                          <a:cs typeface="B Zar" pitchFamily="2" charset="-78"/>
                        </a:rPr>
                        <a:t>تحمیلی</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72</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بررسی سياست و رفتار ابرقدرت</a:t>
                      </a:r>
                      <a:r>
                        <a:rPr lang="fa-IR" sz="1400" dirty="0" smtClean="0">
                          <a:cs typeface="B Zar" pitchFamily="2" charset="-78"/>
                        </a:rPr>
                        <a:t>‌</a:t>
                      </a:r>
                      <a:r>
                        <a:rPr lang="ar-SA" sz="1400" dirty="0" smtClean="0">
                          <a:cs typeface="B Zar" pitchFamily="2" charset="-78"/>
                        </a:rPr>
                        <a:t>ها و قدرت</a:t>
                      </a:r>
                      <a:r>
                        <a:rPr lang="fa-IR" sz="1400" dirty="0" smtClean="0">
                          <a:cs typeface="B Zar" pitchFamily="2" charset="-78"/>
                        </a:rPr>
                        <a:t>‌</a:t>
                      </a:r>
                      <a:r>
                        <a:rPr lang="ar-SA" sz="1400" dirty="0" smtClean="0">
                          <a:cs typeface="B Zar" pitchFamily="2" charset="-78"/>
                        </a:rPr>
                        <a:t>هاي بزرگ در قبال جنگ </a:t>
                      </a:r>
                      <a:r>
                        <a:rPr lang="fa-IR" sz="1400" dirty="0" smtClean="0">
                          <a:cs typeface="B Zar" pitchFamily="2" charset="-78"/>
                        </a:rPr>
                        <a:t>تحمیلی</a:t>
                      </a:r>
                      <a:r>
                        <a:rPr lang="ar-SA" sz="1400" dirty="0" smtClean="0">
                          <a:cs typeface="B Zar" pitchFamily="2" charset="-78"/>
                        </a:rPr>
                        <a:t> </a:t>
                      </a:r>
                      <a:r>
                        <a:rPr lang="fa-IR" sz="1400" dirty="0" smtClean="0">
                          <a:cs typeface="B Zar" pitchFamily="2" charset="-78"/>
                        </a:rPr>
                        <a:t>عراق علیه ایران</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73</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بررسی سياست و رفتار ساير كشورهاي منطقه در قبال جنگ</a:t>
                      </a:r>
                      <a:r>
                        <a:rPr lang="fa-IR" sz="1400" dirty="0" smtClean="0">
                          <a:cs typeface="B Zar" pitchFamily="2" charset="-78"/>
                        </a:rPr>
                        <a:t> تحمیلی</a:t>
                      </a:r>
                      <a:r>
                        <a:rPr lang="ar-SA" sz="1400" dirty="0" smtClean="0">
                          <a:cs typeface="B Zar" pitchFamily="2" charset="-78"/>
                        </a:rPr>
                        <a:t>  عراق</a:t>
                      </a:r>
                      <a:r>
                        <a:rPr lang="fa-IR" sz="1400" dirty="0" smtClean="0">
                          <a:cs typeface="B Zar" pitchFamily="2" charset="-78"/>
                        </a:rPr>
                        <a:t> علیه </a:t>
                      </a:r>
                      <a:r>
                        <a:rPr lang="ar-SA" sz="1400" dirty="0" smtClean="0">
                          <a:cs typeface="B Zar" pitchFamily="2" charset="-78"/>
                        </a:rPr>
                        <a:t>ایران</a:t>
                      </a:r>
                      <a:r>
                        <a:rPr lang="fa-IR" sz="1400" dirty="0" smtClean="0">
                          <a:cs typeface="B Zar" pitchFamily="2" charset="-78"/>
                        </a:rPr>
                        <a:t>.</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74</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بررسی مواضع و عملكرد سازمان</a:t>
                      </a:r>
                      <a:r>
                        <a:rPr lang="fa-IR" sz="1400" dirty="0" smtClean="0">
                          <a:cs typeface="B Zar" pitchFamily="2" charset="-78"/>
                        </a:rPr>
                        <a:t>‌</a:t>
                      </a:r>
                      <a:r>
                        <a:rPr lang="ar-SA" sz="1400" dirty="0" smtClean="0">
                          <a:cs typeface="B Zar" pitchFamily="2" charset="-78"/>
                        </a:rPr>
                        <a:t>هاي بين</a:t>
                      </a:r>
                      <a:r>
                        <a:rPr lang="fa-IR" sz="1400" dirty="0" smtClean="0">
                          <a:cs typeface="B Zar" pitchFamily="2" charset="-78"/>
                        </a:rPr>
                        <a:t>‌</a:t>
                      </a:r>
                      <a:r>
                        <a:rPr lang="ar-SA" sz="1400" dirty="0" smtClean="0">
                          <a:cs typeface="B Zar" pitchFamily="2" charset="-78"/>
                        </a:rPr>
                        <a:t>المللي و فرامنطقه</a:t>
                      </a:r>
                      <a:r>
                        <a:rPr lang="fa-IR" sz="1400" dirty="0" smtClean="0">
                          <a:cs typeface="B Zar" pitchFamily="2" charset="-78"/>
                        </a:rPr>
                        <a:t>‌</a:t>
                      </a:r>
                      <a:r>
                        <a:rPr lang="ar-SA" sz="1400" dirty="0" smtClean="0">
                          <a:cs typeface="B Zar" pitchFamily="2" charset="-78"/>
                        </a:rPr>
                        <a:t>اي در قبال جنگ </a:t>
                      </a:r>
                      <a:r>
                        <a:rPr lang="fa-IR" sz="1400" dirty="0" smtClean="0">
                          <a:cs typeface="B Zar" pitchFamily="2" charset="-78"/>
                        </a:rPr>
                        <a:t> تحمیلی</a:t>
                      </a:r>
                      <a:r>
                        <a:rPr lang="ar-SA" sz="1400" dirty="0" smtClean="0">
                          <a:cs typeface="B Zar" pitchFamily="2" charset="-78"/>
                        </a:rPr>
                        <a:t>  عراق</a:t>
                      </a:r>
                      <a:r>
                        <a:rPr lang="fa-IR" sz="1400" dirty="0" smtClean="0">
                          <a:cs typeface="B Zar" pitchFamily="2" charset="-78"/>
                        </a:rPr>
                        <a:t> علیه </a:t>
                      </a:r>
                      <a:r>
                        <a:rPr lang="ar-SA" sz="1400" dirty="0" smtClean="0">
                          <a:cs typeface="B Zar" pitchFamily="2" charset="-78"/>
                        </a:rPr>
                        <a:t>ایران</a:t>
                      </a:r>
                      <a:r>
                        <a:rPr lang="fa-IR" sz="1400" dirty="0" smtClean="0">
                          <a:cs typeface="B Zar" pitchFamily="2" charset="-78"/>
                        </a:rPr>
                        <a:t>.</a:t>
                      </a:r>
                      <a:endParaRPr kumimoji="0" lang="en-US" sz="1400" kern="1200" dirty="0" smtClean="0">
                        <a:ln>
                          <a:solidFill>
                            <a:schemeClr val="tx1"/>
                          </a:solidFill>
                        </a:ln>
                        <a:solidFill>
                          <a:srgbClr val="00B050"/>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fa-IR" sz="1400" kern="1200" dirty="0" smtClean="0">
                          <a:ln>
                            <a:solidFill>
                              <a:schemeClr val="tx1"/>
                            </a:solidFill>
                          </a:ln>
                          <a:solidFill>
                            <a:schemeClr val="dk1"/>
                          </a:solidFill>
                          <a:latin typeface="+mn-lt"/>
                          <a:ea typeface="+mn-ea"/>
                          <a:cs typeface="B Zar" pitchFamily="2" charset="-78"/>
                        </a:rPr>
                        <a:t>75</a:t>
                      </a:r>
                      <a:endParaRPr kumimoji="0" lang="en-US" sz="1400" kern="1200" dirty="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431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تعاريف حقوق جنگ (تجاوز،مسئوليت دولت</a:t>
                      </a:r>
                      <a:r>
                        <a:rPr lang="fa-IR" sz="1400" dirty="0" smtClean="0">
                          <a:cs typeface="B Zar" pitchFamily="2" charset="-78"/>
                        </a:rPr>
                        <a:t>‌</a:t>
                      </a:r>
                      <a:r>
                        <a:rPr lang="ar-SA" sz="1400" dirty="0" smtClean="0">
                          <a:cs typeface="B Zar" pitchFamily="2" charset="-78"/>
                        </a:rPr>
                        <a:t>ها، دفاع مشروع و</a:t>
                      </a:r>
                      <a:r>
                        <a:rPr lang="en-US" sz="1400" dirty="0" smtClean="0">
                          <a:cs typeface="B Zar" pitchFamily="2" charset="-78"/>
                        </a:rPr>
                        <a:t>..</a:t>
                      </a:r>
                      <a:r>
                        <a:rPr lang="ar-SA" sz="1400" dirty="0" smtClean="0">
                          <a:cs typeface="B Zar" pitchFamily="2" charset="-78"/>
                        </a:rPr>
                        <a:t>.) در جنگ</a:t>
                      </a:r>
                      <a:r>
                        <a:rPr lang="fa-IR" sz="1400" dirty="0" smtClean="0">
                          <a:cs typeface="B Zar" pitchFamily="2" charset="-78"/>
                        </a:rPr>
                        <a:t> تحمیلی</a:t>
                      </a:r>
                      <a:r>
                        <a:rPr lang="ar-SA" sz="1400" dirty="0" smtClean="0">
                          <a:cs typeface="B Zar" pitchFamily="2" charset="-78"/>
                        </a:rPr>
                        <a:t>  عراق</a:t>
                      </a:r>
                      <a:r>
                        <a:rPr lang="fa-IR" sz="1400" dirty="0" smtClean="0">
                          <a:cs typeface="B Zar" pitchFamily="2" charset="-78"/>
                        </a:rPr>
                        <a:t> علیه </a:t>
                      </a:r>
                      <a:r>
                        <a:rPr lang="ar-SA" sz="1400" dirty="0" smtClean="0">
                          <a:cs typeface="B Zar" pitchFamily="2" charset="-78"/>
                        </a:rPr>
                        <a:t>ایران</a:t>
                      </a:r>
                      <a:r>
                        <a:rPr lang="fa-IR"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fa-IR" sz="1400" kern="1200" dirty="0" smtClean="0">
                          <a:ln>
                            <a:solidFill>
                              <a:schemeClr val="tx1"/>
                            </a:solidFill>
                          </a:ln>
                          <a:solidFill>
                            <a:schemeClr val="dk1"/>
                          </a:solidFill>
                          <a:latin typeface="+mn-lt"/>
                          <a:ea typeface="+mn-ea"/>
                          <a:cs typeface="B Zar" pitchFamily="2" charset="-78"/>
                        </a:rPr>
                        <a:t>76</a:t>
                      </a:r>
                      <a:endParaRPr kumimoji="0" lang="en-US" sz="1400" kern="1200" dirty="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670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نقش </a:t>
                      </a:r>
                      <a:r>
                        <a:rPr lang="fa-IR" sz="1400" dirty="0" smtClean="0">
                          <a:cs typeface="B Zar" pitchFamily="2" charset="-78"/>
                        </a:rPr>
                        <a:t>و نحوه</a:t>
                      </a:r>
                      <a:r>
                        <a:rPr lang="fa-IR" sz="1400" baseline="0" dirty="0" smtClean="0">
                          <a:cs typeface="B Zar" pitchFamily="2" charset="-78"/>
                        </a:rPr>
                        <a:t> رعایت </a:t>
                      </a:r>
                      <a:r>
                        <a:rPr lang="ar-SA" sz="1400" dirty="0" smtClean="0">
                          <a:cs typeface="B Zar" pitchFamily="2" charset="-78"/>
                        </a:rPr>
                        <a:t>مسائل حقوق</a:t>
                      </a:r>
                      <a:r>
                        <a:rPr lang="fa-IR" sz="1400" dirty="0" smtClean="0">
                          <a:cs typeface="B Zar" pitchFamily="2" charset="-78"/>
                        </a:rPr>
                        <a:t>ی بین‌المللی</a:t>
                      </a:r>
                      <a:r>
                        <a:rPr lang="ar-SA" sz="1400" dirty="0" smtClean="0">
                          <a:cs typeface="B Zar" pitchFamily="2" charset="-78"/>
                        </a:rPr>
                        <a:t> (حقوق اسرا و پناهندگان، ميراث فرهنگي، اصل بي طرفي و</a:t>
                      </a:r>
                      <a:r>
                        <a:rPr lang="en-US" sz="1400" dirty="0" smtClean="0">
                          <a:cs typeface="B Zar" pitchFamily="2" charset="-78"/>
                        </a:rPr>
                        <a:t>...</a:t>
                      </a:r>
                      <a:r>
                        <a:rPr lang="ar-SA" sz="1400" dirty="0" smtClean="0">
                          <a:cs typeface="B Zar" pitchFamily="2" charset="-78"/>
                        </a:rPr>
                        <a:t>) در جنگ </a:t>
                      </a:r>
                      <a:r>
                        <a:rPr lang="fa-IR" sz="1400" dirty="0" smtClean="0">
                          <a:cs typeface="B Zar" pitchFamily="2" charset="-78"/>
                        </a:rPr>
                        <a:t>تحمیلی عراق علیه ایران .</a:t>
                      </a:r>
                      <a:endParaRPr lang="en-US"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fa-IR" sz="1400" kern="1200" dirty="0" smtClean="0">
                          <a:ln>
                            <a:solidFill>
                              <a:schemeClr val="tx1"/>
                            </a:solidFill>
                          </a:ln>
                          <a:solidFill>
                            <a:schemeClr val="dk1"/>
                          </a:solidFill>
                          <a:latin typeface="+mn-lt"/>
                          <a:ea typeface="+mn-ea"/>
                          <a:cs typeface="B Zar" pitchFamily="2" charset="-78"/>
                        </a:rPr>
                        <a:t>77</a:t>
                      </a:r>
                      <a:endParaRPr kumimoji="0" lang="en-US" sz="1400" kern="1200" dirty="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81000" y="685800"/>
          <a:ext cx="8458200" cy="4876800"/>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577823"/>
                <a:gridCol w="1111577"/>
                <a:gridCol w="6356069"/>
                <a:gridCol w="412731"/>
              </a:tblGrid>
              <a:tr h="304797">
                <a:tc gridSpan="4">
                  <a:txBody>
                    <a:bodyPr/>
                    <a:lstStyle/>
                    <a:p>
                      <a:pPr algn="ctr"/>
                      <a:r>
                        <a:rPr kumimoji="0" lang="ar-SA" sz="2000" b="1" kern="1200" dirty="0" smtClean="0">
                          <a:ln>
                            <a:solidFill>
                              <a:schemeClr val="tx1"/>
                            </a:solidFill>
                          </a:ln>
                          <a:solidFill>
                            <a:srgbClr val="C00000"/>
                          </a:solidFill>
                          <a:latin typeface="+mn-lt"/>
                          <a:ea typeface="+mn-ea"/>
                          <a:cs typeface="+mn-cs"/>
                        </a:rPr>
                        <a:t>ابعاد سياسي جنگ ايران و عراق (1</a:t>
                      </a:r>
                      <a:r>
                        <a:rPr kumimoji="0" lang="fa-IR" sz="2000" b="1" kern="1200" dirty="0" smtClean="0">
                          <a:ln>
                            <a:solidFill>
                              <a:schemeClr val="tx1"/>
                            </a:solidFill>
                          </a:ln>
                          <a:solidFill>
                            <a:srgbClr val="C00000"/>
                          </a:solidFill>
                          <a:latin typeface="+mn-lt"/>
                          <a:ea typeface="+mn-ea"/>
                          <a:cs typeface="+mn-cs"/>
                        </a:rPr>
                        <a:t>58</a:t>
                      </a:r>
                      <a:r>
                        <a:rPr kumimoji="0" lang="ar-SA" sz="2000" b="1" kern="1200" dirty="0" smtClean="0">
                          <a:ln>
                            <a:solidFill>
                              <a:schemeClr val="tx1"/>
                            </a:solidFill>
                          </a:ln>
                          <a:solidFill>
                            <a:srgbClr val="C00000"/>
                          </a:solidFill>
                          <a:latin typeface="+mn-lt"/>
                          <a:ea typeface="+mn-ea"/>
                          <a:cs typeface="+mn-cs"/>
                        </a:rPr>
                        <a:t> عنوان)</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351603">
                <a:tc>
                  <a:txBody>
                    <a:bodyPr/>
                    <a:lstStyle/>
                    <a:p>
                      <a:r>
                        <a:rPr lang="fa-IR" sz="1400" dirty="0" smtClean="0">
                          <a:ln>
                            <a:solidFill>
                              <a:schemeClr val="tx1"/>
                            </a:solidFill>
                          </a:ln>
                          <a:cs typeface="B Zar" pitchFamily="2" charset="-78"/>
                        </a:rPr>
                        <a:t>سطح دکترا</a:t>
                      </a:r>
                      <a:endParaRPr lang="en-US" sz="140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عنوان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ردیف</a:t>
                      </a:r>
                      <a:endParaRPr lang="en-US" sz="140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7213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بررسی </a:t>
                      </a:r>
                      <a:r>
                        <a:rPr lang="fa-IR" sz="1400" dirty="0" smtClean="0">
                          <a:cs typeface="B Zar" pitchFamily="2" charset="-78"/>
                        </a:rPr>
                        <a:t>رعایت </a:t>
                      </a:r>
                      <a:r>
                        <a:rPr lang="ar-SA" sz="1400" dirty="0" smtClean="0">
                          <a:cs typeface="B Zar" pitchFamily="2" charset="-78"/>
                        </a:rPr>
                        <a:t>حقوق درياها در جنگ </a:t>
                      </a:r>
                      <a:r>
                        <a:rPr lang="fa-IR" sz="1400" dirty="0" smtClean="0">
                          <a:cs typeface="B Zar" pitchFamily="2" charset="-78"/>
                        </a:rPr>
                        <a:t>تحمیلی عراق علیه ایران . </a:t>
                      </a:r>
                      <a:endParaRPr lang="en-US" sz="1400" dirty="0" smtClean="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78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388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بررسی </a:t>
                      </a:r>
                      <a:r>
                        <a:rPr lang="fa-IR" sz="1400" dirty="0" smtClean="0">
                          <a:cs typeface="B Zar" pitchFamily="2" charset="-78"/>
                        </a:rPr>
                        <a:t>رعایت </a:t>
                      </a:r>
                      <a:r>
                        <a:rPr lang="ar-SA" sz="1400" dirty="0" smtClean="0">
                          <a:cs typeface="B Zar" pitchFamily="2" charset="-78"/>
                        </a:rPr>
                        <a:t>حقوقی معاهدات</a:t>
                      </a:r>
                      <a:r>
                        <a:rPr lang="fa-IR" sz="1400" dirty="0" smtClean="0">
                          <a:cs typeface="B Zar" pitchFamily="2" charset="-78"/>
                        </a:rPr>
                        <a:t> بین المللی</a:t>
                      </a:r>
                      <a:r>
                        <a:rPr lang="ar-SA" sz="1400" dirty="0" smtClean="0">
                          <a:cs typeface="B Zar" pitchFamily="2" charset="-78"/>
                        </a:rPr>
                        <a:t> در جنگ </a:t>
                      </a:r>
                      <a:r>
                        <a:rPr lang="fa-IR" sz="1400" dirty="0" smtClean="0">
                          <a:cs typeface="B Zar" pitchFamily="2" charset="-78"/>
                        </a:rPr>
                        <a:t>تحمیلی  عراق علیه ایران .</a:t>
                      </a:r>
                      <a:endParaRPr lang="en-US" sz="1400" dirty="0" smtClean="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79</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183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حقوقي عملكرد سازمان ملل در جنگ </a:t>
                      </a:r>
                      <a:r>
                        <a:rPr lang="fa-IR" sz="1400" dirty="0" smtClean="0">
                          <a:cs typeface="B Zar" pitchFamily="2" charset="-78"/>
                        </a:rPr>
                        <a:t>تحمیلی عراق علیه ایران .</a:t>
                      </a:r>
                      <a:r>
                        <a:rPr lang="ar-SA" sz="1400" dirty="0" smtClean="0">
                          <a:cs typeface="B Zar" pitchFamily="2" charset="-78"/>
                        </a:rPr>
                        <a:t>.</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80</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14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بررسی نقض حقوق بين الملل در جنگ</a:t>
                      </a:r>
                      <a:r>
                        <a:rPr lang="fa-IR" sz="1400" dirty="0" smtClean="0">
                          <a:cs typeface="B Zar" pitchFamily="2" charset="-78"/>
                        </a:rPr>
                        <a:t> تحمیلی</a:t>
                      </a:r>
                      <a:r>
                        <a:rPr lang="ar-SA" sz="1400" dirty="0" smtClean="0">
                          <a:cs typeface="B Zar" pitchFamily="2" charset="-78"/>
                        </a:rPr>
                        <a:t>  عراق</a:t>
                      </a:r>
                      <a:r>
                        <a:rPr lang="fa-IR" sz="1400" dirty="0" smtClean="0">
                          <a:cs typeface="B Zar" pitchFamily="2" charset="-78"/>
                        </a:rPr>
                        <a:t> علیه </a:t>
                      </a:r>
                      <a:r>
                        <a:rPr lang="ar-SA" sz="1400" dirty="0" smtClean="0">
                          <a:cs typeface="B Zar" pitchFamily="2" charset="-78"/>
                        </a:rPr>
                        <a:t>ایران</a:t>
                      </a:r>
                      <a:r>
                        <a:rPr lang="fa-IR" sz="1400" dirty="0" smtClean="0">
                          <a:cs typeface="B Zar" pitchFamily="2" charset="-78"/>
                        </a:rPr>
                        <a:t>.</a:t>
                      </a:r>
                      <a:endParaRPr lang="en-US" sz="1400" dirty="0">
                        <a:ln>
                          <a:solidFill>
                            <a:schemeClr val="tx1"/>
                          </a:solidFill>
                        </a:ln>
                        <a:solidFill>
                          <a:srgbClr val="FF0000"/>
                        </a:solidFill>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81</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مقايسه</a:t>
                      </a:r>
                      <a:r>
                        <a:rPr lang="fa-IR" sz="1400" dirty="0" smtClean="0">
                          <a:cs typeface="B Zar" pitchFamily="2" charset="-78"/>
                        </a:rPr>
                        <a:t>‌</a:t>
                      </a:r>
                      <a:r>
                        <a:rPr lang="ar-SA" sz="1400" dirty="0" smtClean="0">
                          <a:cs typeface="B Zar" pitchFamily="2" charset="-78"/>
                        </a:rPr>
                        <a:t>اي نظام</a:t>
                      </a:r>
                      <a:r>
                        <a:rPr lang="fa-IR" sz="1400" dirty="0" smtClean="0">
                          <a:cs typeface="B Zar" pitchFamily="2" charset="-78"/>
                        </a:rPr>
                        <a:t>‌</a:t>
                      </a:r>
                      <a:r>
                        <a:rPr lang="ar-SA" sz="1400" dirty="0" smtClean="0">
                          <a:cs typeface="B Zar" pitchFamily="2" charset="-78"/>
                        </a:rPr>
                        <a:t>هاي سياسي ايران و عراق در دوران جنگ</a:t>
                      </a:r>
                      <a:r>
                        <a:rPr lang="fa-IR" sz="1400" dirty="0" smtClean="0">
                          <a:cs typeface="B Zar" pitchFamily="2" charset="-78"/>
                        </a:rPr>
                        <a:t> تحمیلی</a:t>
                      </a:r>
                      <a:r>
                        <a:rPr lang="ar-SA" sz="1400" dirty="0" smtClean="0">
                          <a:cs typeface="B Zar" pitchFamily="2" charset="-78"/>
                        </a:rPr>
                        <a:t>.</a:t>
                      </a:r>
                      <a:r>
                        <a:rPr lang="fa-IR" sz="1400" dirty="0" smtClean="0">
                          <a:solidFill>
                            <a:srgbClr val="FF0000"/>
                          </a:solidFill>
                          <a:cs typeface="B Zar" pitchFamily="2" charset="-78"/>
                        </a:rPr>
                        <a:t> </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82</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1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بررسی بسترهاي نظام سياسي عراق در دوران جنگ </a:t>
                      </a:r>
                      <a:r>
                        <a:rPr lang="fa-IR" sz="1400" dirty="0" smtClean="0">
                          <a:cs typeface="B Zar" pitchFamily="2" charset="-78"/>
                        </a:rPr>
                        <a:t>تحمیلی</a:t>
                      </a:r>
                      <a:r>
                        <a:rPr lang="ar-SA" sz="1400" dirty="0" smtClean="0">
                          <a:cs typeface="B Zar" pitchFamily="2" charset="-78"/>
                        </a:rPr>
                        <a:t> ب</a:t>
                      </a:r>
                      <a:r>
                        <a:rPr lang="fa-IR" sz="1400" dirty="0" smtClean="0">
                          <a:cs typeface="B Zar" pitchFamily="2" charset="-78"/>
                        </a:rPr>
                        <a:t>ر</a:t>
                      </a:r>
                      <a:r>
                        <a:rPr lang="fa-IR" sz="1400" baseline="0" dirty="0" smtClean="0">
                          <a:cs typeface="B Zar" pitchFamily="2" charset="-78"/>
                        </a:rPr>
                        <a:t> علیه</a:t>
                      </a:r>
                      <a:r>
                        <a:rPr lang="ar-SA" sz="1400" dirty="0" smtClean="0">
                          <a:cs typeface="B Zar" pitchFamily="2" charset="-78"/>
                        </a:rPr>
                        <a:t> ایران.</a:t>
                      </a:r>
                      <a:r>
                        <a:rPr lang="fa-IR" sz="1400" dirty="0" smtClean="0">
                          <a:solidFill>
                            <a:srgbClr val="FF0000"/>
                          </a:solidFill>
                          <a:cs typeface="B Zar" pitchFamily="2" charset="-78"/>
                        </a:rPr>
                        <a:t> </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fa-IR" sz="1400" kern="1200" dirty="0" smtClean="0">
                          <a:ln>
                            <a:solidFill>
                              <a:schemeClr val="tx1"/>
                            </a:solidFill>
                          </a:ln>
                          <a:solidFill>
                            <a:schemeClr val="dk1"/>
                          </a:solidFill>
                          <a:latin typeface="+mn-lt"/>
                          <a:ea typeface="+mn-ea"/>
                          <a:cs typeface="B Zar" pitchFamily="2" charset="-78"/>
                        </a:rPr>
                        <a:t>83</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بررسی بسترهاي نظام سياسي ايران در دوران دفاع مقدس.</a:t>
                      </a:r>
                      <a:r>
                        <a:rPr lang="fa-IR" sz="1400" dirty="0" smtClean="0">
                          <a:solidFill>
                            <a:srgbClr val="FF0000"/>
                          </a:solidFill>
                          <a:cs typeface="B Zar" pitchFamily="2" charset="-78"/>
                        </a:rPr>
                        <a:t> </a:t>
                      </a:r>
                      <a:endParaRPr kumimoji="0" lang="en-US" sz="1400" kern="1200" dirty="0" smtClean="0">
                        <a:ln>
                          <a:solidFill>
                            <a:schemeClr val="tx1"/>
                          </a:solidFill>
                        </a:ln>
                        <a:solidFill>
                          <a:srgbClr val="00B050"/>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fa-IR" sz="1400" kern="1200" dirty="0" smtClean="0">
                          <a:ln>
                            <a:solidFill>
                              <a:schemeClr val="tx1"/>
                            </a:solidFill>
                          </a:ln>
                          <a:solidFill>
                            <a:schemeClr val="dk1"/>
                          </a:solidFill>
                          <a:latin typeface="+mn-lt"/>
                          <a:ea typeface="+mn-ea"/>
                          <a:cs typeface="B Zar" pitchFamily="2" charset="-78"/>
                        </a:rPr>
                        <a:t>84</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49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بررسی شرايط و زمينه</a:t>
                      </a:r>
                      <a:r>
                        <a:rPr lang="fa-IR" sz="1400" dirty="0" smtClean="0">
                          <a:cs typeface="B Zar" pitchFamily="2" charset="-78"/>
                        </a:rPr>
                        <a:t>‌</a:t>
                      </a:r>
                      <a:r>
                        <a:rPr lang="ar-SA" sz="1400" dirty="0" smtClean="0">
                          <a:cs typeface="B Zar" pitchFamily="2" charset="-78"/>
                        </a:rPr>
                        <a:t>هاي سياسي دو كشور، منطقه و نظام بين</a:t>
                      </a:r>
                      <a:r>
                        <a:rPr lang="fa-IR" sz="1400" dirty="0" smtClean="0">
                          <a:cs typeface="B Zar" pitchFamily="2" charset="-78"/>
                        </a:rPr>
                        <a:t>‌</a:t>
                      </a:r>
                      <a:r>
                        <a:rPr lang="ar-SA" sz="1400" dirty="0" smtClean="0">
                          <a:cs typeface="B Zar" pitchFamily="2" charset="-78"/>
                        </a:rPr>
                        <a:t>الملل قبل از شروع جنگ.</a:t>
                      </a:r>
                      <a:r>
                        <a:rPr lang="fa-IR" sz="1400" dirty="0" smtClean="0">
                          <a:solidFill>
                            <a:srgbClr val="FF0000"/>
                          </a:solidFill>
                          <a:cs typeface="B Zar" pitchFamily="2" charset="-78"/>
                        </a:rPr>
                        <a:t> </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85</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تاثير تعارض نظام سياسي دو كشور </a:t>
                      </a:r>
                      <a:r>
                        <a:rPr lang="fa-IR" sz="1400" dirty="0" smtClean="0">
                          <a:cs typeface="B Zar" pitchFamily="2" charset="-78"/>
                        </a:rPr>
                        <a:t>ایران و عراق </a:t>
                      </a:r>
                      <a:r>
                        <a:rPr lang="ar-SA" sz="1400" dirty="0" smtClean="0">
                          <a:cs typeface="B Zar" pitchFamily="2" charset="-78"/>
                        </a:rPr>
                        <a:t>در دوران جنگ</a:t>
                      </a:r>
                      <a:r>
                        <a:rPr lang="fa-IR" sz="1400" dirty="0" smtClean="0">
                          <a:cs typeface="B Zar" pitchFamily="2" charset="-78"/>
                        </a:rPr>
                        <a:t> تحمیلی</a:t>
                      </a:r>
                      <a:r>
                        <a:rPr lang="ar-SA" sz="1400" dirty="0" smtClean="0">
                          <a:cs typeface="B Zar" pitchFamily="2" charset="-78"/>
                        </a:rPr>
                        <a:t>.</a:t>
                      </a:r>
                      <a:r>
                        <a:rPr lang="fa-IR" sz="1400" dirty="0" smtClean="0">
                          <a:solidFill>
                            <a:srgbClr val="FF0000"/>
                          </a:solidFill>
                          <a:cs typeface="B Zar" pitchFamily="2" charset="-78"/>
                        </a:rPr>
                        <a:t> </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86</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تاثير</a:t>
                      </a:r>
                      <a:r>
                        <a:rPr lang="fa-IR" sz="1400" dirty="0" smtClean="0">
                          <a:cs typeface="B Zar" pitchFamily="2" charset="-78"/>
                        </a:rPr>
                        <a:t> تنش ها،</a:t>
                      </a:r>
                      <a:r>
                        <a:rPr lang="fa-IR" sz="1400" baseline="0" dirty="0" smtClean="0">
                          <a:cs typeface="B Zar" pitchFamily="2" charset="-78"/>
                        </a:rPr>
                        <a:t> چالش‌ها و</a:t>
                      </a:r>
                      <a:r>
                        <a:rPr lang="ar-SA" sz="1400" dirty="0" smtClean="0">
                          <a:cs typeface="B Zar" pitchFamily="2" charset="-78"/>
                        </a:rPr>
                        <a:t> بحران</a:t>
                      </a:r>
                      <a:r>
                        <a:rPr lang="fa-IR" sz="1400" dirty="0" smtClean="0">
                          <a:cs typeface="B Zar" pitchFamily="2" charset="-78"/>
                        </a:rPr>
                        <a:t>‌</a:t>
                      </a:r>
                      <a:r>
                        <a:rPr lang="ar-SA" sz="1400" dirty="0" smtClean="0">
                          <a:cs typeface="B Zar" pitchFamily="2" charset="-78"/>
                        </a:rPr>
                        <a:t>هاي داخلي ايران </a:t>
                      </a:r>
                      <a:r>
                        <a:rPr lang="fa-IR" sz="1400" dirty="0" smtClean="0">
                          <a:cs typeface="B Zar" pitchFamily="2" charset="-78"/>
                        </a:rPr>
                        <a:t>ب</a:t>
                      </a:r>
                      <a:r>
                        <a:rPr lang="ar-SA" sz="1400" dirty="0" smtClean="0">
                          <a:cs typeface="B Zar" pitchFamily="2" charset="-78"/>
                        </a:rPr>
                        <a:t>ر آغاز جنگ</a:t>
                      </a:r>
                      <a:r>
                        <a:rPr lang="fa-IR" sz="1400" dirty="0" smtClean="0">
                          <a:cs typeface="B Zar" pitchFamily="2" charset="-78"/>
                        </a:rPr>
                        <a:t> تحمیلی توسط عراق </a:t>
                      </a:r>
                      <a:r>
                        <a:rPr lang="ar-SA" sz="1400" dirty="0" smtClean="0">
                          <a:cs typeface="B Zar" pitchFamily="2" charset="-78"/>
                        </a:rPr>
                        <a:t>و تداوم آن.</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87</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تاثير بركناري دولت موقت در ايران بر آغاز جنگ </a:t>
                      </a:r>
                      <a:r>
                        <a:rPr lang="fa-IR" sz="1400" dirty="0" smtClean="0">
                          <a:cs typeface="B Zar" pitchFamily="2" charset="-78"/>
                        </a:rPr>
                        <a:t>تحمیلی توسط عراق</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88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2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تاثير تسخير لانه جاسوسي در عرصه بين المللي بر شروع جنگ </a:t>
                      </a:r>
                      <a:r>
                        <a:rPr lang="fa-IR" sz="1400" dirty="0" smtClean="0">
                          <a:cs typeface="B Zar" pitchFamily="2" charset="-78"/>
                        </a:rPr>
                        <a:t>تحمیلی عراق علیه ایران </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89</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670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تحليل ويژگي</a:t>
                      </a:r>
                      <a:r>
                        <a:rPr lang="fa-IR" sz="1400" dirty="0" smtClean="0">
                          <a:cs typeface="B Zar" pitchFamily="2" charset="-78"/>
                        </a:rPr>
                        <a:t>‌</a:t>
                      </a:r>
                      <a:r>
                        <a:rPr lang="ar-SA" sz="1400" dirty="0" smtClean="0">
                          <a:cs typeface="B Zar" pitchFamily="2" charset="-78"/>
                        </a:rPr>
                        <a:t>هاي رهبران سياسي ايران و عراق در طول جنگ</a:t>
                      </a:r>
                      <a:r>
                        <a:rPr lang="fa-IR" sz="1400" dirty="0" smtClean="0">
                          <a:cs typeface="B Zar" pitchFamily="2" charset="-78"/>
                        </a:rPr>
                        <a:t> تحمیلی</a:t>
                      </a:r>
                      <a:r>
                        <a:rPr lang="ar-SA" sz="1400" dirty="0" smtClean="0">
                          <a:cs typeface="B Zar" pitchFamily="2" charset="-78"/>
                        </a:rPr>
                        <a:t>.</a:t>
                      </a:r>
                      <a:endParaRPr lang="en-US"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90</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799" y="487680"/>
          <a:ext cx="8534401" cy="5913120"/>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583029"/>
                <a:gridCol w="1121592"/>
                <a:gridCol w="6330041"/>
                <a:gridCol w="499739"/>
              </a:tblGrid>
              <a:tr h="304797">
                <a:tc gridSpan="4">
                  <a:txBody>
                    <a:bodyPr/>
                    <a:lstStyle/>
                    <a:p>
                      <a:pPr algn="ctr"/>
                      <a:r>
                        <a:rPr kumimoji="0" lang="ar-SA" sz="2000" b="1" kern="1200" dirty="0" smtClean="0">
                          <a:ln>
                            <a:solidFill>
                              <a:schemeClr val="tx1"/>
                            </a:solidFill>
                          </a:ln>
                          <a:solidFill>
                            <a:srgbClr val="C00000"/>
                          </a:solidFill>
                          <a:latin typeface="+mn-lt"/>
                          <a:ea typeface="+mn-ea"/>
                          <a:cs typeface="+mn-cs"/>
                        </a:rPr>
                        <a:t>ابعاد سياسي جنگ ايران و عراق (1</a:t>
                      </a:r>
                      <a:r>
                        <a:rPr kumimoji="0" lang="fa-IR" sz="2000" b="1" kern="1200" dirty="0" smtClean="0">
                          <a:ln>
                            <a:solidFill>
                              <a:schemeClr val="tx1"/>
                            </a:solidFill>
                          </a:ln>
                          <a:solidFill>
                            <a:srgbClr val="C00000"/>
                          </a:solidFill>
                          <a:latin typeface="+mn-lt"/>
                          <a:ea typeface="+mn-ea"/>
                          <a:cs typeface="+mn-cs"/>
                        </a:rPr>
                        <a:t>58</a:t>
                      </a:r>
                      <a:r>
                        <a:rPr kumimoji="0" lang="ar-SA" sz="2000" b="1" kern="1200" dirty="0" smtClean="0">
                          <a:ln>
                            <a:solidFill>
                              <a:schemeClr val="tx1"/>
                            </a:solidFill>
                          </a:ln>
                          <a:solidFill>
                            <a:srgbClr val="C00000"/>
                          </a:solidFill>
                          <a:latin typeface="+mn-lt"/>
                          <a:ea typeface="+mn-ea"/>
                          <a:cs typeface="+mn-cs"/>
                        </a:rPr>
                        <a:t> عنوان)</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351603">
                <a:tc>
                  <a:txBody>
                    <a:bodyPr/>
                    <a:lstStyle/>
                    <a:p>
                      <a:r>
                        <a:rPr lang="fa-IR" sz="1400" dirty="0" smtClean="0">
                          <a:ln>
                            <a:solidFill>
                              <a:schemeClr val="tx1"/>
                            </a:solidFill>
                          </a:ln>
                          <a:cs typeface="B Zar" pitchFamily="2" charset="-78"/>
                        </a:rPr>
                        <a:t>سطح دکترا</a:t>
                      </a:r>
                      <a:endParaRPr lang="en-US" sz="140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عنوان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ردیف</a:t>
                      </a:r>
                      <a:endParaRPr lang="en-US" sz="140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7213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نقش رهبران دو كشور ايران و عراق در مراحل مختلف جنگ</a:t>
                      </a:r>
                      <a:r>
                        <a:rPr lang="fa-IR" sz="1400" dirty="0" smtClean="0">
                          <a:cs typeface="B Zar" pitchFamily="2" charset="-78"/>
                        </a:rPr>
                        <a:t> تحمیلی.</a:t>
                      </a:r>
                      <a:endParaRPr lang="en-US" sz="1400" dirty="0" smtClean="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fa-IR" sz="1400" kern="1200" dirty="0" smtClean="0">
                          <a:ln>
                            <a:solidFill>
                              <a:schemeClr val="tx1"/>
                            </a:solidFill>
                          </a:ln>
                          <a:solidFill>
                            <a:schemeClr val="dk1"/>
                          </a:solidFill>
                          <a:latin typeface="+mn-lt"/>
                          <a:ea typeface="+mn-ea"/>
                          <a:cs typeface="B Zar" pitchFamily="2" charset="-78"/>
                        </a:rPr>
                        <a:t>91</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388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تحولات سياسي داخلي عراق در طول جنگ</a:t>
                      </a:r>
                      <a:r>
                        <a:rPr lang="fa-IR" sz="1400" dirty="0" smtClean="0">
                          <a:cs typeface="B Zar" pitchFamily="2" charset="-78"/>
                        </a:rPr>
                        <a:t> تحمیلی</a:t>
                      </a:r>
                      <a:r>
                        <a:rPr lang="ar-SA" sz="1400" dirty="0" smtClean="0">
                          <a:cs typeface="B Zar" pitchFamily="2" charset="-78"/>
                        </a:rPr>
                        <a:t>.</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fa-IR" sz="1400" kern="1200" dirty="0" smtClean="0">
                          <a:ln>
                            <a:solidFill>
                              <a:schemeClr val="tx1"/>
                            </a:solidFill>
                          </a:ln>
                          <a:solidFill>
                            <a:schemeClr val="dk1"/>
                          </a:solidFill>
                          <a:latin typeface="+mn-lt"/>
                          <a:ea typeface="+mn-ea"/>
                          <a:cs typeface="B Zar" pitchFamily="2" charset="-78"/>
                        </a:rPr>
                        <a:t>92</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183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تاثير شكاف</a:t>
                      </a:r>
                      <a:r>
                        <a:rPr lang="fa-IR" sz="1400" dirty="0" smtClean="0">
                          <a:cs typeface="B Zar" pitchFamily="2" charset="-78"/>
                        </a:rPr>
                        <a:t>‌</a:t>
                      </a:r>
                      <a:r>
                        <a:rPr lang="ar-SA" sz="1400" dirty="0" smtClean="0">
                          <a:cs typeface="B Zar" pitchFamily="2" charset="-78"/>
                        </a:rPr>
                        <a:t>ها و جناح بندي</a:t>
                      </a:r>
                      <a:r>
                        <a:rPr lang="fa-IR" sz="1400" dirty="0" smtClean="0">
                          <a:cs typeface="B Zar" pitchFamily="2" charset="-78"/>
                        </a:rPr>
                        <a:t>‌</a:t>
                      </a:r>
                      <a:r>
                        <a:rPr lang="ar-SA" sz="1400" dirty="0" smtClean="0">
                          <a:cs typeface="B Zar" pitchFamily="2" charset="-78"/>
                        </a:rPr>
                        <a:t>هاي سياسي در ايران </a:t>
                      </a:r>
                      <a:r>
                        <a:rPr lang="fa-IR" sz="1400" dirty="0" smtClean="0">
                          <a:cs typeface="B Zar" pitchFamily="2" charset="-78"/>
                        </a:rPr>
                        <a:t>ب</a:t>
                      </a:r>
                      <a:r>
                        <a:rPr lang="ar-SA" sz="1400" dirty="0" smtClean="0">
                          <a:cs typeface="B Zar" pitchFamily="2" charset="-78"/>
                        </a:rPr>
                        <a:t>ر وقوع </a:t>
                      </a:r>
                      <a:r>
                        <a:rPr lang="fa-IR" sz="1400" dirty="0" smtClean="0">
                          <a:cs typeface="B Zar" pitchFamily="2" charset="-78"/>
                        </a:rPr>
                        <a:t>و تداوم </a:t>
                      </a:r>
                      <a:r>
                        <a:rPr lang="ar-SA" sz="1400" dirty="0" smtClean="0">
                          <a:cs typeface="B Zar" pitchFamily="2" charset="-78"/>
                        </a:rPr>
                        <a:t>جنگ تحميلي.</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93</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62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روابط دو كشور ايران و عراق در </a:t>
                      </a:r>
                      <a:r>
                        <a:rPr lang="fa-IR" sz="1400" dirty="0" smtClean="0">
                          <a:cs typeface="B Zar" pitchFamily="2" charset="-78"/>
                        </a:rPr>
                        <a:t>دوران معاصر </a:t>
                      </a:r>
                      <a:r>
                        <a:rPr lang="ar-SA" sz="1400" dirty="0" smtClean="0">
                          <a:cs typeface="B Zar" pitchFamily="2" charset="-78"/>
                        </a:rPr>
                        <a:t>و علل ختم اين روابط به جنگ</a:t>
                      </a:r>
                      <a:r>
                        <a:rPr lang="fa-IR" sz="1400" dirty="0" smtClean="0">
                          <a:cs typeface="B Zar" pitchFamily="2" charset="-78"/>
                        </a:rPr>
                        <a:t> تحمیلی </a:t>
                      </a:r>
                      <a:r>
                        <a:rPr lang="ar-SA" sz="1400" dirty="0" smtClean="0">
                          <a:cs typeface="B Zar" pitchFamily="2" charset="-78"/>
                        </a:rPr>
                        <a:t>.</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fa-IR" sz="1400" kern="1200" dirty="0" smtClean="0">
                          <a:ln>
                            <a:solidFill>
                              <a:schemeClr val="tx1"/>
                            </a:solidFill>
                          </a:ln>
                          <a:solidFill>
                            <a:schemeClr val="dk1"/>
                          </a:solidFill>
                          <a:latin typeface="+mn-lt"/>
                          <a:ea typeface="+mn-ea"/>
                          <a:cs typeface="B Zar" pitchFamily="2" charset="-78"/>
                        </a:rPr>
                        <a:t>94</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1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انواع رژيم</a:t>
                      </a:r>
                      <a:r>
                        <a:rPr lang="fa-IR" sz="1400" dirty="0" smtClean="0">
                          <a:cs typeface="B Zar" pitchFamily="2" charset="-78"/>
                        </a:rPr>
                        <a:t>‌</a:t>
                      </a:r>
                      <a:r>
                        <a:rPr lang="ar-SA" sz="1400" dirty="0" smtClean="0">
                          <a:cs typeface="B Zar" pitchFamily="2" charset="-78"/>
                        </a:rPr>
                        <a:t>هاي امنيتي و ساختارهاي قدرت موجود در سطح منطقه و تاثير آنها بر جنگ</a:t>
                      </a:r>
                      <a:r>
                        <a:rPr lang="fa-IR" sz="1400" baseline="0" dirty="0" smtClean="0">
                          <a:cs typeface="B Zar" pitchFamily="2" charset="-78"/>
                        </a:rPr>
                        <a:t> </a:t>
                      </a:r>
                      <a:r>
                        <a:rPr lang="fa-IR" sz="1400" dirty="0" smtClean="0">
                          <a:cs typeface="B Zar" pitchFamily="2" charset="-78"/>
                        </a:rPr>
                        <a:t>تحمیلی</a:t>
                      </a:r>
                      <a:r>
                        <a:rPr lang="ar-SA" sz="1400" dirty="0" smtClean="0">
                          <a:cs typeface="B Zar" pitchFamily="2" charset="-78"/>
                        </a:rPr>
                        <a:t>  عراق</a:t>
                      </a:r>
                      <a:r>
                        <a:rPr lang="fa-IR" sz="1400" dirty="0" smtClean="0">
                          <a:cs typeface="B Zar" pitchFamily="2" charset="-78"/>
                        </a:rPr>
                        <a:t> علیه </a:t>
                      </a:r>
                      <a:r>
                        <a:rPr lang="ar-SA" sz="1400" dirty="0" smtClean="0">
                          <a:cs typeface="B Zar" pitchFamily="2" charset="-78"/>
                        </a:rPr>
                        <a:t>ایران</a:t>
                      </a:r>
                      <a:r>
                        <a:rPr lang="fa-IR" sz="1400" dirty="0" smtClean="0">
                          <a:cs typeface="B Zar" pitchFamily="2" charset="-78"/>
                        </a:rPr>
                        <a:t>.</a:t>
                      </a:r>
                      <a:endParaRPr kumimoji="0" lang="en-US" sz="1400" kern="1200" dirty="0" smtClean="0">
                        <a:ln>
                          <a:solidFill>
                            <a:schemeClr val="tx1"/>
                          </a:solidFill>
                        </a:ln>
                        <a:solidFill>
                          <a:srgbClr val="FF0000"/>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95</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تحليل مناسبات كشورهاي منطقه با دو كشور درگير در جنگ ايران و عراق</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96</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الگوي رفتاري نظام</a:t>
                      </a:r>
                      <a:r>
                        <a:rPr lang="fa-IR" sz="1400" dirty="0" smtClean="0">
                          <a:cs typeface="B Zar" pitchFamily="2" charset="-78"/>
                        </a:rPr>
                        <a:t>‌</a:t>
                      </a:r>
                      <a:r>
                        <a:rPr lang="ar-SA" sz="1400" dirty="0" smtClean="0">
                          <a:cs typeface="B Zar" pitchFamily="2" charset="-78"/>
                        </a:rPr>
                        <a:t>هاي سياسي منطقه و عكس</a:t>
                      </a:r>
                      <a:r>
                        <a:rPr lang="fa-IR" sz="1400" dirty="0" smtClean="0">
                          <a:cs typeface="B Zar" pitchFamily="2" charset="-78"/>
                        </a:rPr>
                        <a:t>‌</a:t>
                      </a:r>
                      <a:r>
                        <a:rPr lang="ar-SA" sz="1400" dirty="0" smtClean="0">
                          <a:cs typeface="B Zar" pitchFamily="2" charset="-78"/>
                        </a:rPr>
                        <a:t>العمل آنها در قبال جنگ</a:t>
                      </a:r>
                      <a:r>
                        <a:rPr lang="fa-IR" sz="1400" dirty="0" smtClean="0">
                          <a:cs typeface="B Zar" pitchFamily="2" charset="-78"/>
                        </a:rPr>
                        <a:t> تحمیلی</a:t>
                      </a:r>
                      <a:r>
                        <a:rPr lang="ar-SA" sz="1400" dirty="0" smtClean="0">
                          <a:cs typeface="B Zar" pitchFamily="2" charset="-78"/>
                        </a:rPr>
                        <a:t>  عراق</a:t>
                      </a:r>
                      <a:r>
                        <a:rPr lang="fa-IR" sz="1400" dirty="0" smtClean="0">
                          <a:cs typeface="B Zar" pitchFamily="2" charset="-78"/>
                        </a:rPr>
                        <a:t> علیه </a:t>
                      </a:r>
                      <a:r>
                        <a:rPr lang="ar-SA" sz="1400" dirty="0" smtClean="0">
                          <a:cs typeface="B Zar" pitchFamily="2" charset="-78"/>
                        </a:rPr>
                        <a:t>ایران</a:t>
                      </a:r>
                      <a:r>
                        <a:rPr lang="fa-IR"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97</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ساختار، نحوه توزيع قدرت و الگوي تعامل در نظام بين</a:t>
                      </a:r>
                      <a:r>
                        <a:rPr lang="fa-IR" sz="1400" dirty="0" smtClean="0">
                          <a:cs typeface="B Zar" pitchFamily="2" charset="-78"/>
                        </a:rPr>
                        <a:t>‌</a:t>
                      </a:r>
                      <a:r>
                        <a:rPr lang="ar-SA" sz="1400" dirty="0" smtClean="0">
                          <a:cs typeface="B Zar" pitchFamily="2" charset="-78"/>
                        </a:rPr>
                        <a:t>المللي دو قطبي در شروع، تداوم و پايان جنگ </a:t>
                      </a:r>
                      <a:r>
                        <a:rPr lang="fa-IR" sz="1400" dirty="0" smtClean="0">
                          <a:cs typeface="B Zar" pitchFamily="2" charset="-78"/>
                        </a:rPr>
                        <a:t>تحمیلی عراق علیه ایران </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98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49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علل تاثيرگذاري تحولات جهاني بر جنگ </a:t>
                      </a:r>
                      <a:r>
                        <a:rPr lang="fa-IR" sz="1400" dirty="0" smtClean="0">
                          <a:cs typeface="B Zar" pitchFamily="2" charset="-78"/>
                        </a:rPr>
                        <a:t>تحمیلی عراق علیه ایران </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99</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مواضع و عملكرد مراكز عمده قدرت </a:t>
                      </a:r>
                      <a:r>
                        <a:rPr lang="fa-IR" sz="1400" dirty="0" smtClean="0">
                          <a:cs typeface="B Zar" pitchFamily="2" charset="-78"/>
                        </a:rPr>
                        <a:t>در </a:t>
                      </a:r>
                      <a:r>
                        <a:rPr lang="ar-SA" sz="1400" dirty="0" smtClean="0">
                          <a:cs typeface="B Zar" pitchFamily="2" charset="-78"/>
                        </a:rPr>
                        <a:t>جهان در قبال جنگ </a:t>
                      </a:r>
                      <a:r>
                        <a:rPr lang="fa-IR" sz="1400" dirty="0" smtClean="0">
                          <a:cs typeface="B Zar" pitchFamily="2" charset="-78"/>
                        </a:rPr>
                        <a:t>تحمیلی عراق علیه ایران </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100</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موقعيت ايران و عراق در نظام بين المللي در دوران جنگ</a:t>
                      </a:r>
                      <a:r>
                        <a:rPr lang="fa-IR" sz="1400" dirty="0" smtClean="0">
                          <a:cs typeface="B Zar" pitchFamily="2" charset="-78"/>
                        </a:rPr>
                        <a:t> تحمیلی</a:t>
                      </a:r>
                      <a:r>
                        <a:rPr lang="ar-SA" sz="1400" dirty="0" smtClean="0">
                          <a:cs typeface="B Zar" pitchFamily="2" charset="-78"/>
                        </a:rPr>
                        <a:t>.</a:t>
                      </a:r>
                      <a:endParaRPr lang="fa-IR"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101</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موقعيت ايران و عراق در نظام منطقه</a:t>
                      </a:r>
                      <a:r>
                        <a:rPr lang="fa-IR" sz="1400" dirty="0" smtClean="0">
                          <a:cs typeface="B Zar" pitchFamily="2" charset="-78"/>
                        </a:rPr>
                        <a:t>‌</a:t>
                      </a:r>
                      <a:r>
                        <a:rPr lang="ar-SA" sz="1400" dirty="0" smtClean="0">
                          <a:cs typeface="B Zar" pitchFamily="2" charset="-78"/>
                        </a:rPr>
                        <a:t>ای در دوران جنگ</a:t>
                      </a:r>
                      <a:r>
                        <a:rPr lang="fa-IR" sz="1400" dirty="0" smtClean="0">
                          <a:cs typeface="B Zar" pitchFamily="2" charset="-78"/>
                        </a:rPr>
                        <a:t> تحمیلی</a:t>
                      </a:r>
                      <a:r>
                        <a:rPr lang="ar-SA" sz="1400" dirty="0" smtClean="0">
                          <a:cs typeface="B Zar" pitchFamily="2" charset="-78"/>
                        </a:rPr>
                        <a:t>.</a:t>
                      </a:r>
                      <a:endParaRPr lang="fa-IR"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102</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a:t>
                      </a:r>
                      <a:r>
                        <a:rPr lang="ar-SA" sz="1400" dirty="0" smtClean="0">
                          <a:cs typeface="B Zar" pitchFamily="2" charset="-78"/>
                        </a:rPr>
                        <a:t>ررسي نگرش و رويكرد نظام بين المللي به دو كشور ايران و عراق در دوران جنگ</a:t>
                      </a:r>
                      <a:r>
                        <a:rPr lang="fa-IR" sz="1400" baseline="0" dirty="0" smtClean="0">
                          <a:cs typeface="B Zar" pitchFamily="2" charset="-78"/>
                        </a:rPr>
                        <a:t> </a:t>
                      </a:r>
                      <a:r>
                        <a:rPr lang="fa-IR" sz="1400" dirty="0" smtClean="0">
                          <a:cs typeface="B Zar" pitchFamily="2" charset="-78"/>
                        </a:rPr>
                        <a:t>تحمیلی.</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103</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2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a:t>
                      </a:r>
                      <a:r>
                        <a:rPr lang="fa-IR" sz="1400" dirty="0" smtClean="0">
                          <a:cs typeface="B Zar" pitchFamily="2" charset="-78"/>
                        </a:rPr>
                        <a:t> مستندا</a:t>
                      </a:r>
                      <a:r>
                        <a:rPr lang="ar-SA" sz="1400" dirty="0" smtClean="0">
                          <a:cs typeface="B Zar" pitchFamily="2" charset="-78"/>
                        </a:rPr>
                        <a:t> </a:t>
                      </a:r>
                      <a:r>
                        <a:rPr lang="fa-IR" sz="1400" dirty="0" smtClean="0">
                          <a:cs typeface="B Zar" pitchFamily="2" charset="-78"/>
                        </a:rPr>
                        <a:t>ت و</a:t>
                      </a:r>
                      <a:r>
                        <a:rPr lang="ar-SA" sz="1400" dirty="0" smtClean="0">
                          <a:cs typeface="B Zar" pitchFamily="2" charset="-78"/>
                        </a:rPr>
                        <a:t>دلايل جمهوري اسلامي ايران بر تحميلي بودن جنگ</a:t>
                      </a:r>
                      <a:r>
                        <a:rPr lang="fa-IR" sz="1400" dirty="0" smtClean="0">
                          <a:cs typeface="B Zar" pitchFamily="2" charset="-78"/>
                        </a:rPr>
                        <a:t> عراق علیه ایران .</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104</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670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a:t>
                      </a:r>
                      <a:r>
                        <a:rPr lang="fa-IR" sz="1400" smtClean="0">
                          <a:cs typeface="B Zar" pitchFamily="2" charset="-78"/>
                        </a:rPr>
                        <a:t> مستندات </a:t>
                      </a:r>
                      <a:r>
                        <a:rPr lang="fa-IR" sz="1400" dirty="0" smtClean="0">
                          <a:cs typeface="B Zar" pitchFamily="2" charset="-78"/>
                        </a:rPr>
                        <a:t>و</a:t>
                      </a:r>
                      <a:r>
                        <a:rPr lang="ar-SA" sz="1400" dirty="0" smtClean="0">
                          <a:cs typeface="B Zar" pitchFamily="2" charset="-78"/>
                        </a:rPr>
                        <a:t>دلايل جمهوري اسلامي ايران بر متجاوز </a:t>
                      </a:r>
                      <a:r>
                        <a:rPr lang="fa-IR" sz="1400" dirty="0" smtClean="0">
                          <a:cs typeface="B Zar" pitchFamily="2" charset="-78"/>
                        </a:rPr>
                        <a:t>بودن عراق و</a:t>
                      </a:r>
                      <a:r>
                        <a:rPr lang="fa-IR" sz="1400" baseline="0" dirty="0" smtClean="0">
                          <a:cs typeface="B Zar" pitchFamily="2" charset="-78"/>
                        </a:rPr>
                        <a:t> آغاز کننده جنگ تحمیلی .</a:t>
                      </a:r>
                      <a:endParaRPr lang="en-US"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105</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799" y="762000"/>
          <a:ext cx="8534401" cy="5486400"/>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583029"/>
                <a:gridCol w="1121592"/>
                <a:gridCol w="6330041"/>
                <a:gridCol w="499739"/>
              </a:tblGrid>
              <a:tr h="304797">
                <a:tc gridSpan="4">
                  <a:txBody>
                    <a:bodyPr/>
                    <a:lstStyle/>
                    <a:p>
                      <a:pPr algn="ctr"/>
                      <a:r>
                        <a:rPr kumimoji="0" lang="ar-SA" sz="2000" b="1" kern="1200" dirty="0" smtClean="0">
                          <a:ln>
                            <a:solidFill>
                              <a:schemeClr val="tx1"/>
                            </a:solidFill>
                          </a:ln>
                          <a:solidFill>
                            <a:srgbClr val="C00000"/>
                          </a:solidFill>
                          <a:latin typeface="+mn-lt"/>
                          <a:ea typeface="+mn-ea"/>
                          <a:cs typeface="+mn-cs"/>
                        </a:rPr>
                        <a:t>ابعاد سياسي جنگ ايران و عراق (1</a:t>
                      </a:r>
                      <a:r>
                        <a:rPr kumimoji="0" lang="fa-IR" sz="2000" b="1" kern="1200" dirty="0" smtClean="0">
                          <a:ln>
                            <a:solidFill>
                              <a:schemeClr val="tx1"/>
                            </a:solidFill>
                          </a:ln>
                          <a:solidFill>
                            <a:srgbClr val="C00000"/>
                          </a:solidFill>
                          <a:latin typeface="+mn-lt"/>
                          <a:ea typeface="+mn-ea"/>
                          <a:cs typeface="+mn-cs"/>
                        </a:rPr>
                        <a:t>58</a:t>
                      </a:r>
                      <a:r>
                        <a:rPr kumimoji="0" lang="ar-SA" sz="2000" b="1" kern="1200" dirty="0" smtClean="0">
                          <a:ln>
                            <a:solidFill>
                              <a:schemeClr val="tx1"/>
                            </a:solidFill>
                          </a:ln>
                          <a:solidFill>
                            <a:srgbClr val="C00000"/>
                          </a:solidFill>
                          <a:latin typeface="+mn-lt"/>
                          <a:ea typeface="+mn-ea"/>
                          <a:cs typeface="+mn-cs"/>
                        </a:rPr>
                        <a:t> عنوان)</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351603">
                <a:tc>
                  <a:txBody>
                    <a:bodyPr/>
                    <a:lstStyle/>
                    <a:p>
                      <a:r>
                        <a:rPr lang="fa-IR" sz="1400" dirty="0" smtClean="0">
                          <a:ln>
                            <a:solidFill>
                              <a:schemeClr val="tx1"/>
                            </a:solidFill>
                          </a:ln>
                          <a:cs typeface="B Zar" pitchFamily="2" charset="-78"/>
                        </a:rPr>
                        <a:t>سطح دکترا</a:t>
                      </a:r>
                      <a:endParaRPr lang="en-US" sz="140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عنوان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ردیف</a:t>
                      </a:r>
                      <a:endParaRPr lang="en-US" sz="140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7213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نتايج جنگ </a:t>
                      </a:r>
                      <a:r>
                        <a:rPr lang="fa-IR" sz="1400" dirty="0" smtClean="0">
                          <a:cs typeface="B Zar" pitchFamily="2" charset="-78"/>
                        </a:rPr>
                        <a:t>تحمیلی </a:t>
                      </a:r>
                      <a:r>
                        <a:rPr lang="ar-SA" sz="1400" dirty="0" smtClean="0">
                          <a:cs typeface="B Zar" pitchFamily="2" charset="-78"/>
                        </a:rPr>
                        <a:t>عراق </a:t>
                      </a:r>
                      <a:r>
                        <a:rPr lang="fa-IR" sz="1400" dirty="0" smtClean="0">
                          <a:cs typeface="B Zar" pitchFamily="2" charset="-78"/>
                        </a:rPr>
                        <a:t>علیه جمه</a:t>
                      </a:r>
                      <a:r>
                        <a:rPr lang="ar-SA" sz="1400" dirty="0" smtClean="0">
                          <a:cs typeface="B Zar" pitchFamily="2" charset="-78"/>
                        </a:rPr>
                        <a:t>و </a:t>
                      </a:r>
                      <a:r>
                        <a:rPr lang="fa-IR" sz="1400" dirty="0" smtClean="0">
                          <a:cs typeface="B Zar" pitchFamily="2" charset="-78"/>
                        </a:rPr>
                        <a:t>ری اسلامی ایران</a:t>
                      </a:r>
                      <a:r>
                        <a:rPr lang="fa-IR" sz="1400" baseline="0" dirty="0" smtClean="0">
                          <a:cs typeface="B Zar" pitchFamily="2" charset="-78"/>
                        </a:rPr>
                        <a:t> و </a:t>
                      </a:r>
                      <a:r>
                        <a:rPr lang="ar-SA" sz="1400" dirty="0" smtClean="0">
                          <a:cs typeface="B Zar" pitchFamily="2" charset="-78"/>
                        </a:rPr>
                        <a:t>تاثير آن بر تهاجم به كويت.</a:t>
                      </a:r>
                      <a:endParaRPr lang="en-US" sz="1400" dirty="0" smtClean="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fa-IR" sz="1400" kern="1200" dirty="0" smtClean="0">
                          <a:ln>
                            <a:solidFill>
                              <a:schemeClr val="tx1"/>
                            </a:solidFill>
                          </a:ln>
                          <a:solidFill>
                            <a:schemeClr val="dk1"/>
                          </a:solidFill>
                          <a:latin typeface="+mn-lt"/>
                          <a:ea typeface="+mn-ea"/>
                          <a:cs typeface="B Zar" pitchFamily="2" charset="-78"/>
                        </a:rPr>
                        <a:t>106</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388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دلايل سياسي تصويب قطعنامه 598</a:t>
                      </a:r>
                      <a:r>
                        <a:rPr lang="fa-IR" sz="1400" dirty="0" smtClean="0">
                          <a:cs typeface="B Zar" pitchFamily="2" charset="-78"/>
                        </a:rPr>
                        <a:t> توسط</a:t>
                      </a:r>
                      <a:r>
                        <a:rPr lang="ar-SA" sz="1400" dirty="0" smtClean="0">
                          <a:cs typeface="B Zar" pitchFamily="2" charset="-78"/>
                        </a:rPr>
                        <a:t> سازمان ملل.</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fa-IR" sz="1400" kern="1200" dirty="0" smtClean="0">
                          <a:ln>
                            <a:solidFill>
                              <a:schemeClr val="tx1"/>
                            </a:solidFill>
                          </a:ln>
                          <a:solidFill>
                            <a:schemeClr val="dk1"/>
                          </a:solidFill>
                          <a:latin typeface="+mn-lt"/>
                          <a:ea typeface="+mn-ea"/>
                          <a:cs typeface="B Zar" pitchFamily="2" charset="-78"/>
                        </a:rPr>
                        <a:t>107</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183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دلايل سياسي ايران براي پذيرش قطعنامه 598 </a:t>
                      </a:r>
                      <a:r>
                        <a:rPr lang="fa-IR" sz="1400" dirty="0" smtClean="0">
                          <a:cs typeface="B Zar" pitchFamily="2" charset="-78"/>
                        </a:rPr>
                        <a:t>.</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fa-IR" sz="1400" kern="1200" dirty="0" smtClean="0">
                          <a:ln>
                            <a:solidFill>
                              <a:schemeClr val="tx1"/>
                            </a:solidFill>
                          </a:ln>
                          <a:solidFill>
                            <a:schemeClr val="dk1"/>
                          </a:solidFill>
                          <a:latin typeface="+mn-lt"/>
                          <a:ea typeface="+mn-ea"/>
                          <a:cs typeface="B Zar" pitchFamily="2" charset="-78"/>
                        </a:rPr>
                        <a:t>108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14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عهدنامة</a:t>
                      </a:r>
                      <a:r>
                        <a:rPr lang="fa-IR" sz="1400" dirty="0" smtClean="0">
                          <a:cs typeface="B Zar" pitchFamily="2" charset="-78"/>
                        </a:rPr>
                        <a:t> 1975</a:t>
                      </a:r>
                      <a:r>
                        <a:rPr lang="ar-SA" sz="1400" dirty="0" smtClean="0">
                          <a:cs typeface="B Zar" pitchFamily="2" charset="-78"/>
                        </a:rPr>
                        <a:t> الجزاير و واكنش دولت عراق پس از امضاي </a:t>
                      </a:r>
                      <a:r>
                        <a:rPr lang="fa-IR" sz="1400" dirty="0" smtClean="0">
                          <a:cs typeface="B Zar" pitchFamily="2" charset="-78"/>
                        </a:rPr>
                        <a:t>آن</a:t>
                      </a:r>
                      <a:r>
                        <a:rPr lang="ar-SA" sz="1400" dirty="0" smtClean="0">
                          <a:cs typeface="B Zar" pitchFamily="2" charset="-78"/>
                        </a:rPr>
                        <a:t>.</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109</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62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a:t>
                      </a:r>
                      <a:r>
                        <a:rPr lang="fa-IR" sz="1400" dirty="0" smtClean="0">
                          <a:cs typeface="B Zar" pitchFamily="2" charset="-78"/>
                        </a:rPr>
                        <a:t>محیط </a:t>
                      </a:r>
                      <a:r>
                        <a:rPr lang="ar-SA" sz="1400" dirty="0" smtClean="0">
                          <a:cs typeface="B Zar" pitchFamily="2" charset="-78"/>
                        </a:rPr>
                        <a:t>بين المللي و منطقه اي در هنگام تجاوز عراق به ايران</a:t>
                      </a:r>
                      <a:r>
                        <a:rPr lang="fa-IR" sz="1400" dirty="0" smtClean="0">
                          <a:cs typeface="B Zar" pitchFamily="2" charset="-78"/>
                        </a:rPr>
                        <a:t> و شروع جنگ تحمیلی </a:t>
                      </a:r>
                      <a:r>
                        <a:rPr lang="ar-SA" sz="1400" dirty="0" smtClean="0">
                          <a:cs typeface="B Zar" pitchFamily="2" charset="-78"/>
                        </a:rPr>
                        <a:t>.</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110</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1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روياي رهبري جهان عرب توسط </a:t>
                      </a:r>
                      <a:r>
                        <a:rPr lang="fa-IR" sz="1400" dirty="0" smtClean="0">
                          <a:cs typeface="B Zar" pitchFamily="2" charset="-78"/>
                        </a:rPr>
                        <a:t>صدام</a:t>
                      </a:r>
                      <a:r>
                        <a:rPr lang="ar-SA" sz="1400" dirty="0" smtClean="0">
                          <a:cs typeface="B Zar" pitchFamily="2" charset="-78"/>
                        </a:rPr>
                        <a:t> </a:t>
                      </a:r>
                      <a:r>
                        <a:rPr lang="fa-IR" sz="1400" dirty="0" smtClean="0">
                          <a:cs typeface="B Zar" pitchFamily="2" charset="-78"/>
                        </a:rPr>
                        <a:t> و تأثیر آن بر وقوع </a:t>
                      </a:r>
                      <a:r>
                        <a:rPr lang="ar-SA" sz="1400" dirty="0" smtClean="0">
                          <a:cs typeface="B Zar" pitchFamily="2" charset="-78"/>
                        </a:rPr>
                        <a:t>جنگ </a:t>
                      </a:r>
                      <a:r>
                        <a:rPr lang="fa-IR" sz="1400" dirty="0" smtClean="0">
                          <a:cs typeface="B Zar" pitchFamily="2" charset="-78"/>
                        </a:rPr>
                        <a:t>تحمیلی عراق برعلیه ایران .</a:t>
                      </a: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111</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شرايط سياسي و نظامي ايران در آستانه جنگ</a:t>
                      </a:r>
                      <a:r>
                        <a:rPr lang="fa-IR" sz="1400" dirty="0" smtClean="0">
                          <a:cs typeface="B Zar" pitchFamily="2" charset="-78"/>
                        </a:rPr>
                        <a:t> تحمیلی عراق بر علیه</a:t>
                      </a:r>
                      <a:r>
                        <a:rPr lang="fa-IR" sz="1400" baseline="0" dirty="0" smtClean="0">
                          <a:cs typeface="B Zar" pitchFamily="2" charset="-78"/>
                        </a:rPr>
                        <a:t> ایران</a:t>
                      </a:r>
                      <a:endParaRPr kumimoji="0" lang="en-US" sz="1400" kern="1200" dirty="0" smtClean="0">
                        <a:ln>
                          <a:solidFill>
                            <a:schemeClr val="tx1"/>
                          </a:solidFill>
                        </a:ln>
                        <a:solidFill>
                          <a:srgbClr val="FF0000"/>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112</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شرايط</a:t>
                      </a:r>
                      <a:r>
                        <a:rPr lang="fa-IR" sz="1400" dirty="0" smtClean="0">
                          <a:cs typeface="B Zar" pitchFamily="2" charset="-78"/>
                        </a:rPr>
                        <a:t> </a:t>
                      </a:r>
                      <a:r>
                        <a:rPr lang="ar-SA" sz="1400" dirty="0" smtClean="0">
                          <a:cs typeface="B Zar" pitchFamily="2" charset="-78"/>
                        </a:rPr>
                        <a:t>اعلام </a:t>
                      </a:r>
                      <a:r>
                        <a:rPr lang="fa-IR" sz="1400" dirty="0" smtClean="0">
                          <a:cs typeface="B Zar" pitchFamily="2" charset="-78"/>
                        </a:rPr>
                        <a:t> شده توسط</a:t>
                      </a:r>
                      <a:r>
                        <a:rPr lang="ar-SA" sz="1400" dirty="0" smtClean="0">
                          <a:cs typeface="B Zar" pitchFamily="2" charset="-78"/>
                        </a:rPr>
                        <a:t> عراق براي بهبود روابط با جمهوري اسلامي ايران در آستانة جنگ </a:t>
                      </a:r>
                      <a:r>
                        <a:rPr lang="fa-IR" sz="1400" dirty="0" smtClean="0">
                          <a:cs typeface="B Zar" pitchFamily="2" charset="-78"/>
                        </a:rPr>
                        <a:t>تحمیلی</a:t>
                      </a:r>
                      <a:r>
                        <a:rPr lang="ar-SA" sz="1400" dirty="0" smtClean="0">
                          <a:cs typeface="B Zar" pitchFamily="2" charset="-78"/>
                        </a:rPr>
                        <a:t>.</a:t>
                      </a:r>
                      <a:endParaRPr kumimoji="0" lang="en-US" sz="1400" kern="1200" dirty="0" smtClean="0">
                        <a:ln>
                          <a:solidFill>
                            <a:schemeClr val="tx1"/>
                          </a:solidFill>
                        </a:ln>
                        <a:solidFill>
                          <a:srgbClr val="FF0000"/>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113</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نقش آمريكا در</a:t>
                      </a:r>
                      <a:r>
                        <a:rPr lang="fa-IR" sz="1400" dirty="0" smtClean="0">
                          <a:cs typeface="B Zar" pitchFamily="2" charset="-78"/>
                        </a:rPr>
                        <a:t>وقوع </a:t>
                      </a:r>
                      <a:r>
                        <a:rPr lang="ar-SA" sz="1400" dirty="0" smtClean="0">
                          <a:cs typeface="B Zar" pitchFamily="2" charset="-78"/>
                        </a:rPr>
                        <a:t>جنگ </a:t>
                      </a:r>
                      <a:r>
                        <a:rPr lang="fa-IR" sz="1400" dirty="0" smtClean="0">
                          <a:cs typeface="B Zar" pitchFamily="2" charset="-78"/>
                        </a:rPr>
                        <a:t>تحمیلی </a:t>
                      </a:r>
                      <a:r>
                        <a:rPr lang="ar-SA" sz="1400" dirty="0" smtClean="0">
                          <a:cs typeface="B Zar" pitchFamily="2" charset="-78"/>
                        </a:rPr>
                        <a:t>عراق</a:t>
                      </a:r>
                      <a:r>
                        <a:rPr lang="fa-IR" sz="1400" baseline="0" dirty="0" smtClean="0">
                          <a:cs typeface="B Zar" pitchFamily="2" charset="-78"/>
                        </a:rPr>
                        <a:t> علیه ایران .</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114</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49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نتايج و پيامدهاي عزل بني</a:t>
                      </a:r>
                      <a:r>
                        <a:rPr lang="fa-IR" sz="1400" dirty="0" smtClean="0">
                          <a:cs typeface="B Zar" pitchFamily="2" charset="-78"/>
                        </a:rPr>
                        <a:t>‌</a:t>
                      </a:r>
                      <a:r>
                        <a:rPr lang="ar-SA" sz="1400" dirty="0" smtClean="0">
                          <a:cs typeface="B Zar" pitchFamily="2" charset="-78"/>
                        </a:rPr>
                        <a:t>صدر در دوران جنگ تحميلي.</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115</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a:t>
                      </a:r>
                      <a:r>
                        <a:rPr lang="fa-IR" sz="1400" dirty="0" smtClean="0">
                          <a:cs typeface="B Zar" pitchFamily="2" charset="-78"/>
                        </a:rPr>
                        <a:t> علل و عوامل </a:t>
                      </a:r>
                      <a:r>
                        <a:rPr lang="ar-SA" sz="1400" dirty="0" smtClean="0">
                          <a:cs typeface="B Zar" pitchFamily="2" charset="-78"/>
                        </a:rPr>
                        <a:t> سياسي و نظامي ايران براي ادامه جنگ</a:t>
                      </a:r>
                      <a:r>
                        <a:rPr lang="fa-IR" sz="1400" dirty="0" smtClean="0">
                          <a:cs typeface="B Zar" pitchFamily="2" charset="-78"/>
                        </a:rPr>
                        <a:t> پس </a:t>
                      </a:r>
                      <a:r>
                        <a:rPr lang="ar-SA" sz="1400" dirty="0" smtClean="0">
                          <a:cs typeface="B Zar" pitchFamily="2" charset="-78"/>
                        </a:rPr>
                        <a:t>از </a:t>
                      </a:r>
                      <a:r>
                        <a:rPr lang="fa-IR" sz="1400" dirty="0" smtClean="0">
                          <a:cs typeface="B Zar" pitchFamily="2" charset="-78"/>
                        </a:rPr>
                        <a:t> آزادسازی شهر</a:t>
                      </a:r>
                      <a:r>
                        <a:rPr lang="ar-SA" sz="1400" dirty="0" smtClean="0">
                          <a:cs typeface="B Zar" pitchFamily="2" charset="-78"/>
                        </a:rPr>
                        <a:t> خرمشهر.</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116</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و ارزيابي واكنش ها ي دشمن در برابر پيروزي</a:t>
                      </a:r>
                      <a:r>
                        <a:rPr lang="fa-IR" sz="1400" dirty="0" smtClean="0">
                          <a:cs typeface="B Zar" pitchFamily="2" charset="-78"/>
                        </a:rPr>
                        <a:t>‌</a:t>
                      </a:r>
                      <a:r>
                        <a:rPr lang="ar-SA" sz="1400" dirty="0" smtClean="0">
                          <a:cs typeface="B Zar" pitchFamily="2" charset="-78"/>
                        </a:rPr>
                        <a:t>هاي نظامي و سياسي ايران در جنگ.</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117</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ارزيابي سياست دولت آمريكا نسبت به ايران در مقطع </a:t>
                      </a:r>
                      <a:r>
                        <a:rPr lang="fa-IR" sz="1400" dirty="0" smtClean="0">
                          <a:cs typeface="B Zar" pitchFamily="2" charset="-78"/>
                        </a:rPr>
                        <a:t> پایان </a:t>
                      </a:r>
                      <a:r>
                        <a:rPr lang="ar-SA" sz="1400" dirty="0" smtClean="0">
                          <a:cs typeface="B Zar" pitchFamily="2" charset="-78"/>
                        </a:rPr>
                        <a:t>جنگ تحميلي.</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118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2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علل بي توجهي مجامع بين</a:t>
                      </a:r>
                      <a:r>
                        <a:rPr lang="fa-IR" sz="1400" dirty="0" smtClean="0">
                          <a:cs typeface="B Zar" pitchFamily="2" charset="-78"/>
                        </a:rPr>
                        <a:t>‌</a:t>
                      </a:r>
                      <a:r>
                        <a:rPr lang="ar-SA" sz="1400" dirty="0" smtClean="0">
                          <a:cs typeface="B Zar" pitchFamily="2" charset="-78"/>
                        </a:rPr>
                        <a:t>المللي نسبت به فجايع دشمن(عراق) در جنگ با ايران.</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119</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670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a:t>
                      </a:r>
                      <a:r>
                        <a:rPr lang="fa-IR" sz="1400" dirty="0" smtClean="0">
                          <a:cs typeface="B Zar" pitchFamily="2" charset="-78"/>
                        </a:rPr>
                        <a:t> نقش شورای امنیت سازمان ملل در قبال جنگ تحمیلی عراق علیه ایران</a:t>
                      </a:r>
                      <a:endParaRPr lang="en-US" sz="1400" dirty="0" smtClean="0">
                        <a:solidFill>
                          <a:srgbClr val="FF0000"/>
                        </a:solidFill>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120</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800" y="487680"/>
          <a:ext cx="8534401" cy="5608320"/>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583029"/>
                <a:gridCol w="1121592"/>
                <a:gridCol w="6330041"/>
                <a:gridCol w="499739"/>
              </a:tblGrid>
              <a:tr h="304797">
                <a:tc gridSpan="4">
                  <a:txBody>
                    <a:bodyPr/>
                    <a:lstStyle/>
                    <a:p>
                      <a:pPr algn="ctr"/>
                      <a:r>
                        <a:rPr kumimoji="0" lang="ar-SA" sz="2000" b="1" kern="1200" dirty="0" smtClean="0">
                          <a:ln>
                            <a:solidFill>
                              <a:schemeClr val="tx1"/>
                            </a:solidFill>
                          </a:ln>
                          <a:solidFill>
                            <a:srgbClr val="C00000"/>
                          </a:solidFill>
                          <a:latin typeface="+mn-lt"/>
                          <a:ea typeface="+mn-ea"/>
                          <a:cs typeface="+mn-cs"/>
                        </a:rPr>
                        <a:t>ابعاد سياسي جنگ ايران و عراق (1</a:t>
                      </a:r>
                      <a:r>
                        <a:rPr kumimoji="0" lang="fa-IR" sz="2000" b="1" kern="1200" dirty="0" smtClean="0">
                          <a:ln>
                            <a:solidFill>
                              <a:schemeClr val="tx1"/>
                            </a:solidFill>
                          </a:ln>
                          <a:solidFill>
                            <a:srgbClr val="C00000"/>
                          </a:solidFill>
                          <a:latin typeface="+mn-lt"/>
                          <a:ea typeface="+mn-ea"/>
                          <a:cs typeface="+mn-cs"/>
                        </a:rPr>
                        <a:t>58</a:t>
                      </a:r>
                      <a:r>
                        <a:rPr kumimoji="0" lang="ar-SA" sz="2000" b="1" kern="1200" dirty="0" smtClean="0">
                          <a:ln>
                            <a:solidFill>
                              <a:schemeClr val="tx1"/>
                            </a:solidFill>
                          </a:ln>
                          <a:solidFill>
                            <a:srgbClr val="C00000"/>
                          </a:solidFill>
                          <a:latin typeface="+mn-lt"/>
                          <a:ea typeface="+mn-ea"/>
                          <a:cs typeface="+mn-cs"/>
                        </a:rPr>
                        <a:t> عنوان)</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351603">
                <a:tc>
                  <a:txBody>
                    <a:bodyPr/>
                    <a:lstStyle/>
                    <a:p>
                      <a:r>
                        <a:rPr lang="fa-IR" sz="1400" dirty="0" smtClean="0">
                          <a:ln>
                            <a:solidFill>
                              <a:schemeClr val="tx1"/>
                            </a:solidFill>
                          </a:ln>
                          <a:cs typeface="B Zar" pitchFamily="2" charset="-78"/>
                        </a:rPr>
                        <a:t>سطح دکترا</a:t>
                      </a:r>
                      <a:endParaRPr lang="en-US" sz="140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عنوان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ردیف</a:t>
                      </a:r>
                      <a:endParaRPr lang="en-US" sz="140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7213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مقايسه</a:t>
                      </a:r>
                      <a:r>
                        <a:rPr lang="fa-IR" sz="1400" dirty="0" smtClean="0">
                          <a:cs typeface="B Zar" pitchFamily="2" charset="-78"/>
                        </a:rPr>
                        <a:t>‌</a:t>
                      </a:r>
                      <a:r>
                        <a:rPr lang="ar-SA" sz="1400" dirty="0" smtClean="0">
                          <a:cs typeface="B Zar" pitchFamily="2" charset="-78"/>
                        </a:rPr>
                        <a:t>اي قطعنامة 598 با ساير قطعنامه</a:t>
                      </a:r>
                      <a:r>
                        <a:rPr lang="fa-IR" sz="1400" dirty="0" smtClean="0">
                          <a:cs typeface="B Zar" pitchFamily="2" charset="-78"/>
                        </a:rPr>
                        <a:t>‌</a:t>
                      </a:r>
                      <a:r>
                        <a:rPr lang="ar-SA" sz="1400" dirty="0" smtClean="0">
                          <a:cs typeface="B Zar" pitchFamily="2" charset="-78"/>
                        </a:rPr>
                        <a:t>هاي صادره از سوي شوراي امنيت</a:t>
                      </a:r>
                      <a:r>
                        <a:rPr lang="fa-IR" sz="1400" baseline="0" dirty="0" smtClean="0">
                          <a:cs typeface="B Zar" pitchFamily="2" charset="-78"/>
                        </a:rPr>
                        <a:t> در جنگ تحمیلی عراق علیه ایران</a:t>
                      </a:r>
                      <a:endParaRPr lang="en-US" sz="1400" dirty="0" smtClean="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fa-IR" sz="1400" kern="1200" dirty="0" smtClean="0">
                          <a:ln>
                            <a:solidFill>
                              <a:schemeClr val="tx1"/>
                            </a:solidFill>
                          </a:ln>
                          <a:solidFill>
                            <a:schemeClr val="dk1"/>
                          </a:solidFill>
                          <a:latin typeface="+mn-lt"/>
                          <a:ea typeface="+mn-ea"/>
                          <a:cs typeface="B Zar" pitchFamily="2" charset="-78"/>
                        </a:rPr>
                        <a:t>121</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388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اوضاع سياسي و ساختار حاكم بر نظام بين الملل در </a:t>
                      </a:r>
                      <a:r>
                        <a:rPr lang="fa-IR" sz="1400" dirty="0" smtClean="0">
                          <a:cs typeface="B Zar" pitchFamily="2" charset="-78"/>
                        </a:rPr>
                        <a:t>قبل از جنگ تحمیلی عراق علیه ایران</a:t>
                      </a:r>
                      <a:r>
                        <a:rPr lang="ar-SA" sz="1400" dirty="0" smtClean="0">
                          <a:cs typeface="B Zar" pitchFamily="2" charset="-78"/>
                        </a:rPr>
                        <a:t>.</a:t>
                      </a:r>
                      <a:endParaRPr lang="fa-IR"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fa-IR" sz="1400" kern="1200" dirty="0" smtClean="0">
                          <a:ln>
                            <a:solidFill>
                              <a:schemeClr val="tx1"/>
                            </a:solidFill>
                          </a:ln>
                          <a:solidFill>
                            <a:schemeClr val="dk1"/>
                          </a:solidFill>
                          <a:latin typeface="+mn-lt"/>
                          <a:ea typeface="+mn-ea"/>
                          <a:cs typeface="B Zar" pitchFamily="2" charset="-78"/>
                        </a:rPr>
                        <a:t>122</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183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a:t>
                      </a:r>
                      <a:r>
                        <a:rPr lang="fa-IR" sz="1400" dirty="0" smtClean="0">
                          <a:cs typeface="B Zar" pitchFamily="2" charset="-78"/>
                        </a:rPr>
                        <a:t> </a:t>
                      </a:r>
                      <a:r>
                        <a:rPr lang="ar-SA" sz="1400" dirty="0" smtClean="0">
                          <a:cs typeface="B Zar" pitchFamily="2" charset="-78"/>
                        </a:rPr>
                        <a:t>ساختار حاكم بر نظام بين الملل بر تداوم و اختتام جنگ ايران و عراق</a:t>
                      </a:r>
                      <a:r>
                        <a:rPr lang="fa-IR" sz="1400" dirty="0" smtClean="0">
                          <a:cs typeface="B Zar" pitchFamily="2" charset="-78"/>
                        </a:rPr>
                        <a:t>.</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fa-IR" sz="1400" kern="1200" dirty="0" smtClean="0">
                          <a:ln>
                            <a:solidFill>
                              <a:schemeClr val="tx1"/>
                            </a:solidFill>
                          </a:ln>
                          <a:solidFill>
                            <a:schemeClr val="dk1"/>
                          </a:solidFill>
                          <a:latin typeface="+mn-lt"/>
                          <a:ea typeface="+mn-ea"/>
                          <a:cs typeface="B Zar" pitchFamily="2" charset="-78"/>
                        </a:rPr>
                        <a:t>123</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14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علل به قدرت رسيدن صدام به عنوان رهبر عراق.</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124</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62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اقدامات دولت عراق در محدودة حاكميت خويش براي زمينه سازي تهاجم به ايران.</a:t>
                      </a:r>
                      <a:endParaRPr lang="en-US" sz="1400" dirty="0">
                        <a:ln>
                          <a:solidFill>
                            <a:schemeClr val="tx1"/>
                          </a:solidFill>
                        </a:ln>
                        <a:solidFill>
                          <a:srgbClr val="FF0000"/>
                        </a:solidFill>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125</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1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علل نامگذاري جنگ </a:t>
                      </a:r>
                      <a:r>
                        <a:rPr lang="fa-IR" sz="1400" dirty="0" smtClean="0">
                          <a:cs typeface="B Zar" pitchFamily="2" charset="-78"/>
                        </a:rPr>
                        <a:t> تحمیلی </a:t>
                      </a:r>
                      <a:r>
                        <a:rPr lang="ar-SA" sz="1400" dirty="0" smtClean="0">
                          <a:cs typeface="B Zar" pitchFamily="2" charset="-78"/>
                        </a:rPr>
                        <a:t>عراق</a:t>
                      </a:r>
                      <a:r>
                        <a:rPr lang="fa-IR" sz="1400" dirty="0" smtClean="0">
                          <a:cs typeface="B Zar" pitchFamily="2" charset="-78"/>
                        </a:rPr>
                        <a:t> علیه</a:t>
                      </a:r>
                      <a:r>
                        <a:rPr lang="ar-SA" sz="1400" dirty="0" smtClean="0">
                          <a:cs typeface="B Zar" pitchFamily="2" charset="-78"/>
                        </a:rPr>
                        <a:t> ايران به عنوان نبرد قادسيه.</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126</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علل نامگذاري جنگ ايران و عراق از طرف ايران به عنوان جنگ تحميلي و دفاع مقدس.</a:t>
                      </a:r>
                      <a:r>
                        <a:rPr lang="fa-IR" sz="1400" dirty="0" smtClean="0">
                          <a:cs typeface="B Zar" pitchFamily="2" charset="-78"/>
                        </a:rPr>
                        <a:t> </a:t>
                      </a:r>
                      <a:endParaRPr kumimoji="0" lang="en-US" sz="1400" kern="1200" dirty="0" smtClean="0">
                        <a:ln>
                          <a:solidFill>
                            <a:schemeClr val="tx1"/>
                          </a:solidFill>
                        </a:ln>
                        <a:solidFill>
                          <a:srgbClr val="FF0000"/>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127</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نقش </a:t>
                      </a:r>
                      <a:r>
                        <a:rPr lang="fa-IR" sz="1400" dirty="0" smtClean="0">
                          <a:cs typeface="B Zar" pitchFamily="2" charset="-78"/>
                        </a:rPr>
                        <a:t>برخی از</a:t>
                      </a:r>
                      <a:r>
                        <a:rPr lang="ar-SA" sz="1400" dirty="0" smtClean="0">
                          <a:cs typeface="B Zar" pitchFamily="2" charset="-78"/>
                        </a:rPr>
                        <a:t>كشورهاي منطقه در اعلان بي</a:t>
                      </a:r>
                      <a:r>
                        <a:rPr lang="fa-IR" sz="1400" dirty="0" smtClean="0">
                          <a:cs typeface="B Zar" pitchFamily="2" charset="-78"/>
                        </a:rPr>
                        <a:t>‌</a:t>
                      </a:r>
                      <a:r>
                        <a:rPr lang="ar-SA" sz="1400" dirty="0" smtClean="0">
                          <a:cs typeface="B Zar" pitchFamily="2" charset="-78"/>
                        </a:rPr>
                        <a:t>طرفي به هنگام جنگ </a:t>
                      </a:r>
                      <a:r>
                        <a:rPr lang="fa-IR" sz="1400" dirty="0" smtClean="0">
                          <a:cs typeface="B Zar" pitchFamily="2" charset="-78"/>
                        </a:rPr>
                        <a:t>تحمیلی </a:t>
                      </a:r>
                      <a:r>
                        <a:rPr lang="ar-SA" sz="1400" dirty="0" smtClean="0">
                          <a:cs typeface="B Zar" pitchFamily="2" charset="-78"/>
                        </a:rPr>
                        <a:t>عراق </a:t>
                      </a:r>
                      <a:r>
                        <a:rPr lang="fa-IR" sz="1400" dirty="0" smtClean="0">
                          <a:cs typeface="B Zar" pitchFamily="2" charset="-78"/>
                        </a:rPr>
                        <a:t>علیه </a:t>
                      </a:r>
                      <a:r>
                        <a:rPr lang="ar-SA" sz="1400" dirty="0" smtClean="0">
                          <a:cs typeface="B Zar" pitchFamily="2" charset="-78"/>
                        </a:rPr>
                        <a:t>ايران.</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128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مقايسه و بررسي تفاوت هاي اوضاع سياسي و نظامي عراق در زمان شروع جنگ </a:t>
                      </a:r>
                      <a:r>
                        <a:rPr lang="fa-IR" sz="1400" dirty="0" smtClean="0">
                          <a:cs typeface="B Zar" pitchFamily="2" charset="-78"/>
                        </a:rPr>
                        <a:t>تحمیلی </a:t>
                      </a:r>
                      <a:r>
                        <a:rPr lang="ar-SA" sz="1400" dirty="0" smtClean="0">
                          <a:cs typeface="B Zar" pitchFamily="2" charset="-78"/>
                        </a:rPr>
                        <a:t>و پايان آن.</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129</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49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تحولات سياسي منطقه پس از آزادسازي </a:t>
                      </a:r>
                      <a:r>
                        <a:rPr lang="fa-IR" sz="1400" dirty="0" smtClean="0">
                          <a:cs typeface="B Zar" pitchFamily="2" charset="-78"/>
                        </a:rPr>
                        <a:t>شهر</a:t>
                      </a:r>
                      <a:r>
                        <a:rPr lang="ar-SA" sz="1400" dirty="0" smtClean="0">
                          <a:cs typeface="B Zar" pitchFamily="2" charset="-78"/>
                        </a:rPr>
                        <a:t>خرمشهر</a:t>
                      </a:r>
                      <a:r>
                        <a:rPr lang="fa-IR" sz="1400" dirty="0" smtClean="0">
                          <a:cs typeface="B Zar" pitchFamily="2" charset="-78"/>
                        </a:rPr>
                        <a:t> در دوران دفاع مقدس.</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130</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و تحليل علل رد قطعنامه 514 شوراي امنيت، در آستانة عمليات رمضان، توسط ايران</a:t>
                      </a:r>
                      <a:r>
                        <a:rPr lang="fa-IR" sz="1400" dirty="0" smtClean="0">
                          <a:cs typeface="B Zar" pitchFamily="2" charset="-78"/>
                        </a:rPr>
                        <a:t> در دوران دفاع مقدس.</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131</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مواضع حضرت امام خميني (ره) در خصوص پيشنهادهاي صلح و قطعنامه</a:t>
                      </a:r>
                      <a:r>
                        <a:rPr lang="fa-IR" sz="1400" dirty="0" smtClean="0">
                          <a:cs typeface="B Zar" pitchFamily="2" charset="-78"/>
                        </a:rPr>
                        <a:t>‌</a:t>
                      </a:r>
                      <a:r>
                        <a:rPr lang="ar-SA" sz="1400" dirty="0" smtClean="0">
                          <a:cs typeface="B Zar" pitchFamily="2" charset="-78"/>
                        </a:rPr>
                        <a:t>هاي شوراي امنيت</a:t>
                      </a:r>
                      <a:r>
                        <a:rPr lang="fa-IR" sz="1400" dirty="0" smtClean="0">
                          <a:cs typeface="B Zar" pitchFamily="2" charset="-78"/>
                        </a:rPr>
                        <a:t> در دوران دفاع مقدس.</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132</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بررسی نقش كشورهاي عرب منطقه در حمايت و پشتيباني عراق در زمينه اقتصادي، نظامي و سياسي در دوران جنگ</a:t>
                      </a:r>
                      <a:r>
                        <a:rPr lang="fa-IR" sz="1400" dirty="0" smtClean="0">
                          <a:cs typeface="B Zar" pitchFamily="2" charset="-78"/>
                        </a:rPr>
                        <a:t> تحمیلی</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133</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670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عوامل مؤثر در طولاني شدن جنگ</a:t>
                      </a:r>
                      <a:r>
                        <a:rPr lang="fa-IR" sz="1400" dirty="0" smtClean="0">
                          <a:cs typeface="B Zar" pitchFamily="2" charset="-78"/>
                        </a:rPr>
                        <a:t> تحمیلی </a:t>
                      </a:r>
                      <a:r>
                        <a:rPr lang="ar-SA" sz="1400" dirty="0" smtClean="0">
                          <a:cs typeface="B Zar" pitchFamily="2" charset="-78"/>
                        </a:rPr>
                        <a:t>عراق</a:t>
                      </a:r>
                      <a:r>
                        <a:rPr lang="fa-IR" sz="1400" baseline="0" dirty="0" smtClean="0">
                          <a:cs typeface="B Zar" pitchFamily="2" charset="-78"/>
                        </a:rPr>
                        <a:t> علیه </a:t>
                      </a:r>
                      <a:r>
                        <a:rPr lang="ar-SA" sz="1400" dirty="0" smtClean="0">
                          <a:cs typeface="B Zar" pitchFamily="2" charset="-78"/>
                        </a:rPr>
                        <a:t>ايران</a:t>
                      </a:r>
                      <a:r>
                        <a:rPr lang="fa-IR" sz="1400" dirty="0" smtClean="0">
                          <a:cs typeface="B Zar" pitchFamily="2" charset="-78"/>
                        </a:rPr>
                        <a:t>.</a:t>
                      </a:r>
                      <a:endParaRPr lang="en-US"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fa-IR" sz="1400" kern="1200" dirty="0" smtClean="0">
                          <a:ln>
                            <a:solidFill>
                              <a:schemeClr val="tx1"/>
                            </a:solidFill>
                          </a:ln>
                          <a:solidFill>
                            <a:schemeClr val="dk1"/>
                          </a:solidFill>
                          <a:latin typeface="+mn-lt"/>
                          <a:ea typeface="+mn-ea"/>
                          <a:cs typeface="B Zar" pitchFamily="2" charset="-78"/>
                        </a:rPr>
                        <a:t>134</a:t>
                      </a:r>
                      <a:endParaRPr kumimoji="0" lang="en-US" sz="1400" kern="1200" dirty="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 y="304803"/>
          <a:ext cx="8534401" cy="5516880"/>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583029"/>
                <a:gridCol w="1121592"/>
                <a:gridCol w="6330041"/>
                <a:gridCol w="499739"/>
              </a:tblGrid>
              <a:tr h="304797">
                <a:tc gridSpan="4">
                  <a:txBody>
                    <a:bodyPr/>
                    <a:lstStyle/>
                    <a:p>
                      <a:pPr algn="ctr"/>
                      <a:r>
                        <a:rPr kumimoji="0" lang="ar-SA" sz="2000" b="1" kern="1200" dirty="0" smtClean="0">
                          <a:ln>
                            <a:solidFill>
                              <a:schemeClr val="tx1"/>
                            </a:solidFill>
                          </a:ln>
                          <a:solidFill>
                            <a:srgbClr val="C00000"/>
                          </a:solidFill>
                          <a:latin typeface="+mn-lt"/>
                          <a:ea typeface="+mn-ea"/>
                          <a:cs typeface="+mn-cs"/>
                        </a:rPr>
                        <a:t>ابعاد سياسي جنگ ايران و عراق (1</a:t>
                      </a:r>
                      <a:r>
                        <a:rPr kumimoji="0" lang="fa-IR" sz="2000" b="1" kern="1200" dirty="0" smtClean="0">
                          <a:ln>
                            <a:solidFill>
                              <a:schemeClr val="tx1"/>
                            </a:solidFill>
                          </a:ln>
                          <a:solidFill>
                            <a:srgbClr val="C00000"/>
                          </a:solidFill>
                          <a:latin typeface="+mn-lt"/>
                          <a:ea typeface="+mn-ea"/>
                          <a:cs typeface="+mn-cs"/>
                        </a:rPr>
                        <a:t>58</a:t>
                      </a:r>
                      <a:r>
                        <a:rPr kumimoji="0" lang="ar-SA" sz="2000" b="1" kern="1200" dirty="0" smtClean="0">
                          <a:ln>
                            <a:solidFill>
                              <a:schemeClr val="tx1"/>
                            </a:solidFill>
                          </a:ln>
                          <a:solidFill>
                            <a:srgbClr val="C00000"/>
                          </a:solidFill>
                          <a:latin typeface="+mn-lt"/>
                          <a:ea typeface="+mn-ea"/>
                          <a:cs typeface="+mn-cs"/>
                        </a:rPr>
                        <a:t>عنوان)</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441957">
                <a:tc>
                  <a:txBody>
                    <a:bodyPr/>
                    <a:lstStyle/>
                    <a:p>
                      <a:r>
                        <a:rPr lang="fa-IR" sz="1400" dirty="0" smtClean="0">
                          <a:ln>
                            <a:solidFill>
                              <a:schemeClr val="tx1"/>
                            </a:solidFill>
                          </a:ln>
                          <a:cs typeface="B Zar" pitchFamily="2" charset="-78"/>
                        </a:rPr>
                        <a:t>سطح دکترا</a:t>
                      </a:r>
                      <a:endParaRPr lang="en-US" sz="140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عنوان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ردیف</a:t>
                      </a:r>
                      <a:endParaRPr lang="en-US" sz="140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7213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عملكرد و نقش دولت</a:t>
                      </a:r>
                      <a:r>
                        <a:rPr lang="fa-IR" sz="1400" dirty="0" smtClean="0">
                          <a:cs typeface="B Zar" pitchFamily="2" charset="-78"/>
                        </a:rPr>
                        <a:t>‌</a:t>
                      </a:r>
                      <a:r>
                        <a:rPr lang="ar-SA" sz="1400" dirty="0" smtClean="0">
                          <a:cs typeface="B Zar" pitchFamily="2" charset="-78"/>
                        </a:rPr>
                        <a:t>هايي كه در زمان جنگ، در ايران به روي كار آمدند.</a:t>
                      </a:r>
                      <a:endParaRPr lang="en-US" sz="1400" dirty="0" smtClean="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135</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388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عوامل اصلي</a:t>
                      </a:r>
                      <a:r>
                        <a:rPr lang="fa-IR" sz="1400" dirty="0" smtClean="0">
                          <a:cs typeface="B Zar" pitchFamily="2" charset="-78"/>
                        </a:rPr>
                        <a:t> عدم کفایت سیاسی </a:t>
                      </a:r>
                      <a:r>
                        <a:rPr lang="ar-SA" sz="1400" dirty="0" smtClean="0">
                          <a:cs typeface="B Zar" pitchFamily="2" charset="-78"/>
                        </a:rPr>
                        <a:t>بني صدر </a:t>
                      </a:r>
                      <a:r>
                        <a:rPr lang="fa-IR" sz="1400" dirty="0" smtClean="0">
                          <a:cs typeface="B Zar" pitchFamily="2" charset="-78"/>
                        </a:rPr>
                        <a:t>توسط مجلس </a:t>
                      </a:r>
                      <a:r>
                        <a:rPr lang="ar-SA" sz="1400" dirty="0" smtClean="0">
                          <a:cs typeface="B Zar" pitchFamily="2" charset="-78"/>
                        </a:rPr>
                        <a:t>و </a:t>
                      </a:r>
                      <a:r>
                        <a:rPr lang="fa-IR" sz="1400" dirty="0" smtClean="0">
                          <a:cs typeface="B Zar" pitchFamily="2" charset="-78"/>
                        </a:rPr>
                        <a:t>تأثیر آن بر روند جنگ تحمیلی.</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136</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183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عملكرد مسئولان دولتي در حمايت و پشتيباني مؤثر از جنگ تحميلي عراق عليه ايران.</a:t>
                      </a:r>
                      <a:endParaRPr lang="en-US" sz="1400" dirty="0">
                        <a:ln>
                          <a:solidFill>
                            <a:schemeClr val="tx1"/>
                          </a:solidFill>
                        </a:ln>
                        <a:solidFill>
                          <a:srgbClr val="00B050"/>
                        </a:solidFill>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fa-IR" sz="1400" kern="1200" dirty="0" smtClean="0">
                          <a:ln>
                            <a:solidFill>
                              <a:schemeClr val="tx1"/>
                            </a:solidFill>
                          </a:ln>
                          <a:solidFill>
                            <a:schemeClr val="dk1"/>
                          </a:solidFill>
                          <a:latin typeface="+mn-lt"/>
                          <a:ea typeface="+mn-ea"/>
                          <a:cs typeface="B Zar" pitchFamily="2" charset="-78"/>
                        </a:rPr>
                        <a:t>137</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14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نقش دولت آقاي ميرحسين موسوي در طول جنگ</a:t>
                      </a:r>
                      <a:r>
                        <a:rPr lang="fa-IR" sz="1400" dirty="0" smtClean="0">
                          <a:cs typeface="B Zar" pitchFamily="2" charset="-78"/>
                        </a:rPr>
                        <a:t> تحمیلی</a:t>
                      </a:r>
                      <a:r>
                        <a:rPr lang="ar-SA" sz="1400" dirty="0" smtClean="0">
                          <a:cs typeface="B Zar" pitchFamily="2" charset="-78"/>
                        </a:rPr>
                        <a:t> بر اوضاع اقتصادي جامعه.</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fa-IR" sz="1400" kern="1200" dirty="0" smtClean="0">
                          <a:ln>
                            <a:solidFill>
                              <a:schemeClr val="tx1"/>
                            </a:solidFill>
                          </a:ln>
                          <a:solidFill>
                            <a:schemeClr val="dk1"/>
                          </a:solidFill>
                          <a:latin typeface="+mn-lt"/>
                          <a:ea typeface="+mn-ea"/>
                          <a:cs typeface="B Zar" pitchFamily="2" charset="-78"/>
                        </a:rPr>
                        <a:t>138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1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ديدگاهها و مواضع منافقين نسبت به جنگ</a:t>
                      </a:r>
                      <a:r>
                        <a:rPr lang="fa-IR" sz="1400" dirty="0" smtClean="0">
                          <a:cs typeface="B Zar" pitchFamily="2" charset="-78"/>
                        </a:rPr>
                        <a:t> تحمیلی</a:t>
                      </a:r>
                      <a:r>
                        <a:rPr lang="ar-SA" sz="1400" dirty="0" smtClean="0">
                          <a:cs typeface="B Zar" pitchFamily="2" charset="-78"/>
                        </a:rPr>
                        <a:t>  عراق</a:t>
                      </a:r>
                      <a:r>
                        <a:rPr lang="fa-IR" sz="1400" dirty="0" smtClean="0">
                          <a:cs typeface="B Zar" pitchFamily="2" charset="-78"/>
                        </a:rPr>
                        <a:t> علیه </a:t>
                      </a:r>
                      <a:r>
                        <a:rPr lang="ar-SA" sz="1400" dirty="0" smtClean="0">
                          <a:cs typeface="B Zar" pitchFamily="2" charset="-78"/>
                        </a:rPr>
                        <a:t>ایران.</a:t>
                      </a:r>
                      <a:r>
                        <a:rPr lang="fa-IR" sz="1400" dirty="0" smtClean="0">
                          <a:cs typeface="B Zar" pitchFamily="2" charset="-78"/>
                        </a:rPr>
                        <a:t> </a:t>
                      </a:r>
                      <a:endParaRPr kumimoji="0" lang="en-US" sz="1400" kern="1200" dirty="0" smtClean="0">
                        <a:ln>
                          <a:solidFill>
                            <a:schemeClr val="tx1"/>
                          </a:solidFill>
                        </a:ln>
                        <a:solidFill>
                          <a:srgbClr val="FF0000"/>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139</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مواضع و عملكرد كشورهاي جهان در قبال تجاوز عراق به ايران (آمريكا، اتحاد جماهير شوروي، كشورهاي اروپايي، ژاپن، آلمان و كشورهاي عرب).</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140</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تأثيرات جنگ </a:t>
                      </a:r>
                      <a:r>
                        <a:rPr lang="fa-IR" sz="1400" dirty="0" smtClean="0">
                          <a:cs typeface="B Zar" pitchFamily="2" charset="-78"/>
                        </a:rPr>
                        <a:t>تحمیلی </a:t>
                      </a:r>
                      <a:r>
                        <a:rPr lang="ar-SA" sz="1400" dirty="0" smtClean="0">
                          <a:cs typeface="B Zar" pitchFamily="2" charset="-78"/>
                        </a:rPr>
                        <a:t>عراق</a:t>
                      </a:r>
                      <a:r>
                        <a:rPr lang="fa-IR" sz="1400" baseline="0" dirty="0" smtClean="0">
                          <a:cs typeface="B Zar" pitchFamily="2" charset="-78"/>
                        </a:rPr>
                        <a:t> علیه ای</a:t>
                      </a:r>
                      <a:r>
                        <a:rPr lang="ar-SA" sz="1400" dirty="0" smtClean="0">
                          <a:cs typeface="B Zar" pitchFamily="2" charset="-78"/>
                        </a:rPr>
                        <a:t>ران بر كشورهاي خاورميانه و حاميان صلح اعراب و اسرائيل.</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141</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نقش آمريكا در آغاز جنگ و منافعي كه اين كشور دنبال مي</a:t>
                      </a:r>
                      <a:r>
                        <a:rPr lang="fa-IR" sz="1400" dirty="0" smtClean="0">
                          <a:cs typeface="B Zar" pitchFamily="2" charset="-78"/>
                        </a:rPr>
                        <a:t>‌</a:t>
                      </a:r>
                      <a:r>
                        <a:rPr lang="ar-SA" sz="1400" dirty="0" smtClean="0">
                          <a:cs typeface="B Zar" pitchFamily="2" charset="-78"/>
                        </a:rPr>
                        <a:t>كرد.</a:t>
                      </a:r>
                      <a:r>
                        <a:rPr lang="fa-IR" sz="1400" dirty="0" smtClean="0">
                          <a:solidFill>
                            <a:srgbClr val="FF0000"/>
                          </a:solidFill>
                          <a:cs typeface="B Zar" pitchFamily="2" charset="-78"/>
                        </a:rPr>
                        <a:t> </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142</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49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مواضع و قطعنامه</a:t>
                      </a:r>
                      <a:r>
                        <a:rPr lang="fa-IR" sz="1400" dirty="0" smtClean="0">
                          <a:cs typeface="B Zar" pitchFamily="2" charset="-78"/>
                        </a:rPr>
                        <a:t>‌</a:t>
                      </a:r>
                      <a:r>
                        <a:rPr lang="ar-SA" sz="1400" dirty="0" smtClean="0">
                          <a:cs typeface="B Zar" pitchFamily="2" charset="-78"/>
                        </a:rPr>
                        <a:t>هايي كه سازمان ملل در آغاز و در طول جنگ براي كشور ايران صادر مي</a:t>
                      </a:r>
                      <a:r>
                        <a:rPr lang="fa-IR" sz="1400" dirty="0" smtClean="0">
                          <a:cs typeface="B Zar" pitchFamily="2" charset="-78"/>
                        </a:rPr>
                        <a:t>‌</a:t>
                      </a:r>
                      <a:r>
                        <a:rPr lang="ar-SA" sz="1400" dirty="0" smtClean="0">
                          <a:cs typeface="B Zar" pitchFamily="2" charset="-78"/>
                        </a:rPr>
                        <a:t>نمود.</a:t>
                      </a:r>
                      <a:r>
                        <a:rPr lang="fa-IR" sz="1400" dirty="0" smtClean="0">
                          <a:solidFill>
                            <a:srgbClr val="FF0000"/>
                          </a:solidFill>
                          <a:cs typeface="B Zar" pitchFamily="2" charset="-78"/>
                        </a:rPr>
                        <a:t> </a:t>
                      </a: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143</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a:t>
                      </a:r>
                      <a:r>
                        <a:rPr lang="fa-IR" sz="1400" dirty="0" smtClean="0">
                          <a:cs typeface="B Zar" pitchFamily="2" charset="-78"/>
                        </a:rPr>
                        <a:t>دلایل و</a:t>
                      </a:r>
                      <a:r>
                        <a:rPr lang="ar-SA" sz="1400" dirty="0" smtClean="0">
                          <a:cs typeface="B Zar" pitchFamily="2" charset="-78"/>
                        </a:rPr>
                        <a:t>عوامل صدور قطعنامه</a:t>
                      </a:r>
                      <a:r>
                        <a:rPr lang="fa-IR" sz="1400" dirty="0" smtClean="0">
                          <a:cs typeface="B Zar" pitchFamily="2" charset="-78"/>
                        </a:rPr>
                        <a:t>‌</a:t>
                      </a:r>
                      <a:r>
                        <a:rPr lang="ar-SA" sz="1400" dirty="0" smtClean="0">
                          <a:cs typeface="B Zar" pitchFamily="2" charset="-78"/>
                        </a:rPr>
                        <a:t>هايي مبني بر تعيين مرزهاي طرفين از طرف سازمان ملل در مواقعي كه ايران در زمان جنگ</a:t>
                      </a:r>
                      <a:r>
                        <a:rPr lang="fa-IR" sz="1400" dirty="0" smtClean="0">
                          <a:cs typeface="B Zar" pitchFamily="2" charset="-78"/>
                        </a:rPr>
                        <a:t> تحمیلی</a:t>
                      </a:r>
                      <a:r>
                        <a:rPr lang="ar-SA" sz="1400" dirty="0" smtClean="0">
                          <a:cs typeface="B Zar" pitchFamily="2" charset="-78"/>
                        </a:rPr>
                        <a:t> به سوي عراق پيش</a:t>
                      </a:r>
                      <a:r>
                        <a:rPr lang="fa-IR" sz="1400" dirty="0" smtClean="0">
                          <a:cs typeface="B Zar" pitchFamily="2" charset="-78"/>
                        </a:rPr>
                        <a:t>‌</a:t>
                      </a:r>
                      <a:r>
                        <a:rPr lang="ar-SA" sz="1400" dirty="0" smtClean="0">
                          <a:cs typeface="B Zar" pitchFamily="2" charset="-78"/>
                        </a:rPr>
                        <a:t>روي مي</a:t>
                      </a:r>
                      <a:r>
                        <a:rPr lang="fa-IR" sz="1400" dirty="0" smtClean="0">
                          <a:cs typeface="B Zar" pitchFamily="2" charset="-78"/>
                        </a:rPr>
                        <a:t>‌</a:t>
                      </a:r>
                      <a:r>
                        <a:rPr lang="ar-SA" sz="1400" dirty="0" smtClean="0">
                          <a:cs typeface="B Zar" pitchFamily="2" charset="-78"/>
                        </a:rPr>
                        <a:t>كرد. .</a:t>
                      </a:r>
                      <a:r>
                        <a:rPr lang="fa-IR" sz="1400" dirty="0" smtClean="0">
                          <a:solidFill>
                            <a:srgbClr val="FF0000"/>
                          </a:solidFill>
                          <a:cs typeface="B Zar" pitchFamily="2" charset="-78"/>
                        </a:rPr>
                        <a:t> </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144</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قطعنامه 598 صادره از سازمان ملل ( مفاد قطعنامه، علل تصويب آن، عكس</a:t>
                      </a:r>
                      <a:r>
                        <a:rPr lang="fa-IR" sz="1400" dirty="0" smtClean="0">
                          <a:cs typeface="B Zar" pitchFamily="2" charset="-78"/>
                        </a:rPr>
                        <a:t>‌</a:t>
                      </a:r>
                      <a:r>
                        <a:rPr lang="ar-SA" sz="1400" dirty="0" smtClean="0">
                          <a:cs typeface="B Zar" pitchFamily="2" charset="-78"/>
                        </a:rPr>
                        <a:t>العمل ايران و عراق در </a:t>
                      </a:r>
                      <a:endParaRPr lang="fa-IR" sz="1400" dirty="0" smtClean="0">
                        <a:cs typeface="B Zar" pitchFamily="2" charset="-78"/>
                      </a:endParaRPr>
                    </a:p>
                    <a:p>
                      <a:pPr marL="0" algn="r" rtl="1" eaLnBrk="1" latinLnBrk="0" hangingPunct="1"/>
                      <a:r>
                        <a:rPr lang="ar-SA" sz="1400" dirty="0" smtClean="0">
                          <a:cs typeface="B Zar" pitchFamily="2" charset="-78"/>
                        </a:rPr>
                        <a:t>قبال آن).</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145</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مواضع و اقدامات كشورهاي غيرمتعهد در خصوص جنگ ايران و عراق.</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146</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2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وتعیین نقش هيئت</a:t>
                      </a:r>
                      <a:r>
                        <a:rPr lang="fa-IR" sz="1400" dirty="0" smtClean="0">
                          <a:cs typeface="B Zar" pitchFamily="2" charset="-78"/>
                        </a:rPr>
                        <a:t>‌</a:t>
                      </a:r>
                      <a:r>
                        <a:rPr lang="ar-SA" sz="1400" dirty="0" smtClean="0">
                          <a:cs typeface="B Zar" pitchFamily="2" charset="-78"/>
                        </a:rPr>
                        <a:t>هاي ميانجي صلح بين دو كشور ایران و عراق وتأثير آنها بر روند جنگ </a:t>
                      </a:r>
                      <a:r>
                        <a:rPr lang="fa-IR" sz="1400" dirty="0" smtClean="0">
                          <a:cs typeface="B Zar" pitchFamily="2" charset="-78"/>
                        </a:rPr>
                        <a:t> تحمیلی </a:t>
                      </a:r>
                      <a:r>
                        <a:rPr lang="ar-SA" sz="1400" dirty="0" smtClean="0">
                          <a:cs typeface="B Zar" pitchFamily="2" charset="-78"/>
                        </a:rPr>
                        <a:t>و اختتام</a:t>
                      </a:r>
                      <a:r>
                        <a:rPr lang="fa-IR" sz="1400" dirty="0" smtClean="0">
                          <a:cs typeface="B Zar" pitchFamily="2" charset="-78"/>
                        </a:rPr>
                        <a:t>‌</a:t>
                      </a:r>
                      <a:r>
                        <a:rPr lang="ar-SA" sz="1400" dirty="0" smtClean="0">
                          <a:cs typeface="B Zar" pitchFamily="2" charset="-78"/>
                        </a:rPr>
                        <a:t>آن.</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147</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799" y="838200"/>
          <a:ext cx="8534401" cy="4267200"/>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583029"/>
                <a:gridCol w="1121592"/>
                <a:gridCol w="6330041"/>
                <a:gridCol w="499739"/>
              </a:tblGrid>
              <a:tr h="304797">
                <a:tc gridSpan="4">
                  <a:txBody>
                    <a:bodyPr/>
                    <a:lstStyle/>
                    <a:p>
                      <a:pPr algn="ctr"/>
                      <a:r>
                        <a:rPr kumimoji="0" lang="ar-SA" sz="2000" b="1" kern="1200" dirty="0" smtClean="0">
                          <a:ln>
                            <a:solidFill>
                              <a:schemeClr val="tx1"/>
                            </a:solidFill>
                          </a:ln>
                          <a:solidFill>
                            <a:srgbClr val="C00000"/>
                          </a:solidFill>
                          <a:latin typeface="+mn-lt"/>
                          <a:ea typeface="+mn-ea"/>
                          <a:cs typeface="+mn-cs"/>
                        </a:rPr>
                        <a:t>ابعاد سياسي جنگ ايران و عراق (1</a:t>
                      </a:r>
                      <a:r>
                        <a:rPr kumimoji="0" lang="fa-IR" sz="2000" b="1" kern="1200" dirty="0" smtClean="0">
                          <a:ln>
                            <a:solidFill>
                              <a:schemeClr val="tx1"/>
                            </a:solidFill>
                          </a:ln>
                          <a:solidFill>
                            <a:srgbClr val="C00000"/>
                          </a:solidFill>
                          <a:latin typeface="+mn-lt"/>
                          <a:ea typeface="+mn-ea"/>
                          <a:cs typeface="+mn-cs"/>
                        </a:rPr>
                        <a:t>58</a:t>
                      </a:r>
                      <a:r>
                        <a:rPr kumimoji="0" lang="ar-SA" sz="2000" b="1" kern="1200" dirty="0" smtClean="0">
                          <a:ln>
                            <a:solidFill>
                              <a:schemeClr val="tx1"/>
                            </a:solidFill>
                          </a:ln>
                          <a:solidFill>
                            <a:srgbClr val="C00000"/>
                          </a:solidFill>
                          <a:latin typeface="+mn-lt"/>
                          <a:ea typeface="+mn-ea"/>
                          <a:cs typeface="+mn-cs"/>
                        </a:rPr>
                        <a:t>عنوان)</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441957">
                <a:tc>
                  <a:txBody>
                    <a:bodyPr/>
                    <a:lstStyle/>
                    <a:p>
                      <a:r>
                        <a:rPr lang="fa-IR" sz="1400" dirty="0" smtClean="0">
                          <a:ln>
                            <a:solidFill>
                              <a:schemeClr val="tx1"/>
                            </a:solidFill>
                          </a:ln>
                          <a:cs typeface="B Zar" pitchFamily="2" charset="-78"/>
                        </a:rPr>
                        <a:t>سطح دکترا</a:t>
                      </a:r>
                      <a:endParaRPr lang="en-US" sz="140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عنوان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ردیف</a:t>
                      </a:r>
                      <a:endParaRPr lang="en-US" sz="140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3670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مو</a:t>
                      </a:r>
                      <a:r>
                        <a:rPr lang="fa-IR" sz="1400" dirty="0" smtClean="0">
                          <a:cs typeface="B Zar" pitchFamily="2" charset="-78"/>
                        </a:rPr>
                        <a:t>ا</a:t>
                      </a:r>
                      <a:r>
                        <a:rPr lang="ar-SA" sz="1400" dirty="0" smtClean="0">
                          <a:cs typeface="B Zar" pitchFamily="2" charset="-78"/>
                        </a:rPr>
                        <a:t>ضع گروههاي سياسي داخلي از جمله ملي</a:t>
                      </a:r>
                      <a:r>
                        <a:rPr lang="fa-IR" sz="1400" dirty="0" smtClean="0">
                          <a:cs typeface="B Zar" pitchFamily="2" charset="-78"/>
                        </a:rPr>
                        <a:t>‌</a:t>
                      </a:r>
                      <a:r>
                        <a:rPr lang="ar-SA" sz="1400" dirty="0" smtClean="0">
                          <a:cs typeface="B Zar" pitchFamily="2" charset="-78"/>
                        </a:rPr>
                        <a:t>گراها و ليبرال</a:t>
                      </a:r>
                      <a:r>
                        <a:rPr lang="fa-IR" sz="1400" dirty="0" smtClean="0">
                          <a:cs typeface="B Zar" pitchFamily="2" charset="-78"/>
                        </a:rPr>
                        <a:t>‌</a:t>
                      </a:r>
                      <a:r>
                        <a:rPr lang="ar-SA" sz="1400" dirty="0" smtClean="0">
                          <a:cs typeface="B Zar" pitchFamily="2" charset="-78"/>
                        </a:rPr>
                        <a:t>ها در مورد جنگ</a:t>
                      </a:r>
                      <a:r>
                        <a:rPr lang="fa-IR" sz="1400" dirty="0" smtClean="0">
                          <a:cs typeface="B Zar" pitchFamily="2" charset="-78"/>
                        </a:rPr>
                        <a:t> تحمیلی عراق علیه ایران</a:t>
                      </a:r>
                      <a:r>
                        <a:rPr lang="ar-SA" sz="1400" dirty="0" smtClean="0">
                          <a:cs typeface="B Zar" pitchFamily="2" charset="-78"/>
                        </a:rPr>
                        <a:t>.</a:t>
                      </a:r>
                      <a:endParaRPr lang="en-US"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148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670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علل عدم جبران خسارات وارده به ايران </a:t>
                      </a:r>
                      <a:r>
                        <a:rPr lang="fa-IR" sz="1400" dirty="0" smtClean="0">
                          <a:cs typeface="B Zar" pitchFamily="2" charset="-78"/>
                        </a:rPr>
                        <a:t>توسط </a:t>
                      </a:r>
                      <a:r>
                        <a:rPr lang="ar-SA" sz="1400" dirty="0" smtClean="0">
                          <a:cs typeface="B Zar" pitchFamily="2" charset="-78"/>
                        </a:rPr>
                        <a:t>عراق و يا سازمان</a:t>
                      </a:r>
                      <a:r>
                        <a:rPr lang="fa-IR" sz="1400" dirty="0" smtClean="0">
                          <a:cs typeface="B Zar" pitchFamily="2" charset="-78"/>
                        </a:rPr>
                        <a:t>‌</a:t>
                      </a:r>
                      <a:r>
                        <a:rPr lang="ar-SA" sz="1400" dirty="0" smtClean="0">
                          <a:cs typeface="B Zar" pitchFamily="2" charset="-78"/>
                        </a:rPr>
                        <a:t>هاي بين المللي</a:t>
                      </a:r>
                      <a:r>
                        <a:rPr lang="fa-IR" sz="1400" dirty="0" smtClean="0">
                          <a:cs typeface="B Zar" pitchFamily="2" charset="-78"/>
                        </a:rPr>
                        <a:t> بر اثر جنگ تحمیلی</a:t>
                      </a:r>
                      <a:r>
                        <a:rPr lang="ar-SA" sz="1400" dirty="0" smtClean="0">
                          <a:cs typeface="B Zar" pitchFamily="2" charset="-78"/>
                        </a:rPr>
                        <a:t>.</a:t>
                      </a:r>
                      <a:endParaRPr lang="fa-IR"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149</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670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روند تحولات </a:t>
                      </a:r>
                      <a:r>
                        <a:rPr lang="fa-IR" sz="1400" dirty="0" smtClean="0">
                          <a:cs typeface="B Zar" pitchFamily="2" charset="-78"/>
                        </a:rPr>
                        <a:t>سیاسی </a:t>
                      </a:r>
                      <a:r>
                        <a:rPr lang="ar-SA" sz="1400" dirty="0" smtClean="0">
                          <a:cs typeface="B Zar" pitchFamily="2" charset="-78"/>
                        </a:rPr>
                        <a:t>جنگ ايران و عراق در طول هشت سال دفاع مقدس.</a:t>
                      </a:r>
                      <a:r>
                        <a:rPr lang="fa-IR" sz="1400" dirty="0" smtClean="0">
                          <a:cs typeface="B Zar" pitchFamily="2" charset="-78"/>
                        </a:rPr>
                        <a:t>(در سطح</a:t>
                      </a:r>
                      <a:r>
                        <a:rPr lang="ar-SA" sz="1400" dirty="0" smtClean="0">
                          <a:cs typeface="B Zar" pitchFamily="2" charset="-78"/>
                        </a:rPr>
                        <a:t> استراتژيك </a:t>
                      </a:r>
                      <a:r>
                        <a:rPr lang="fa-IR" sz="1400" dirty="0" smtClean="0">
                          <a:cs typeface="B Zar" pitchFamily="2" charset="-78"/>
                        </a:rPr>
                        <a:t>)</a:t>
                      </a: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150</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670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تحليل نهادينه شدن مفاهيم استقلال و آزادي </a:t>
                      </a:r>
                      <a:r>
                        <a:rPr lang="fa-IR" sz="1400" dirty="0" smtClean="0">
                          <a:cs typeface="B Zar" pitchFamily="2" charset="-78"/>
                        </a:rPr>
                        <a:t>در </a:t>
                      </a:r>
                      <a:r>
                        <a:rPr lang="ar-SA" sz="1400" dirty="0" smtClean="0">
                          <a:cs typeface="B Zar" pitchFamily="2" charset="-78"/>
                        </a:rPr>
                        <a:t>دوران جنگ </a:t>
                      </a:r>
                      <a:r>
                        <a:rPr lang="fa-IR" sz="1400" dirty="0" smtClean="0">
                          <a:cs typeface="B Zar" pitchFamily="2" charset="-78"/>
                        </a:rPr>
                        <a:t>تحمیلی </a:t>
                      </a:r>
                      <a:r>
                        <a:rPr lang="ar-SA" sz="1400" dirty="0" smtClean="0">
                          <a:cs typeface="B Zar" pitchFamily="2" charset="-78"/>
                        </a:rPr>
                        <a:t>به ويژه</a:t>
                      </a:r>
                      <a:r>
                        <a:rPr lang="fa-IR" sz="1400" dirty="0" smtClean="0">
                          <a:cs typeface="B Zar" pitchFamily="2" charset="-78"/>
                        </a:rPr>
                        <a:t> در</a:t>
                      </a:r>
                      <a:r>
                        <a:rPr lang="ar-SA" sz="1400" dirty="0" smtClean="0">
                          <a:cs typeface="B Zar" pitchFamily="2" charset="-78"/>
                        </a:rPr>
                        <a:t> </a:t>
                      </a:r>
                      <a:r>
                        <a:rPr lang="fa-IR" sz="1400" dirty="0" smtClean="0">
                          <a:cs typeface="B Zar" pitchFamily="2" charset="-78"/>
                        </a:rPr>
                        <a:t>بُعد سیاسی</a:t>
                      </a:r>
                      <a:r>
                        <a:rPr lang="ar-SA" sz="1400" dirty="0" smtClean="0">
                          <a:cs typeface="B Zar" pitchFamily="2" charset="-78"/>
                        </a:rPr>
                        <a:t>. </a:t>
                      </a:r>
                      <a:endParaRPr lang="en-US"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fa-IR" sz="1400" kern="1200" dirty="0" smtClean="0">
                          <a:ln>
                            <a:solidFill>
                              <a:schemeClr val="tx1"/>
                            </a:solidFill>
                          </a:ln>
                          <a:solidFill>
                            <a:schemeClr val="dk1"/>
                          </a:solidFill>
                          <a:latin typeface="+mn-lt"/>
                          <a:ea typeface="+mn-ea"/>
                          <a:cs typeface="B Zar" pitchFamily="2" charset="-78"/>
                        </a:rPr>
                        <a:t>151</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670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رهيافت</a:t>
                      </a:r>
                      <a:r>
                        <a:rPr lang="fa-IR" sz="1400" dirty="0" smtClean="0">
                          <a:cs typeface="B Zar" pitchFamily="2" charset="-78"/>
                        </a:rPr>
                        <a:t>‌</a:t>
                      </a:r>
                      <a:r>
                        <a:rPr lang="ar-SA" sz="1400" dirty="0" smtClean="0">
                          <a:cs typeface="B Zar" pitchFamily="2" charset="-78"/>
                        </a:rPr>
                        <a:t>هاي جامعه ايران قبل از آغاز جنگ تحمیلی در حوزه انديشه </a:t>
                      </a:r>
                      <a:r>
                        <a:rPr lang="fa-IR" sz="1400" dirty="0" smtClean="0">
                          <a:cs typeface="B Zar" pitchFamily="2" charset="-78"/>
                        </a:rPr>
                        <a:t>سیاسی .</a:t>
                      </a:r>
                      <a:endParaRPr lang="en-US"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fa-IR" sz="1400" kern="1200" dirty="0" smtClean="0">
                          <a:ln>
                            <a:solidFill>
                              <a:schemeClr val="tx1"/>
                            </a:solidFill>
                          </a:ln>
                          <a:solidFill>
                            <a:schemeClr val="dk1"/>
                          </a:solidFill>
                          <a:latin typeface="+mn-lt"/>
                          <a:ea typeface="+mn-ea"/>
                          <a:cs typeface="B Zar" pitchFamily="2" charset="-78"/>
                        </a:rPr>
                        <a:t>152</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670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400" kern="1200" dirty="0" smtClean="0">
                          <a:ln>
                            <a:solidFill>
                              <a:schemeClr val="tx1"/>
                            </a:solidFill>
                          </a:ln>
                          <a:solidFill>
                            <a:schemeClr val="dk1"/>
                          </a:solidFill>
                          <a:latin typeface="+mn-lt"/>
                          <a:ea typeface="+mn-ea"/>
                          <a:cs typeface="B Zar" pitchFamily="2" charset="-78"/>
                        </a:rPr>
                        <a:t>+</a:t>
                      </a: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بررسی بازتاب تحرکات سیاسی درونی کشورعراق پیش از آغاز رسمی جنگ در رسانه</a:t>
                      </a:r>
                      <a:r>
                        <a:rPr lang="fa-IR" sz="1400" dirty="0" smtClean="0">
                          <a:cs typeface="B Zar" pitchFamily="2" charset="-78"/>
                        </a:rPr>
                        <a:t>‌</a:t>
                      </a:r>
                      <a:r>
                        <a:rPr lang="ar-SA" sz="1400" dirty="0" smtClean="0">
                          <a:cs typeface="B Zar" pitchFamily="2" charset="-78"/>
                        </a:rPr>
                        <a:t>ها</a:t>
                      </a:r>
                      <a:r>
                        <a:rPr lang="fa-IR" sz="1400" dirty="0" smtClean="0">
                          <a:cs typeface="B Zar" pitchFamily="2" charset="-78"/>
                        </a:rPr>
                        <a:t>(داخلی و خارجی)</a:t>
                      </a:r>
                      <a:endParaRPr lang="en-US"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153</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670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400" kern="1200" dirty="0" smtClean="0">
                          <a:ln>
                            <a:solidFill>
                              <a:schemeClr val="tx1"/>
                            </a:solidFill>
                          </a:ln>
                          <a:solidFill>
                            <a:schemeClr val="dk1"/>
                          </a:solidFill>
                          <a:latin typeface="+mn-lt"/>
                          <a:ea typeface="+mn-ea"/>
                          <a:cs typeface="B Zar" pitchFamily="2" charset="-78"/>
                        </a:rPr>
                        <a:t>+</a:t>
                      </a: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بررسی بازتاب تجاوزات عراق به ایران پیش از آغاز رسمی جنگ در رسانه</a:t>
                      </a:r>
                      <a:r>
                        <a:rPr lang="fa-IR" sz="1400" dirty="0" smtClean="0">
                          <a:cs typeface="B Zar" pitchFamily="2" charset="-78"/>
                        </a:rPr>
                        <a:t>‌</a:t>
                      </a:r>
                      <a:r>
                        <a:rPr lang="ar-SA" sz="1400" dirty="0" smtClean="0">
                          <a:cs typeface="B Zar" pitchFamily="2" charset="-78"/>
                        </a:rPr>
                        <a:t>های</a:t>
                      </a:r>
                      <a:r>
                        <a:rPr lang="fa-IR" sz="1400" dirty="0" smtClean="0">
                          <a:cs typeface="B Zar" pitchFamily="2" charset="-78"/>
                        </a:rPr>
                        <a:t> </a:t>
                      </a:r>
                      <a:r>
                        <a:rPr lang="ar-SA" sz="1400" dirty="0" smtClean="0">
                          <a:cs typeface="B Zar" pitchFamily="2" charset="-78"/>
                        </a:rPr>
                        <a:t> خارجی .</a:t>
                      </a:r>
                      <a:endParaRPr lang="en-US"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154</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670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400" kern="1200" dirty="0" smtClean="0">
                          <a:ln>
                            <a:solidFill>
                              <a:schemeClr val="tx1"/>
                            </a:solidFill>
                          </a:ln>
                          <a:solidFill>
                            <a:schemeClr val="dk1"/>
                          </a:solidFill>
                          <a:latin typeface="+mn-lt"/>
                          <a:ea typeface="+mn-ea"/>
                          <a:cs typeface="B Zar" pitchFamily="2" charset="-78"/>
                        </a:rPr>
                        <a:t>+</a:t>
                      </a: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بررسی مواضع و عملكرد سازمان كنفرانس اسلامي در قبال جنگ تحميلي عراق عليه ايران .</a:t>
                      </a:r>
                      <a:endParaRPr lang="en-US"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155</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670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400" kern="1200" dirty="0" smtClean="0">
                          <a:ln>
                            <a:solidFill>
                              <a:schemeClr val="tx1"/>
                            </a:solidFill>
                          </a:ln>
                          <a:solidFill>
                            <a:schemeClr val="dk1"/>
                          </a:solidFill>
                          <a:latin typeface="+mn-lt"/>
                          <a:ea typeface="+mn-ea"/>
                          <a:cs typeface="B Zar" pitchFamily="2" charset="-78"/>
                        </a:rPr>
                        <a:t>+</a:t>
                      </a: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بررسی عوامل مؤثر بر عدم تحقق صلح پس از فتح خرمشهر .</a:t>
                      </a:r>
                      <a:endParaRPr lang="en-US"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156</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670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400" kern="1200" dirty="0" smtClean="0">
                          <a:ln>
                            <a:solidFill>
                              <a:schemeClr val="tx1"/>
                            </a:solidFill>
                          </a:ln>
                          <a:solidFill>
                            <a:schemeClr val="dk1"/>
                          </a:solidFill>
                          <a:latin typeface="+mn-lt"/>
                          <a:ea typeface="+mn-ea"/>
                          <a:cs typeface="B Zar" pitchFamily="2" charset="-78"/>
                        </a:rPr>
                        <a:t>+</a:t>
                      </a:r>
                      <a:endParaRPr kumimoji="0" lang="fa-IR"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بررسی نقش گروه خلق عرب (جبهه التحرير) در زمينه</a:t>
                      </a:r>
                      <a:r>
                        <a:rPr lang="fa-IR" sz="1400" dirty="0" smtClean="0">
                          <a:cs typeface="B Zar" pitchFamily="2" charset="-78"/>
                        </a:rPr>
                        <a:t>‌</a:t>
                      </a:r>
                      <a:r>
                        <a:rPr lang="ar-SA" sz="1400" dirty="0" smtClean="0">
                          <a:cs typeface="B Zar" pitchFamily="2" charset="-78"/>
                        </a:rPr>
                        <a:t>سازي جنگ </a:t>
                      </a:r>
                      <a:r>
                        <a:rPr lang="fa-IR" sz="1400" dirty="0" smtClean="0">
                          <a:cs typeface="B Zar" pitchFamily="2" charset="-78"/>
                        </a:rPr>
                        <a:t> تحمیلی </a:t>
                      </a:r>
                      <a:r>
                        <a:rPr lang="ar-SA" sz="1400" dirty="0" smtClean="0">
                          <a:cs typeface="B Zar" pitchFamily="2" charset="-78"/>
                        </a:rPr>
                        <a:t>عراق </a:t>
                      </a:r>
                      <a:r>
                        <a:rPr lang="fa-IR" sz="1400" dirty="0" smtClean="0">
                          <a:cs typeface="B Zar" pitchFamily="2" charset="-78"/>
                        </a:rPr>
                        <a:t> علیه </a:t>
                      </a:r>
                      <a:r>
                        <a:rPr lang="ar-SA" sz="1400" dirty="0" smtClean="0">
                          <a:cs typeface="B Zar" pitchFamily="2" charset="-78"/>
                        </a:rPr>
                        <a:t>ايران </a:t>
                      </a:r>
                      <a:r>
                        <a:rPr lang="fa-IR" sz="1400" dirty="0" smtClean="0">
                          <a:cs typeface="B Zar" pitchFamily="2" charset="-78"/>
                        </a:rPr>
                        <a:t>.</a:t>
                      </a:r>
                      <a:endParaRPr lang="en-US"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157</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670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400" kern="1200" dirty="0" smtClean="0">
                          <a:ln>
                            <a:solidFill>
                              <a:schemeClr val="tx1"/>
                            </a:solidFill>
                          </a:ln>
                          <a:solidFill>
                            <a:schemeClr val="dk1"/>
                          </a:solidFill>
                          <a:latin typeface="+mn-lt"/>
                          <a:ea typeface="+mn-ea"/>
                          <a:cs typeface="B Zar" pitchFamily="2" charset="-78"/>
                        </a:rPr>
                        <a:t>+</a:t>
                      </a: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تبیین شیوه رهبری حضرت امام خمینی(ره) در طول 8 سال دفاع مقدس .</a:t>
                      </a:r>
                      <a:endParaRPr lang="en-US"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158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 y="304803"/>
          <a:ext cx="8610601" cy="5791200"/>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588235"/>
                <a:gridCol w="1011965"/>
                <a:gridCol w="6506200"/>
                <a:gridCol w="504201"/>
              </a:tblGrid>
              <a:tr h="304797">
                <a:tc gridSpan="4">
                  <a:txBody>
                    <a:bodyPr/>
                    <a:lstStyle/>
                    <a:p>
                      <a:pPr algn="ctr"/>
                      <a:r>
                        <a:rPr kumimoji="0" lang="ar-SA" sz="2000" b="1" kern="1200" dirty="0" smtClean="0">
                          <a:ln>
                            <a:solidFill>
                              <a:schemeClr val="tx1"/>
                            </a:solidFill>
                          </a:ln>
                          <a:solidFill>
                            <a:srgbClr val="C00000"/>
                          </a:solidFill>
                          <a:latin typeface="+mn-lt"/>
                          <a:ea typeface="+mn-ea"/>
                          <a:cs typeface="+mn-cs"/>
                        </a:rPr>
                        <a:t>ابعاد اقتصادي جنگ ايران و عراق (7</a:t>
                      </a:r>
                      <a:r>
                        <a:rPr kumimoji="0" lang="fa-IR" sz="2000" b="1" kern="1200" dirty="0" smtClean="0">
                          <a:ln>
                            <a:solidFill>
                              <a:schemeClr val="tx1"/>
                            </a:solidFill>
                          </a:ln>
                          <a:solidFill>
                            <a:srgbClr val="C00000"/>
                          </a:solidFill>
                          <a:latin typeface="+mn-lt"/>
                          <a:ea typeface="+mn-ea"/>
                          <a:cs typeface="+mn-cs"/>
                        </a:rPr>
                        <a:t>1</a:t>
                      </a:r>
                      <a:r>
                        <a:rPr kumimoji="0" lang="ar-SA" sz="2000" b="1" kern="1200" dirty="0" smtClean="0">
                          <a:ln>
                            <a:solidFill>
                              <a:schemeClr val="tx1"/>
                            </a:solidFill>
                          </a:ln>
                          <a:solidFill>
                            <a:srgbClr val="C00000"/>
                          </a:solidFill>
                          <a:latin typeface="+mn-lt"/>
                          <a:ea typeface="+mn-ea"/>
                          <a:cs typeface="+mn-cs"/>
                        </a:rPr>
                        <a:t> عنوان)</a:t>
                      </a:r>
                      <a:r>
                        <a:rPr kumimoji="0" lang="fa-IR" sz="2000" b="1" kern="1200" dirty="0" smtClean="0">
                          <a:ln>
                            <a:solidFill>
                              <a:schemeClr val="tx1"/>
                            </a:solidFill>
                          </a:ln>
                          <a:solidFill>
                            <a:srgbClr val="C00000"/>
                          </a:solidFill>
                          <a:latin typeface="+mn-lt"/>
                          <a:ea typeface="+mn-ea"/>
                          <a:cs typeface="+mn-cs"/>
                        </a:rPr>
                        <a:t> </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441957">
                <a:tc>
                  <a:txBody>
                    <a:bodyPr/>
                    <a:lstStyle/>
                    <a:p>
                      <a:r>
                        <a:rPr lang="fa-IR" sz="1400" dirty="0" smtClean="0">
                          <a:ln>
                            <a:solidFill>
                              <a:schemeClr val="tx1"/>
                            </a:solidFill>
                          </a:ln>
                          <a:cs typeface="B Zar" pitchFamily="2" charset="-78"/>
                        </a:rPr>
                        <a:t>سطح دکترا</a:t>
                      </a:r>
                      <a:endParaRPr lang="en-US" sz="140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cs typeface="B Zar" pitchFamily="2" charset="-78"/>
                        </a:rPr>
                        <a:t>عنوان</a:t>
                      </a:r>
                      <a:endParaRPr lang="en-US" sz="1400" b="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ردیف</a:t>
                      </a:r>
                      <a:endParaRPr lang="en-US" sz="140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7213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تحليل شرايط اقتصادي </a:t>
                      </a:r>
                      <a:r>
                        <a:rPr lang="fa-IR" sz="1400" dirty="0" smtClean="0">
                          <a:cs typeface="B Zar" pitchFamily="2" charset="-78"/>
                        </a:rPr>
                        <a:t>ایران در قبل</a:t>
                      </a:r>
                      <a:r>
                        <a:rPr lang="fa-IR" sz="1400" baseline="0" dirty="0" smtClean="0">
                          <a:cs typeface="B Zar" pitchFamily="2" charset="-78"/>
                        </a:rPr>
                        <a:t> ، حین و پس از پایان </a:t>
                      </a:r>
                      <a:r>
                        <a:rPr lang="ar-SA" sz="1400" dirty="0" smtClean="0">
                          <a:cs typeface="B Zar" pitchFamily="2" charset="-78"/>
                        </a:rPr>
                        <a:t>جنگ تحميلي عراق عليه ايران.</a:t>
                      </a:r>
                      <a:endParaRPr lang="fa-IR"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1</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13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تحليل شرايط اقتصادي </a:t>
                      </a:r>
                      <a:r>
                        <a:rPr lang="fa-IR" sz="1400" dirty="0" smtClean="0">
                          <a:cs typeface="B Zar" pitchFamily="2" charset="-78"/>
                        </a:rPr>
                        <a:t>عراق در قبل</a:t>
                      </a:r>
                      <a:r>
                        <a:rPr lang="fa-IR" sz="1400" baseline="0" dirty="0" smtClean="0">
                          <a:cs typeface="B Zar" pitchFamily="2" charset="-78"/>
                        </a:rPr>
                        <a:t> ، حین و پس از پایان </a:t>
                      </a:r>
                      <a:r>
                        <a:rPr lang="ar-SA" sz="1400" dirty="0" smtClean="0">
                          <a:cs typeface="B Zar" pitchFamily="2" charset="-78"/>
                        </a:rPr>
                        <a:t>جنگ تحميلي </a:t>
                      </a:r>
                      <a:r>
                        <a:rPr lang="fa-IR" sz="1400" dirty="0" smtClean="0">
                          <a:cs typeface="B Zar" pitchFamily="2" charset="-78"/>
                        </a:rPr>
                        <a:t>بر </a:t>
                      </a:r>
                      <a:r>
                        <a:rPr lang="ar-SA" sz="1400" dirty="0" smtClean="0">
                          <a:cs typeface="B Zar" pitchFamily="2" charset="-78"/>
                        </a:rPr>
                        <a:t>عليه ايران.</a:t>
                      </a:r>
                      <a:endParaRPr lang="fa-IR"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2</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388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مقایسه </a:t>
                      </a:r>
                      <a:r>
                        <a:rPr lang="ar-SA" sz="1400" dirty="0" smtClean="0">
                          <a:cs typeface="B Zar" pitchFamily="2" charset="-78"/>
                        </a:rPr>
                        <a:t>اوضاع اقتصادي ايران و عراق قبل از شروع جنگ</a:t>
                      </a:r>
                      <a:r>
                        <a:rPr lang="fa-IR" sz="1400" dirty="0" smtClean="0">
                          <a:cs typeface="B Zar" pitchFamily="2" charset="-78"/>
                        </a:rPr>
                        <a:t> تحمیلی</a:t>
                      </a:r>
                      <a:r>
                        <a:rPr lang="ar-SA" sz="1400" dirty="0" smtClean="0">
                          <a:cs typeface="B Zar" pitchFamily="2" charset="-78"/>
                        </a:rPr>
                        <a:t>.</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3</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183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تحليل زمينه</a:t>
                      </a:r>
                      <a:r>
                        <a:rPr lang="fa-IR" sz="1400" dirty="0" smtClean="0">
                          <a:cs typeface="B Zar" pitchFamily="2" charset="-78"/>
                        </a:rPr>
                        <a:t>‌</a:t>
                      </a:r>
                      <a:r>
                        <a:rPr lang="ar-SA" sz="1400" dirty="0" smtClean="0">
                          <a:cs typeface="B Zar" pitchFamily="2" charset="-78"/>
                        </a:rPr>
                        <a:t>سازي</a:t>
                      </a:r>
                      <a:r>
                        <a:rPr lang="fa-IR" sz="1400" dirty="0" smtClean="0">
                          <a:cs typeface="B Zar" pitchFamily="2" charset="-78"/>
                        </a:rPr>
                        <a:t>‌</a:t>
                      </a:r>
                      <a:r>
                        <a:rPr lang="ar-SA" sz="1400" dirty="0" smtClean="0">
                          <a:cs typeface="B Zar" pitchFamily="2" charset="-78"/>
                        </a:rPr>
                        <a:t>هاي اقتصادي عراق براي آغاز جنگ</a:t>
                      </a:r>
                      <a:r>
                        <a:rPr lang="fa-IR" sz="1400" dirty="0" smtClean="0">
                          <a:cs typeface="B Zar" pitchFamily="2" charset="-78"/>
                        </a:rPr>
                        <a:t> تحمیلی بر علیه ایران</a:t>
                      </a:r>
                      <a:r>
                        <a:rPr lang="ar-SA" sz="1400" dirty="0" smtClean="0">
                          <a:cs typeface="B Zar" pitchFamily="2" charset="-78"/>
                        </a:rPr>
                        <a:t>.</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4</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62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بررسی روند تحولي اوضاع اقتصادي ايران و عراق در </a:t>
                      </a:r>
                      <a:r>
                        <a:rPr lang="fa-IR" sz="1400" dirty="0" smtClean="0">
                          <a:cs typeface="B Zar" pitchFamily="2" charset="-78"/>
                        </a:rPr>
                        <a:t>طول </a:t>
                      </a:r>
                      <a:r>
                        <a:rPr lang="ar-SA" sz="1400" dirty="0" smtClean="0">
                          <a:cs typeface="B Zar" pitchFamily="2" charset="-78"/>
                        </a:rPr>
                        <a:t>جنگ </a:t>
                      </a:r>
                      <a:r>
                        <a:rPr lang="fa-IR" sz="1400" dirty="0" smtClean="0">
                          <a:cs typeface="B Zar" pitchFamily="2" charset="-78"/>
                        </a:rPr>
                        <a:t>تحمیلی بر علیه ایران</a:t>
                      </a:r>
                      <a:r>
                        <a:rPr lang="ar-SA" sz="1400" dirty="0" smtClean="0">
                          <a:cs typeface="B Zar" pitchFamily="2" charset="-78"/>
                        </a:rPr>
                        <a:t>.</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5</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1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بررسی اهداف و انگيزه</a:t>
                      </a:r>
                      <a:r>
                        <a:rPr lang="fa-IR" sz="1400" dirty="0" smtClean="0">
                          <a:cs typeface="B Zar" pitchFamily="2" charset="-78"/>
                        </a:rPr>
                        <a:t>‌</a:t>
                      </a:r>
                      <a:r>
                        <a:rPr lang="ar-SA" sz="1400" dirty="0" smtClean="0">
                          <a:cs typeface="B Zar" pitchFamily="2" charset="-78"/>
                        </a:rPr>
                        <a:t>هاي اقتصادي عراق در جنگ</a:t>
                      </a:r>
                      <a:r>
                        <a:rPr lang="fa-IR" sz="1400" dirty="0" smtClean="0">
                          <a:cs typeface="B Zar" pitchFamily="2" charset="-78"/>
                        </a:rPr>
                        <a:t> تحمیلی بر علیه ایران</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6</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بررسی آثار، تبعات و پيامدهاي اقتصادي جنگ </a:t>
                      </a:r>
                      <a:r>
                        <a:rPr lang="fa-IR" sz="1400" dirty="0" smtClean="0">
                          <a:cs typeface="B Zar" pitchFamily="2" charset="-78"/>
                        </a:rPr>
                        <a:t>تحمیلی </a:t>
                      </a:r>
                      <a:r>
                        <a:rPr lang="ar-SA" sz="1400" dirty="0" smtClean="0">
                          <a:cs typeface="B Zar" pitchFamily="2" charset="-78"/>
                        </a:rPr>
                        <a:t>عراق</a:t>
                      </a:r>
                      <a:r>
                        <a:rPr lang="fa-IR" sz="1400" baseline="0" dirty="0" smtClean="0">
                          <a:cs typeface="B Zar" pitchFamily="2" charset="-78"/>
                        </a:rPr>
                        <a:t> علیه </a:t>
                      </a:r>
                      <a:r>
                        <a:rPr lang="ar-SA" sz="1400" dirty="0" smtClean="0">
                          <a:cs typeface="B Zar" pitchFamily="2" charset="-78"/>
                        </a:rPr>
                        <a:t>ايران </a:t>
                      </a:r>
                      <a:r>
                        <a:rPr lang="fa-IR"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7</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بررسی تأثير مشاركت اقتصادي مردم ايران در دوران جنگ</a:t>
                      </a:r>
                      <a:r>
                        <a:rPr lang="fa-IR" sz="1400" dirty="0" smtClean="0">
                          <a:cs typeface="B Zar" pitchFamily="2" charset="-78"/>
                        </a:rPr>
                        <a:t> تحمیلی</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49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بررسی تأثير مناسبات اقتصادي </a:t>
                      </a:r>
                      <a:r>
                        <a:rPr lang="fa-IR" sz="1400" dirty="0" smtClean="0">
                          <a:cs typeface="B Zar" pitchFamily="2" charset="-78"/>
                        </a:rPr>
                        <a:t>ایران </a:t>
                      </a:r>
                      <a:r>
                        <a:rPr lang="ar-SA" sz="1400" dirty="0" smtClean="0">
                          <a:cs typeface="B Zar" pitchFamily="2" charset="-78"/>
                        </a:rPr>
                        <a:t>با كشورهاي ديگر</a:t>
                      </a:r>
                      <a:r>
                        <a:rPr lang="fa-IR" sz="1400" dirty="0" smtClean="0">
                          <a:cs typeface="B Zar" pitchFamily="2" charset="-78"/>
                        </a:rPr>
                        <a:t> در دوران جنگ تحمیلی</a:t>
                      </a:r>
                      <a:r>
                        <a:rPr lang="ar-SA" sz="1400" dirty="0" smtClean="0">
                          <a:cs typeface="B Zar" pitchFamily="2" charset="-78"/>
                        </a:rPr>
                        <a:t>.</a:t>
                      </a:r>
                      <a:endParaRPr lang="fa-IR"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9</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49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بررسی تأثير مناسبات اقتصادي </a:t>
                      </a:r>
                      <a:r>
                        <a:rPr lang="fa-IR" sz="1400" dirty="0" smtClean="0">
                          <a:cs typeface="B Zar" pitchFamily="2" charset="-78"/>
                        </a:rPr>
                        <a:t>عراق </a:t>
                      </a:r>
                      <a:r>
                        <a:rPr lang="ar-SA" sz="1400" dirty="0" smtClean="0">
                          <a:cs typeface="B Zar" pitchFamily="2" charset="-78"/>
                        </a:rPr>
                        <a:t>با كشورهاي ديگر</a:t>
                      </a:r>
                      <a:r>
                        <a:rPr lang="fa-IR" sz="1400" dirty="0" smtClean="0">
                          <a:cs typeface="B Zar" pitchFamily="2" charset="-78"/>
                        </a:rPr>
                        <a:t> در دوران جنگ تحمیلی بر علیه ایران </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10</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تاثير اقتصاد تك محصولي </a:t>
                      </a:r>
                      <a:r>
                        <a:rPr lang="fa-IR" sz="1400" dirty="0" smtClean="0">
                          <a:cs typeface="B Zar" pitchFamily="2" charset="-78"/>
                        </a:rPr>
                        <a:t>(نفت)</a:t>
                      </a:r>
                      <a:r>
                        <a:rPr lang="ar-SA" sz="1400" dirty="0" smtClean="0">
                          <a:cs typeface="B Zar" pitchFamily="2" charset="-78"/>
                        </a:rPr>
                        <a:t>در تقويت و تضعيف توان جنگي دو كشور ایران و عراق در طول جنگ</a:t>
                      </a:r>
                      <a:r>
                        <a:rPr lang="fa-IR" sz="1400" dirty="0" smtClean="0">
                          <a:cs typeface="B Zar" pitchFamily="2" charset="-78"/>
                        </a:rPr>
                        <a:t> تحمیلی</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11</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solidFill>
                            <a:schemeClr val="tx1"/>
                          </a:solidFill>
                          <a:cs typeface="B Zar" pitchFamily="2" charset="-78"/>
                        </a:rPr>
                        <a:t>بررسی تاثير سياست</a:t>
                      </a:r>
                      <a:r>
                        <a:rPr lang="fa-IR" sz="1400" dirty="0" smtClean="0">
                          <a:solidFill>
                            <a:schemeClr val="tx1"/>
                          </a:solidFill>
                          <a:cs typeface="B Zar" pitchFamily="2" charset="-78"/>
                        </a:rPr>
                        <a:t>‌</a:t>
                      </a:r>
                      <a:r>
                        <a:rPr lang="ar-SA" sz="1400" dirty="0" smtClean="0">
                          <a:solidFill>
                            <a:schemeClr val="tx1"/>
                          </a:solidFill>
                          <a:cs typeface="B Zar" pitchFamily="2" charset="-78"/>
                        </a:rPr>
                        <a:t>هاي اقتصادي دو كشورایران و عراق در </a:t>
                      </a:r>
                      <a:r>
                        <a:rPr lang="fa-IR" sz="1400" dirty="0" smtClean="0">
                          <a:solidFill>
                            <a:schemeClr val="tx1"/>
                          </a:solidFill>
                          <a:cs typeface="B Zar" pitchFamily="2" charset="-78"/>
                        </a:rPr>
                        <a:t>طولانی شدن جنگ تحمیلی</a:t>
                      </a:r>
                      <a:endParaRPr kumimoji="0" lang="en-US" sz="1400" kern="1200" dirty="0" smtClean="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12</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بررسی تاثير جنگ</a:t>
                      </a:r>
                      <a:r>
                        <a:rPr lang="fa-IR" sz="1400" dirty="0" smtClean="0">
                          <a:cs typeface="B Zar" pitchFamily="2" charset="-78"/>
                        </a:rPr>
                        <a:t> تحمیلی</a:t>
                      </a:r>
                      <a:r>
                        <a:rPr lang="ar-SA" sz="1400" dirty="0" smtClean="0">
                          <a:cs typeface="B Zar" pitchFamily="2" charset="-78"/>
                        </a:rPr>
                        <a:t> در تعيين سياست</a:t>
                      </a:r>
                      <a:r>
                        <a:rPr lang="fa-IR" sz="1400" dirty="0" smtClean="0">
                          <a:cs typeface="B Zar" pitchFamily="2" charset="-78"/>
                        </a:rPr>
                        <a:t>‍</a:t>
                      </a:r>
                      <a:r>
                        <a:rPr lang="ar-SA" sz="1400" dirty="0" smtClean="0">
                          <a:cs typeface="B Zar" pitchFamily="2" charset="-78"/>
                        </a:rPr>
                        <a:t>های اقتصادي دو كشور ایران و عراق.</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13</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2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تحليل </a:t>
                      </a:r>
                      <a:r>
                        <a:rPr lang="fa-IR" sz="1400" dirty="0" smtClean="0">
                          <a:cs typeface="B Zar" pitchFamily="2" charset="-78"/>
                        </a:rPr>
                        <a:t>تأثیر</a:t>
                      </a:r>
                      <a:r>
                        <a:rPr lang="fa-IR" sz="1400" baseline="0" dirty="0" smtClean="0">
                          <a:cs typeface="B Zar" pitchFamily="2" charset="-78"/>
                        </a:rPr>
                        <a:t> </a:t>
                      </a:r>
                      <a:r>
                        <a:rPr lang="ar-SA" sz="1400" dirty="0" smtClean="0">
                          <a:cs typeface="B Zar" pitchFamily="2" charset="-78"/>
                        </a:rPr>
                        <a:t>سياست</a:t>
                      </a:r>
                      <a:r>
                        <a:rPr lang="fa-IR" sz="1400" dirty="0" smtClean="0">
                          <a:cs typeface="B Zar" pitchFamily="2" charset="-78"/>
                        </a:rPr>
                        <a:t>‍</a:t>
                      </a:r>
                      <a:r>
                        <a:rPr lang="ar-SA" sz="1400" dirty="0" smtClean="0">
                          <a:cs typeface="B Zar" pitchFamily="2" charset="-78"/>
                        </a:rPr>
                        <a:t>هاي اقتصادي عراق </a:t>
                      </a:r>
                      <a:r>
                        <a:rPr lang="fa-IR" sz="1400" dirty="0" smtClean="0">
                          <a:cs typeface="B Zar" pitchFamily="2" charset="-78"/>
                        </a:rPr>
                        <a:t>بر شروع جنگ تحمیلی</a:t>
                      </a:r>
                      <a:r>
                        <a:rPr lang="ar-SA" sz="1400" dirty="0" smtClean="0">
                          <a:cs typeface="B Zar" pitchFamily="2" charset="-78"/>
                        </a:rPr>
                        <a:t>.</a:t>
                      </a:r>
                      <a:endParaRPr lang="fa-IR"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14</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2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مقایسه تحلیل</a:t>
                      </a:r>
                      <a:r>
                        <a:rPr kumimoji="0" lang="fa-IR" sz="1400" kern="1200" dirty="0" smtClean="0">
                          <a:solidFill>
                            <a:srgbClr val="00B050"/>
                          </a:solidFill>
                          <a:latin typeface="+mn-lt"/>
                          <a:ea typeface="+mn-ea"/>
                          <a:cs typeface="B Zar" pitchFamily="2" charset="-78"/>
                        </a:rPr>
                        <a:t>ی</a:t>
                      </a:r>
                      <a:r>
                        <a:rPr kumimoji="0" lang="fa-IR" sz="1400" kern="1200" dirty="0" smtClean="0">
                          <a:solidFill>
                            <a:schemeClr val="dk1"/>
                          </a:solidFill>
                          <a:latin typeface="+mn-lt"/>
                          <a:ea typeface="+mn-ea"/>
                          <a:cs typeface="B Zar" pitchFamily="2" charset="-78"/>
                        </a:rPr>
                        <a:t> اقتصاد</a:t>
                      </a:r>
                      <a:r>
                        <a:rPr kumimoji="0" lang="fa-IR" sz="1400" kern="1200" dirty="0" smtClean="0">
                          <a:solidFill>
                            <a:srgbClr val="00B050"/>
                          </a:solidFill>
                          <a:latin typeface="+mn-lt"/>
                          <a:ea typeface="+mn-ea"/>
                          <a:cs typeface="B Zar" pitchFamily="2" charset="-78"/>
                        </a:rPr>
                        <a:t>(ی) </a:t>
                      </a:r>
                      <a:r>
                        <a:rPr kumimoji="0" lang="fa-IR" sz="1400" kern="1200" dirty="0" smtClean="0">
                          <a:solidFill>
                            <a:schemeClr val="dk1"/>
                          </a:solidFill>
                          <a:latin typeface="+mn-lt"/>
                          <a:ea typeface="+mn-ea"/>
                          <a:cs typeface="B Zar" pitchFamily="2" charset="-78"/>
                        </a:rPr>
                        <a:t>ایران وعراق در سال‌های پایانی جنگ تحمیلی .</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15</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670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بررسی تأثيرات اقتصادي جنگ</a:t>
                      </a:r>
                      <a:r>
                        <a:rPr lang="fa-IR" sz="1400" dirty="0" smtClean="0">
                          <a:cs typeface="B Zar" pitchFamily="2" charset="-78"/>
                        </a:rPr>
                        <a:t> تحمیلی </a:t>
                      </a:r>
                      <a:r>
                        <a:rPr lang="ar-SA" sz="1400" dirty="0" smtClean="0">
                          <a:cs typeface="B Zar" pitchFamily="2" charset="-78"/>
                        </a:rPr>
                        <a:t>عراق </a:t>
                      </a:r>
                      <a:r>
                        <a:rPr lang="fa-IR" sz="1400" dirty="0" smtClean="0">
                          <a:cs typeface="B Zar" pitchFamily="2" charset="-78"/>
                        </a:rPr>
                        <a:t>بر علیه</a:t>
                      </a:r>
                      <a:r>
                        <a:rPr lang="ar-SA" sz="1400" dirty="0" smtClean="0">
                          <a:cs typeface="B Zar" pitchFamily="2" charset="-78"/>
                        </a:rPr>
                        <a:t> ايران بر ساير كشورها.</a:t>
                      </a:r>
                      <a:endParaRPr lang="en-US"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16</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800" y="609600"/>
          <a:ext cx="8534400" cy="5181600"/>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640055"/>
                <a:gridCol w="1333780"/>
                <a:gridCol w="6080525"/>
                <a:gridCol w="480040"/>
              </a:tblGrid>
              <a:tr h="304797">
                <a:tc gridSpan="4">
                  <a:txBody>
                    <a:bodyPr/>
                    <a:lstStyle/>
                    <a:p>
                      <a:pPr algn="ctr"/>
                      <a:r>
                        <a:rPr kumimoji="0" lang="ar-SA" sz="2000" b="1" kern="1200" dirty="0" smtClean="0">
                          <a:ln>
                            <a:solidFill>
                              <a:schemeClr val="tx1"/>
                            </a:solidFill>
                          </a:ln>
                          <a:solidFill>
                            <a:srgbClr val="C00000"/>
                          </a:solidFill>
                          <a:latin typeface="+mn-lt"/>
                          <a:ea typeface="+mn-ea"/>
                          <a:cs typeface="+mn-cs"/>
                        </a:rPr>
                        <a:t>ابعاد اقتصادي جنگ ايران و عراق (7</a:t>
                      </a:r>
                      <a:r>
                        <a:rPr kumimoji="0" lang="fa-IR" sz="2000" b="1" kern="1200" dirty="0" smtClean="0">
                          <a:ln>
                            <a:solidFill>
                              <a:schemeClr val="tx1"/>
                            </a:solidFill>
                          </a:ln>
                          <a:solidFill>
                            <a:srgbClr val="C00000"/>
                          </a:solidFill>
                          <a:latin typeface="+mn-lt"/>
                          <a:ea typeface="+mn-ea"/>
                          <a:cs typeface="+mn-cs"/>
                        </a:rPr>
                        <a:t>1</a:t>
                      </a:r>
                      <a:r>
                        <a:rPr kumimoji="0" lang="ar-SA" sz="2000" b="1" kern="1200" dirty="0" smtClean="0">
                          <a:ln>
                            <a:solidFill>
                              <a:schemeClr val="tx1"/>
                            </a:solidFill>
                          </a:ln>
                          <a:solidFill>
                            <a:srgbClr val="C00000"/>
                          </a:solidFill>
                          <a:latin typeface="+mn-lt"/>
                          <a:ea typeface="+mn-ea"/>
                          <a:cs typeface="+mn-cs"/>
                        </a:rPr>
                        <a:t> عنوان)</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441957">
                <a:tc>
                  <a:txBody>
                    <a:bodyPr/>
                    <a:lstStyle/>
                    <a:p>
                      <a:r>
                        <a:rPr lang="fa-IR" sz="1400" dirty="0" smtClean="0">
                          <a:ln>
                            <a:solidFill>
                              <a:schemeClr val="tx1"/>
                            </a:solidFill>
                          </a:ln>
                          <a:cs typeface="B Zar" pitchFamily="2" charset="-78"/>
                        </a:rPr>
                        <a:t>سطح دکترا</a:t>
                      </a:r>
                      <a:endParaRPr lang="en-US" sz="140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عنوان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ردیف</a:t>
                      </a:r>
                      <a:endParaRPr lang="en-US" sz="140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7213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بررسی درس</a:t>
                      </a:r>
                      <a:r>
                        <a:rPr lang="fa-IR" sz="1400" dirty="0" smtClean="0">
                          <a:cs typeface="B Zar" pitchFamily="2" charset="-78"/>
                        </a:rPr>
                        <a:t>‌</a:t>
                      </a:r>
                      <a:r>
                        <a:rPr lang="ar-SA" sz="1400" dirty="0" smtClean="0">
                          <a:cs typeface="B Zar" pitchFamily="2" charset="-78"/>
                        </a:rPr>
                        <a:t>ها و تجارب اقتصادي جنگ </a:t>
                      </a:r>
                      <a:r>
                        <a:rPr lang="fa-IR" sz="1400" dirty="0" smtClean="0">
                          <a:cs typeface="B Zar" pitchFamily="2" charset="-78"/>
                        </a:rPr>
                        <a:t>تحمیلی عراق بر علیه </a:t>
                      </a:r>
                      <a:r>
                        <a:rPr lang="ar-SA" sz="1400" dirty="0" smtClean="0">
                          <a:cs typeface="B Zar" pitchFamily="2" charset="-78"/>
                        </a:rPr>
                        <a:t>ايران.</a:t>
                      </a:r>
                      <a:endParaRPr lang="en-US" sz="1400" dirty="0" smtClean="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17</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388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بررسی رابطه جنگ تحميلي عراق بر عليه ايران با وضعيت اقتصادي ايران.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18</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183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رخدادهاي اقتصادي مرتبط با جنگ تحميلي عراق برعلیه ايران.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19</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14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مقایسه </a:t>
                      </a:r>
                      <a:r>
                        <a:rPr lang="ar-SA" sz="1400" dirty="0" smtClean="0">
                          <a:cs typeface="B Zar" pitchFamily="2" charset="-78"/>
                        </a:rPr>
                        <a:t>شرايط اقتصادي ايران در زمان آغاز و پايان جنگ</a:t>
                      </a:r>
                      <a:r>
                        <a:rPr lang="fa-IR" sz="1400" dirty="0" smtClean="0">
                          <a:cs typeface="B Zar" pitchFamily="2" charset="-78"/>
                        </a:rPr>
                        <a:t> تحمیلی</a:t>
                      </a:r>
                      <a:r>
                        <a:rPr lang="ar-SA" sz="1400" dirty="0" smtClean="0">
                          <a:cs typeface="B Zar" pitchFamily="2" charset="-78"/>
                        </a:rPr>
                        <a:t>.</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20</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62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مديريت اقتصادي كشور ايران در زمان جنگ تحميلي.</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21</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1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a:t>
                      </a:r>
                      <a:r>
                        <a:rPr lang="fa-IR" sz="1400" dirty="0" smtClean="0">
                          <a:cs typeface="B Zar" pitchFamily="2" charset="-78"/>
                        </a:rPr>
                        <a:t>علل و </a:t>
                      </a:r>
                      <a:r>
                        <a:rPr lang="ar-SA" sz="1400" dirty="0" smtClean="0">
                          <a:cs typeface="B Zar" pitchFamily="2" charset="-78"/>
                        </a:rPr>
                        <a:t>عوامل اقتصادي</a:t>
                      </a:r>
                      <a:r>
                        <a:rPr lang="fa-IR" sz="1400" dirty="0" smtClean="0">
                          <a:cs typeface="B Zar" pitchFamily="2" charset="-78"/>
                        </a:rPr>
                        <a:t> ایران بر</a:t>
                      </a:r>
                      <a:r>
                        <a:rPr lang="ar-SA" sz="1400" dirty="0" smtClean="0">
                          <a:cs typeface="B Zar" pitchFamily="2" charset="-78"/>
                        </a:rPr>
                        <a:t> پذيرش قطعنامه </a:t>
                      </a:r>
                      <a:r>
                        <a:rPr lang="fa-IR" sz="1400" dirty="0" smtClean="0">
                          <a:cs typeface="B Zar" pitchFamily="2" charset="-78"/>
                        </a:rPr>
                        <a:t>598</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22</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سياست</a:t>
                      </a:r>
                      <a:r>
                        <a:rPr lang="fa-IR" sz="1400" dirty="0" smtClean="0">
                          <a:cs typeface="B Zar" pitchFamily="2" charset="-78"/>
                        </a:rPr>
                        <a:t>‌</a:t>
                      </a:r>
                      <a:r>
                        <a:rPr lang="ar-SA" sz="1400" dirty="0" smtClean="0">
                          <a:cs typeface="B Zar" pitchFamily="2" charset="-78"/>
                        </a:rPr>
                        <a:t>گذاري و برنامه</a:t>
                      </a:r>
                      <a:r>
                        <a:rPr lang="fa-IR" sz="1400" dirty="0" smtClean="0">
                          <a:cs typeface="B Zar" pitchFamily="2" charset="-78"/>
                        </a:rPr>
                        <a:t>‌</a:t>
                      </a:r>
                      <a:r>
                        <a:rPr lang="ar-SA" sz="1400" dirty="0" smtClean="0">
                          <a:cs typeface="B Zar" pitchFamily="2" charset="-78"/>
                        </a:rPr>
                        <a:t>ريزي اقتصادي ايران در</a:t>
                      </a:r>
                      <a:r>
                        <a:rPr lang="fa-IR" sz="1400" dirty="0" smtClean="0">
                          <a:cs typeface="B Zar" pitchFamily="2" charset="-78"/>
                        </a:rPr>
                        <a:t> دوران</a:t>
                      </a:r>
                      <a:r>
                        <a:rPr lang="ar-SA" sz="1400" dirty="0" smtClean="0">
                          <a:cs typeface="B Zar" pitchFamily="2" charset="-78"/>
                        </a:rPr>
                        <a:t> جنگ تحميلي.</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23</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استراتژي</a:t>
                      </a:r>
                      <a:r>
                        <a:rPr lang="fa-IR" sz="1400" dirty="0" smtClean="0">
                          <a:cs typeface="B Zar" pitchFamily="2" charset="-78"/>
                        </a:rPr>
                        <a:t>‌</a:t>
                      </a:r>
                      <a:r>
                        <a:rPr lang="ar-SA" sz="1400" dirty="0" smtClean="0">
                          <a:cs typeface="B Zar" pitchFamily="2" charset="-78"/>
                        </a:rPr>
                        <a:t>هاي حاكم بر اقتصاد كشورایران در </a:t>
                      </a:r>
                      <a:r>
                        <a:rPr lang="fa-IR" sz="1400" dirty="0" smtClean="0">
                          <a:cs typeface="B Zar" pitchFamily="2" charset="-78"/>
                        </a:rPr>
                        <a:t>دوران </a:t>
                      </a:r>
                      <a:r>
                        <a:rPr lang="ar-SA" sz="1400" dirty="0" smtClean="0">
                          <a:cs typeface="B Zar" pitchFamily="2" charset="-78"/>
                        </a:rPr>
                        <a:t>جنگ تحميلي.</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24</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مهم</a:t>
                      </a:r>
                      <a:r>
                        <a:rPr lang="fa-IR" sz="1400" dirty="0" smtClean="0">
                          <a:cs typeface="B Zar" pitchFamily="2" charset="-78"/>
                        </a:rPr>
                        <a:t>‌</a:t>
                      </a:r>
                      <a:r>
                        <a:rPr lang="ar-SA" sz="1400" dirty="0" smtClean="0">
                          <a:cs typeface="B Zar" pitchFamily="2" charset="-78"/>
                        </a:rPr>
                        <a:t>ترين تحولات اقتصادي كشورایران در </a:t>
                      </a:r>
                      <a:r>
                        <a:rPr lang="fa-IR" sz="1400" dirty="0" smtClean="0">
                          <a:cs typeface="B Zar" pitchFamily="2" charset="-78"/>
                        </a:rPr>
                        <a:t>قبل و حین </a:t>
                      </a:r>
                      <a:r>
                        <a:rPr lang="ar-SA" sz="1400" dirty="0" smtClean="0">
                          <a:cs typeface="B Zar" pitchFamily="2" charset="-78"/>
                        </a:rPr>
                        <a:t>جنگ تحميلي.</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25</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49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شاخص</a:t>
                      </a:r>
                      <a:r>
                        <a:rPr lang="fa-IR" sz="1400" dirty="0" smtClean="0">
                          <a:cs typeface="B Zar" pitchFamily="2" charset="-78"/>
                        </a:rPr>
                        <a:t>‌</a:t>
                      </a:r>
                      <a:r>
                        <a:rPr lang="ar-SA" sz="1400" dirty="0" smtClean="0">
                          <a:cs typeface="B Zar" pitchFamily="2" charset="-78"/>
                        </a:rPr>
                        <a:t>هاي اقتصادي جنگ تحميلي</a:t>
                      </a:r>
                      <a:r>
                        <a:rPr lang="fa-IR" sz="1400" dirty="0" smtClean="0">
                          <a:cs typeface="B Zar" pitchFamily="2" charset="-78"/>
                        </a:rPr>
                        <a:t> عراق</a:t>
                      </a:r>
                      <a:r>
                        <a:rPr lang="ar-SA" sz="1400" dirty="0" smtClean="0">
                          <a:cs typeface="B Zar" pitchFamily="2" charset="-78"/>
                        </a:rPr>
                        <a:t> </a:t>
                      </a:r>
                      <a:r>
                        <a:rPr lang="fa-IR" sz="1400" dirty="0" smtClean="0">
                          <a:cs typeface="B Zar" pitchFamily="2" charset="-78"/>
                        </a:rPr>
                        <a:t>بر علیه </a:t>
                      </a:r>
                      <a:r>
                        <a:rPr lang="ar-SA" sz="1400" dirty="0" smtClean="0">
                          <a:cs typeface="B Zar" pitchFamily="2" charset="-78"/>
                        </a:rPr>
                        <a:t>ایران.</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26</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مهم</a:t>
                      </a:r>
                      <a:r>
                        <a:rPr lang="fa-IR" sz="1400" dirty="0" smtClean="0">
                          <a:cs typeface="B Zar" pitchFamily="2" charset="-78"/>
                        </a:rPr>
                        <a:t>‌‎</a:t>
                      </a:r>
                      <a:r>
                        <a:rPr lang="ar-SA" sz="1400" dirty="0" smtClean="0">
                          <a:cs typeface="B Zar" pitchFamily="2" charset="-78"/>
                        </a:rPr>
                        <a:t>ترين ويژگي</a:t>
                      </a:r>
                      <a:r>
                        <a:rPr lang="fa-IR" sz="1400" dirty="0" smtClean="0">
                          <a:cs typeface="B Zar" pitchFamily="2" charset="-78"/>
                        </a:rPr>
                        <a:t>‌</a:t>
                      </a:r>
                      <a:r>
                        <a:rPr lang="ar-SA" sz="1400" dirty="0" smtClean="0">
                          <a:cs typeface="B Zar" pitchFamily="2" charset="-78"/>
                        </a:rPr>
                        <a:t>هاي اقتصاد</a:t>
                      </a:r>
                      <a:r>
                        <a:rPr lang="fa-IR" sz="1400" dirty="0" smtClean="0">
                          <a:cs typeface="B Zar" pitchFamily="2" charset="-78"/>
                        </a:rPr>
                        <a:t>ی</a:t>
                      </a:r>
                      <a:r>
                        <a:rPr lang="ar-SA" sz="1400" dirty="0" smtClean="0">
                          <a:cs typeface="B Zar" pitchFamily="2" charset="-78"/>
                        </a:rPr>
                        <a:t> كشورایران در </a:t>
                      </a:r>
                      <a:r>
                        <a:rPr lang="fa-IR" sz="1400" dirty="0" smtClean="0">
                          <a:cs typeface="B Zar" pitchFamily="2" charset="-78"/>
                        </a:rPr>
                        <a:t>دوران جنگ تحمیلی عراق</a:t>
                      </a:r>
                      <a:r>
                        <a:rPr lang="fa-IR" sz="1400" baseline="0" dirty="0" smtClean="0">
                          <a:cs typeface="B Zar" pitchFamily="2" charset="-78"/>
                        </a:rPr>
                        <a:t> علیه ایران </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27</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آرمان</a:t>
                      </a:r>
                      <a:r>
                        <a:rPr lang="fa-IR" sz="1400" dirty="0" smtClean="0">
                          <a:cs typeface="B Zar" pitchFamily="2" charset="-78"/>
                        </a:rPr>
                        <a:t>‌</a:t>
                      </a:r>
                      <a:r>
                        <a:rPr lang="ar-SA" sz="1400" dirty="0" smtClean="0">
                          <a:cs typeface="B Zar" pitchFamily="2" charset="-78"/>
                        </a:rPr>
                        <a:t>ها و اهداف اقتصادي انقلاب اسلامي ايران قبل و </a:t>
                      </a:r>
                      <a:r>
                        <a:rPr lang="fa-IR" sz="1400" dirty="0" smtClean="0">
                          <a:cs typeface="B Zar" pitchFamily="2" charset="-78"/>
                        </a:rPr>
                        <a:t>حین </a:t>
                      </a:r>
                      <a:r>
                        <a:rPr lang="ar-SA" sz="1400" dirty="0" smtClean="0">
                          <a:cs typeface="B Zar" pitchFamily="2" charset="-78"/>
                        </a:rPr>
                        <a:t>جنگ</a:t>
                      </a:r>
                      <a:r>
                        <a:rPr lang="fa-IR" sz="1400" smtClean="0">
                          <a:cs typeface="B Zar" pitchFamily="2" charset="-78"/>
                        </a:rPr>
                        <a:t> تحمیلی عراق علیه ایران </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تغييرات اقتصادي ناشي از پيروزي انقلاب اسلامي در ايران.</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29</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2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بررسی تحولات اقتصادي ناشي از اجراي سياست</a:t>
                      </a:r>
                      <a:r>
                        <a:rPr lang="fa-IR" sz="1400" dirty="0" smtClean="0">
                          <a:cs typeface="B Zar" pitchFamily="2" charset="-78"/>
                        </a:rPr>
                        <a:t>‌</a:t>
                      </a:r>
                      <a:r>
                        <a:rPr lang="ar-SA" sz="1400" dirty="0" smtClean="0">
                          <a:cs typeface="B Zar" pitchFamily="2" charset="-78"/>
                        </a:rPr>
                        <a:t>هاي جمهوري اسلامي در </a:t>
                      </a:r>
                      <a:r>
                        <a:rPr lang="fa-IR" sz="1400" dirty="0" smtClean="0">
                          <a:cs typeface="B Zar" pitchFamily="2" charset="-78"/>
                        </a:rPr>
                        <a:t>دوران جنگ تحمیلی</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30</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533400" y="685800"/>
          <a:ext cx="8229600" cy="4876800"/>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562206"/>
                <a:gridCol w="1081535"/>
                <a:gridCol w="6103968"/>
                <a:gridCol w="481891"/>
              </a:tblGrid>
              <a:tr h="304797">
                <a:tc gridSpan="4">
                  <a:txBody>
                    <a:bodyPr/>
                    <a:lstStyle/>
                    <a:p>
                      <a:pPr algn="ctr"/>
                      <a:r>
                        <a:rPr kumimoji="0" lang="ar-SA" sz="2000" b="1" kern="1200" dirty="0" smtClean="0">
                          <a:ln>
                            <a:solidFill>
                              <a:schemeClr val="tx1"/>
                            </a:solidFill>
                          </a:ln>
                          <a:solidFill>
                            <a:srgbClr val="C00000"/>
                          </a:solidFill>
                          <a:latin typeface="+mn-lt"/>
                          <a:ea typeface="+mn-ea"/>
                          <a:cs typeface="+mn-cs"/>
                        </a:rPr>
                        <a:t>ابعاد اقتصادي جنگ ايران و عراق (7</a:t>
                      </a:r>
                      <a:r>
                        <a:rPr kumimoji="0" lang="fa-IR" sz="2000" b="1" kern="1200" dirty="0" smtClean="0">
                          <a:ln>
                            <a:solidFill>
                              <a:schemeClr val="tx1"/>
                            </a:solidFill>
                          </a:ln>
                          <a:solidFill>
                            <a:srgbClr val="C00000"/>
                          </a:solidFill>
                          <a:latin typeface="+mn-lt"/>
                          <a:ea typeface="+mn-ea"/>
                          <a:cs typeface="+mn-cs"/>
                        </a:rPr>
                        <a:t>1</a:t>
                      </a:r>
                      <a:r>
                        <a:rPr kumimoji="0" lang="ar-SA" sz="2000" b="1" kern="1200" dirty="0" smtClean="0">
                          <a:ln>
                            <a:solidFill>
                              <a:schemeClr val="tx1"/>
                            </a:solidFill>
                          </a:ln>
                          <a:solidFill>
                            <a:srgbClr val="C00000"/>
                          </a:solidFill>
                          <a:latin typeface="+mn-lt"/>
                          <a:ea typeface="+mn-ea"/>
                          <a:cs typeface="+mn-cs"/>
                        </a:rPr>
                        <a:t> عنوان)</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441957">
                <a:tc>
                  <a:txBody>
                    <a:bodyPr/>
                    <a:lstStyle/>
                    <a:p>
                      <a:r>
                        <a:rPr lang="fa-IR" sz="1400" dirty="0" smtClean="0">
                          <a:ln>
                            <a:solidFill>
                              <a:schemeClr val="tx1"/>
                            </a:solidFill>
                          </a:ln>
                          <a:cs typeface="B Zar" pitchFamily="2" charset="-78"/>
                        </a:rPr>
                        <a:t>سطح دکترا</a:t>
                      </a:r>
                      <a:endParaRPr lang="en-US" sz="140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عنوان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ردیف</a:t>
                      </a:r>
                      <a:endParaRPr lang="en-US" sz="140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7213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بررسی علل تحريم اقتصادي ايران از سوي كشورهاي آمريكايي و اروپايي</a:t>
                      </a:r>
                      <a:r>
                        <a:rPr lang="fa-IR" sz="1400" dirty="0" smtClean="0">
                          <a:cs typeface="B Zar" pitchFamily="2" charset="-78"/>
                        </a:rPr>
                        <a:t> و تاثیر آن</a:t>
                      </a:r>
                      <a:r>
                        <a:rPr lang="fa-IR" sz="1400" baseline="0" dirty="0" smtClean="0">
                          <a:cs typeface="B Zar" pitchFamily="2" charset="-78"/>
                        </a:rPr>
                        <a:t> بر جنگ تحمیلی</a:t>
                      </a:r>
                      <a:r>
                        <a:rPr lang="ar-SA" sz="1400" dirty="0" smtClean="0">
                          <a:cs typeface="B Zar" pitchFamily="2" charset="-78"/>
                        </a:rPr>
                        <a:t>.</a:t>
                      </a:r>
                      <a:endParaRPr lang="en-US" sz="1400" dirty="0" smtClean="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31</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388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و تبيين وضعيت اقتصاد جهاني و منطقه</a:t>
                      </a:r>
                      <a:r>
                        <a:rPr lang="fa-IR" sz="1400" dirty="0" smtClean="0">
                          <a:cs typeface="B Zar" pitchFamily="2" charset="-78"/>
                        </a:rPr>
                        <a:t>‌</a:t>
                      </a:r>
                      <a:r>
                        <a:rPr lang="ar-SA" sz="1400" dirty="0" smtClean="0">
                          <a:cs typeface="B Zar" pitchFamily="2" charset="-78"/>
                        </a:rPr>
                        <a:t>اي در جنگ تحميلي.</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32</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14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a:t>
                      </a:r>
                      <a:r>
                        <a:rPr lang="fa-IR" sz="1400" dirty="0" smtClean="0">
                          <a:cs typeface="B Zar" pitchFamily="2" charset="-78"/>
                        </a:rPr>
                        <a:t>ی</a:t>
                      </a:r>
                      <a:r>
                        <a:rPr lang="ar-SA" sz="1400" dirty="0" smtClean="0">
                          <a:cs typeface="B Zar" pitchFamily="2" charset="-78"/>
                        </a:rPr>
                        <a:t> اوضاع اقتصادي كشورهاي منطقه </a:t>
                      </a:r>
                      <a:r>
                        <a:rPr lang="fa-IR" sz="1400" dirty="0" smtClean="0">
                          <a:cs typeface="B Zar" pitchFamily="2" charset="-78"/>
                        </a:rPr>
                        <a:t>در دوران</a:t>
                      </a:r>
                      <a:r>
                        <a:rPr lang="fa-IR" sz="1400" baseline="0" dirty="0" smtClean="0">
                          <a:cs typeface="B Zar" pitchFamily="2" charset="-78"/>
                        </a:rPr>
                        <a:t> </a:t>
                      </a:r>
                      <a:r>
                        <a:rPr lang="ar-SA" sz="1400" dirty="0" smtClean="0">
                          <a:cs typeface="B Zar" pitchFamily="2" charset="-78"/>
                        </a:rPr>
                        <a:t>جنگ تحميلي.</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33</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62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وضعيت، انگيزه</a:t>
                      </a:r>
                      <a:r>
                        <a:rPr lang="fa-IR" sz="1400" dirty="0" smtClean="0">
                          <a:cs typeface="B Zar" pitchFamily="2" charset="-78"/>
                        </a:rPr>
                        <a:t>‌</a:t>
                      </a:r>
                      <a:r>
                        <a:rPr lang="ar-SA" sz="1400" dirty="0" smtClean="0">
                          <a:cs typeface="B Zar" pitchFamily="2" charset="-78"/>
                        </a:rPr>
                        <a:t>ها و اهداف اقتصادي عراق از حمله به كويت.</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34</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بررسی انگيزه</a:t>
                      </a:r>
                      <a:r>
                        <a:rPr lang="fa-IR" sz="1400" dirty="0" smtClean="0">
                          <a:cs typeface="B Zar" pitchFamily="2" charset="-78"/>
                        </a:rPr>
                        <a:t>‌</a:t>
                      </a:r>
                      <a:r>
                        <a:rPr lang="ar-SA" sz="1400" dirty="0" smtClean="0">
                          <a:cs typeface="B Zar" pitchFamily="2" charset="-78"/>
                        </a:rPr>
                        <a:t>ها و اهداف اقتصادي كشورهاي تحريك كننده عراق در جنگ تحميلي.</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35</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بررسی اثرات اقتصادي جنگ تحميلي بر اوضاع اقتصادي منطقه و خاورميانه.</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36</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بررسی ويراني</a:t>
                      </a:r>
                      <a:r>
                        <a:rPr lang="fa-IR" sz="1400" dirty="0" smtClean="0">
                          <a:cs typeface="B Zar" pitchFamily="2" charset="-78"/>
                        </a:rPr>
                        <a:t>‌</a:t>
                      </a:r>
                      <a:r>
                        <a:rPr lang="ar-SA" sz="1400" dirty="0" smtClean="0">
                          <a:cs typeface="B Zar" pitchFamily="2" charset="-78"/>
                        </a:rPr>
                        <a:t>هاي جنگ تحميلي در ايران و هزينه</a:t>
                      </a:r>
                      <a:r>
                        <a:rPr lang="fa-IR" sz="1400" dirty="0" smtClean="0">
                          <a:cs typeface="B Zar" pitchFamily="2" charset="-78"/>
                        </a:rPr>
                        <a:t>‌</a:t>
                      </a:r>
                      <a:r>
                        <a:rPr lang="ar-SA" sz="1400" dirty="0" smtClean="0">
                          <a:cs typeface="B Zar" pitchFamily="2" charset="-78"/>
                        </a:rPr>
                        <a:t>هاي اقتصادي آن.</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37</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49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بررسی آثار </a:t>
                      </a:r>
                      <a:r>
                        <a:rPr lang="fa-IR" sz="1400" dirty="0" smtClean="0">
                          <a:cs typeface="B Zar" pitchFamily="2" charset="-78"/>
                        </a:rPr>
                        <a:t>و نتایج </a:t>
                      </a:r>
                      <a:r>
                        <a:rPr lang="ar-SA" sz="1400" dirty="0" smtClean="0">
                          <a:cs typeface="B Zar" pitchFamily="2" charset="-78"/>
                        </a:rPr>
                        <a:t>جنگ تحميلي بر سياست</a:t>
                      </a:r>
                      <a:r>
                        <a:rPr lang="fa-IR" sz="1400" dirty="0" smtClean="0">
                          <a:cs typeface="B Zar" pitchFamily="2" charset="-78"/>
                        </a:rPr>
                        <a:t>‌</a:t>
                      </a:r>
                      <a:r>
                        <a:rPr lang="ar-SA" sz="1400" dirty="0" smtClean="0">
                          <a:cs typeface="B Zar" pitchFamily="2" charset="-78"/>
                        </a:rPr>
                        <a:t>ها و برنامه</a:t>
                      </a:r>
                      <a:r>
                        <a:rPr lang="fa-IR" sz="1400" dirty="0" smtClean="0">
                          <a:cs typeface="B Zar" pitchFamily="2" charset="-78"/>
                        </a:rPr>
                        <a:t>‌</a:t>
                      </a:r>
                      <a:r>
                        <a:rPr lang="ar-SA" sz="1400" dirty="0" smtClean="0">
                          <a:cs typeface="B Zar" pitchFamily="2" charset="-78"/>
                        </a:rPr>
                        <a:t>هاي اقتصادي جمهوري اسلامي ايران.</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38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بررسی آثار جنگ تحميلي بر متغيرهاي اقتصادي ايران.</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39</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بررسی آثار جنگ تحميلي بر وضعيت انرژي نفت در ايران.</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40</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بررسی آثار جنگ تحميلي بر بودجه دولت ايران.</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41</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2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بررسی آثار جنگ تحميلي بر افزايش ميزان تورم در ايران.</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42</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670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بررسی آثار اقتصادي جنگ تحميلي بر مناطق مختلف جغرافيايي ايران.</a:t>
                      </a:r>
                      <a:endParaRPr lang="en-US"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43</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52400" y="533400"/>
          <a:ext cx="8763000" cy="5181600"/>
        </p:xfrm>
        <a:graphic>
          <a:graphicData uri="http://schemas.openxmlformats.org/drawingml/2006/table">
            <a:tbl>
              <a:tblPr firstRow="1" bandRow="1">
                <a:tableStyleId>{5C22544A-7EE6-4342-B048-85BDC9FD1C3A}</a:tableStyleId>
              </a:tblPr>
              <a:tblGrid>
                <a:gridCol w="593784"/>
                <a:gridCol w="1142282"/>
                <a:gridCol w="6602801"/>
                <a:gridCol w="424133"/>
              </a:tblGrid>
              <a:tr h="228600">
                <a:tc gridSpan="4">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fa-IR" sz="2000" b="1" kern="1200" dirty="0" smtClean="0">
                          <a:ln>
                            <a:solidFill>
                              <a:schemeClr val="tx1"/>
                            </a:solidFill>
                          </a:ln>
                          <a:solidFill>
                            <a:srgbClr val="C00000"/>
                          </a:solidFill>
                          <a:latin typeface="+mn-lt"/>
                          <a:ea typeface="+mn-ea"/>
                          <a:cs typeface="+mn-cs"/>
                        </a:rPr>
                        <a:t>نقش قرارگاههای عمده، یگان‌های رزمی، پشتیبانی رزمی و پشتیبانی خدمات رزمی نیروهای مسلح در هشت سال دفاع مقدس(177 عنوان)  </a:t>
                      </a:r>
                      <a:endParaRPr kumimoji="0" lang="en-US" sz="2000" b="1" kern="1200" dirty="0" smtClean="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289560">
                <a:tc gridSpan="4">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1400" b="1" dirty="0" smtClean="0">
                          <a:solidFill>
                            <a:srgbClr val="FF0000"/>
                          </a:solidFill>
                          <a:cs typeface="B Zar" pitchFamily="2" charset="-78"/>
                        </a:rPr>
                        <a:t>نقش قرارگاه‌های عمده، یگان</a:t>
                      </a:r>
                      <a:r>
                        <a:rPr lang="fa-IR" sz="1400" b="1" baseline="0" dirty="0" smtClean="0">
                          <a:solidFill>
                            <a:srgbClr val="FF0000"/>
                          </a:solidFill>
                          <a:cs typeface="B Zar" pitchFamily="2" charset="-78"/>
                        </a:rPr>
                        <a:t>‌های رزمی، پشتیبانی رزمی و پشتیبانی خدمات رزمی ارتش جمهوری اسلامی ایران در 8سال دفاع مقدس</a:t>
                      </a:r>
                      <a:r>
                        <a:rPr kumimoji="0" lang="fa-IR" sz="1400" kern="1200" dirty="0" smtClean="0">
                          <a:ln>
                            <a:solidFill>
                              <a:schemeClr val="tx1"/>
                            </a:solidFill>
                          </a:ln>
                          <a:solidFill>
                            <a:srgbClr val="00B050"/>
                          </a:solidFill>
                          <a:latin typeface="+mn-lt"/>
                          <a:ea typeface="+mn-ea"/>
                          <a:cs typeface="B Zar" pitchFamily="2" charset="-78"/>
                        </a:rPr>
                        <a:t> </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b="1" kern="1200" dirty="0" smtClean="0">
                          <a:ln>
                            <a:solidFill>
                              <a:schemeClr val="tx1"/>
                            </a:solidFill>
                          </a:ln>
                          <a:solidFill>
                            <a:srgbClr val="00B050"/>
                          </a:solidFill>
                          <a:latin typeface="+mn-lt"/>
                          <a:ea typeface="+mn-ea"/>
                          <a:cs typeface="B Zar" pitchFamily="2" charset="-78"/>
                        </a:rPr>
                        <a:t>(نیروی زمینی ارتش جمهوری اسلامی ایران)</a:t>
                      </a:r>
                    </a:p>
                  </a:txBody>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ct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algn="r" rtl="1" eaLnBrk="1" latinLnBrk="0" hangingPunct="1"/>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tcPr>
                </a:tc>
              </a:tr>
              <a:tr h="289560">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دکترا</a:t>
                      </a:r>
                      <a:endParaRPr kumimoji="0" lang="en-US" sz="1400" kern="1200" dirty="0">
                        <a:ln>
                          <a:solidFill>
                            <a:schemeClr val="tx1"/>
                          </a:solidFill>
                        </a:ln>
                        <a:solidFill>
                          <a:schemeClr val="tx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سطح کارشناسی‌ارشد</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ctr" rtl="1" eaLnBrk="1" latinLnBrk="0" hangingPunct="1"/>
                      <a:r>
                        <a:rPr kumimoji="0" lang="fa-IR" sz="1400" kern="1200" dirty="0" smtClean="0">
                          <a:ln>
                            <a:solidFill>
                              <a:schemeClr val="tx1"/>
                            </a:solidFill>
                          </a:ln>
                          <a:solidFill>
                            <a:schemeClr val="tx1"/>
                          </a:solidFill>
                          <a:latin typeface="+mn-lt"/>
                          <a:ea typeface="+mn-ea"/>
                          <a:cs typeface="B Zar" pitchFamily="2" charset="-78"/>
                        </a:rPr>
                        <a:t>عنوان</a:t>
                      </a:r>
                      <a:endParaRPr kumimoji="0" lang="en-US" sz="1400" kern="1200" dirty="0">
                        <a:ln>
                          <a:solidFill>
                            <a:schemeClr val="tx1"/>
                          </a:solidFill>
                        </a:ln>
                        <a:solidFill>
                          <a:schemeClr val="tx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tx1"/>
                          </a:solidFill>
                          <a:latin typeface="+mn-lt"/>
                          <a:ea typeface="+mn-ea"/>
                          <a:cs typeface="B Zar" pitchFamily="2" charset="-78"/>
                        </a:rPr>
                        <a:t>ردیف</a:t>
                      </a:r>
                      <a:endParaRPr kumimoji="0" lang="en-US" sz="1400" kern="1200" dirty="0">
                        <a:ln>
                          <a:solidFill>
                            <a:schemeClr val="tx1"/>
                          </a:solidFill>
                        </a:ln>
                        <a:solidFill>
                          <a:schemeClr val="tx1"/>
                        </a:solidFill>
                        <a:latin typeface="+mn-lt"/>
                        <a:ea typeface="+mn-ea"/>
                        <a:cs typeface="B Zar" pitchFamily="2" charset="-78"/>
                      </a:endParaRPr>
                    </a:p>
                  </a:txBody>
                  <a:tcPr vert="vert">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325231">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a:t>
                      </a:r>
                      <a:r>
                        <a:rPr lang="fa-IR" sz="1400" dirty="0" smtClean="0">
                          <a:cs typeface="B Zar" pitchFamily="2" charset="-78"/>
                        </a:rPr>
                        <a:t> </a:t>
                      </a:r>
                      <a:r>
                        <a:rPr lang="ar-SA" sz="1400" dirty="0" smtClean="0">
                          <a:cs typeface="B Zar" pitchFamily="2" charset="-78"/>
                        </a:rPr>
                        <a:t>و نقش گروه 411 مهندسی رزمی  نیروی زمینی ارتش جمهوری اسلامی ایران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a:t>
                      </a:r>
                      <a:r>
                        <a:rPr lang="fa-IR" sz="1400" dirty="0" smtClean="0">
                          <a:cs typeface="B Zar" pitchFamily="2" charset="-78"/>
                        </a:rPr>
                        <a:t> </a:t>
                      </a:r>
                      <a:r>
                        <a:rPr lang="ar-SA" sz="1400" dirty="0" smtClean="0">
                          <a:cs typeface="B Zar" pitchFamily="2" charset="-78"/>
                        </a:rPr>
                        <a:t>و نقش گروه 411 مهندسی رزمی  نیروی زمینی ارتش جمهوری اسلامی ایران  در </a:t>
                      </a:r>
                      <a:r>
                        <a:rPr lang="fa-IR" sz="1400" dirty="0" smtClean="0">
                          <a:cs typeface="B Zar" pitchFamily="2" charset="-78"/>
                        </a:rPr>
                        <a:t>هریک از عملیات های عمده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26</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580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a:t>
                      </a:r>
                      <a:r>
                        <a:rPr lang="fa-IR" sz="1400" dirty="0" smtClean="0">
                          <a:cs typeface="B Zar" pitchFamily="2" charset="-78"/>
                        </a:rPr>
                        <a:t> </a:t>
                      </a:r>
                      <a:r>
                        <a:rPr lang="ar-SA" sz="1400" dirty="0" smtClean="0">
                          <a:cs typeface="B Zar" pitchFamily="2" charset="-78"/>
                        </a:rPr>
                        <a:t>و نقش گروه 422 مهندسی پل  نیروی زمینی ارتش جمهوری اسلامی ایران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a:t>
                      </a:r>
                      <a:r>
                        <a:rPr lang="fa-IR" sz="1400" dirty="0" smtClean="0">
                          <a:cs typeface="B Zar" pitchFamily="2" charset="-78"/>
                        </a:rPr>
                        <a:t> </a:t>
                      </a:r>
                      <a:r>
                        <a:rPr lang="ar-SA" sz="1400" dirty="0" smtClean="0">
                          <a:cs typeface="B Zar" pitchFamily="2" charset="-78"/>
                        </a:rPr>
                        <a:t>و نقش گروه 422 مهندسی پل  نیروی زمینی ارتش جمهوری اسلامی ایران  در </a:t>
                      </a:r>
                      <a:r>
                        <a:rPr lang="fa-IR" sz="1400" dirty="0" smtClean="0">
                          <a:cs typeface="B Zar" pitchFamily="2" charset="-78"/>
                        </a:rPr>
                        <a:t>هریک از عملیات های عمده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27</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1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 و نقش گروه 401 (01) مخابرات نیروی زمینی ارتش جمهوری اسلامی ایران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 و نقش گروه 401 (01) مخابرات نیروی زمینی ارتش جمهوری اسلامی ایران  در </a:t>
                      </a:r>
                      <a:r>
                        <a:rPr lang="fa-IR" sz="1400" dirty="0" smtClean="0">
                          <a:cs typeface="B Zar" pitchFamily="2" charset="-78"/>
                        </a:rPr>
                        <a:t>هریک از عملیات 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28</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 و نقش گروه 404 مخابرات نیروی زمینی ارتش جمهوری اسلامی ایران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 و نقش گروه 404 مخابرات نیروی زمینی ارتش جمهوری اسلامی ایران  در </a:t>
                      </a:r>
                      <a:r>
                        <a:rPr lang="fa-IR" sz="1400" dirty="0" smtClean="0">
                          <a:cs typeface="B Zar" pitchFamily="2" charset="-78"/>
                        </a:rPr>
                        <a:t>هریک از عملیات های عمده</a:t>
                      </a:r>
                      <a:r>
                        <a:rPr lang="en-US" sz="1400" dirty="0" smtClean="0">
                          <a:cs typeface="B Zar" pitchFamily="2" charset="-78"/>
                        </a:rPr>
                        <a:t>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29</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6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latin typeface="+mn-lt"/>
                        <a:ea typeface="+mn-ea"/>
                        <a:cs typeface="B Zar"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 </a:t>
                      </a:r>
                      <a:r>
                        <a:rPr lang="ar-SA" sz="1400" dirty="0" smtClean="0">
                          <a:cs typeface="B Zar" pitchFamily="2" charset="-78"/>
                        </a:rPr>
                        <a:t>بررسی تأثیرو نقش  هوانیروز ارتش جمهوری اسلامی ایران  در دوران 8 ساله دفاع مقدس.</a:t>
                      </a:r>
                      <a:endParaRPr lang="fa-IR" sz="1400" dirty="0" smtClean="0">
                        <a:cs typeface="B Zar"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 </a:t>
                      </a:r>
                      <a:r>
                        <a:rPr lang="ar-SA" sz="1400" dirty="0" smtClean="0">
                          <a:cs typeface="B Zar" pitchFamily="2" charset="-78"/>
                        </a:rPr>
                        <a:t>بررسی تأثیرو نقش  هوانیروز ارتش جمهوری اسلامی ایران  در </a:t>
                      </a:r>
                      <a:r>
                        <a:rPr lang="fa-IR" sz="1400" dirty="0" smtClean="0">
                          <a:cs typeface="B Zar" pitchFamily="2" charset="-78"/>
                        </a:rPr>
                        <a:t>هریک از عملیات های عمده </a:t>
                      </a:r>
                      <a:r>
                        <a:rPr lang="ar-SA" sz="1400" dirty="0" smtClean="0">
                          <a:cs typeface="B Zar" pitchFamily="2" charset="-78"/>
                        </a:rPr>
                        <a:t>دوران 8 ساله دفاع مقدس.</a:t>
                      </a:r>
                      <a:endParaRPr lang="en-US" sz="1400" dirty="0" smtClean="0">
                        <a:cs typeface="B Zar"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30</a:t>
                      </a:r>
                      <a:endParaRPr lang="en-US" sz="1400" dirty="0">
                        <a:cs typeface="B Zar"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 y="685800"/>
          <a:ext cx="8534401" cy="5486400"/>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583029"/>
                <a:gridCol w="1121592"/>
                <a:gridCol w="6330041"/>
                <a:gridCol w="499739"/>
              </a:tblGrid>
              <a:tr h="304797">
                <a:tc gridSpan="4">
                  <a:txBody>
                    <a:bodyPr/>
                    <a:lstStyle/>
                    <a:p>
                      <a:pPr algn="ctr"/>
                      <a:r>
                        <a:rPr kumimoji="0" lang="ar-SA" sz="2000" b="1" kern="1200" dirty="0" smtClean="0">
                          <a:ln>
                            <a:solidFill>
                              <a:schemeClr val="tx1"/>
                            </a:solidFill>
                          </a:ln>
                          <a:solidFill>
                            <a:srgbClr val="C00000"/>
                          </a:solidFill>
                          <a:latin typeface="+mn-lt"/>
                          <a:ea typeface="+mn-ea"/>
                          <a:cs typeface="+mn-cs"/>
                        </a:rPr>
                        <a:t>ابعاد اقتصادي جنگ ايران و عراق (7</a:t>
                      </a:r>
                      <a:r>
                        <a:rPr kumimoji="0" lang="fa-IR" sz="2000" b="1" kern="1200" dirty="0" smtClean="0">
                          <a:ln>
                            <a:solidFill>
                              <a:schemeClr val="tx1"/>
                            </a:solidFill>
                          </a:ln>
                          <a:solidFill>
                            <a:srgbClr val="C00000"/>
                          </a:solidFill>
                          <a:latin typeface="+mn-lt"/>
                          <a:ea typeface="+mn-ea"/>
                          <a:cs typeface="+mn-cs"/>
                        </a:rPr>
                        <a:t>1</a:t>
                      </a:r>
                      <a:r>
                        <a:rPr kumimoji="0" lang="ar-SA" sz="2000" b="1" kern="1200" dirty="0" smtClean="0">
                          <a:ln>
                            <a:solidFill>
                              <a:schemeClr val="tx1"/>
                            </a:solidFill>
                          </a:ln>
                          <a:solidFill>
                            <a:srgbClr val="C00000"/>
                          </a:solidFill>
                          <a:latin typeface="+mn-lt"/>
                          <a:ea typeface="+mn-ea"/>
                          <a:cs typeface="+mn-cs"/>
                        </a:rPr>
                        <a:t> عنوان)</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441957">
                <a:tc>
                  <a:txBody>
                    <a:bodyPr/>
                    <a:lstStyle/>
                    <a:p>
                      <a:r>
                        <a:rPr lang="fa-IR" sz="1400" dirty="0" smtClean="0">
                          <a:ln>
                            <a:solidFill>
                              <a:schemeClr val="tx1"/>
                            </a:solidFill>
                          </a:ln>
                          <a:cs typeface="B Zar" pitchFamily="2" charset="-78"/>
                        </a:rPr>
                        <a:t>سطح دکترا</a:t>
                      </a:r>
                      <a:endParaRPr lang="en-US" sz="140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عنوان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ردیف</a:t>
                      </a:r>
                      <a:endParaRPr lang="en-US" sz="140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7213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بررسی </a:t>
                      </a:r>
                      <a:r>
                        <a:rPr lang="fa-IR" sz="1400" dirty="0" smtClean="0">
                          <a:cs typeface="B Zar" pitchFamily="2" charset="-78"/>
                        </a:rPr>
                        <a:t>تبعات </a:t>
                      </a:r>
                      <a:r>
                        <a:rPr lang="ar-SA" sz="1400" dirty="0" smtClean="0">
                          <a:cs typeface="B Zar" pitchFamily="2" charset="-78"/>
                        </a:rPr>
                        <a:t>اقتصادي جنگ تحميلي بر بخش</a:t>
                      </a:r>
                      <a:r>
                        <a:rPr lang="fa-IR" sz="1400" dirty="0" smtClean="0">
                          <a:cs typeface="B Zar" pitchFamily="2" charset="-78"/>
                        </a:rPr>
                        <a:t>‌</a:t>
                      </a:r>
                      <a:r>
                        <a:rPr lang="ar-SA" sz="1400" dirty="0" smtClean="0">
                          <a:cs typeface="B Zar" pitchFamily="2" charset="-78"/>
                        </a:rPr>
                        <a:t>هاي مختلف اقتصاد ايران.</a:t>
                      </a:r>
                      <a:endParaRPr lang="en-US" sz="1400" dirty="0" smtClean="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44</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388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بررسی آثار تحريم اقتصادي ايران در زمان جنگ تحميلي.</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45</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183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بررسی آثار جنگ تحميلي بر روابط اقتصادي ايران با ساير كشورها.</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46</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14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بررسی آثار اقتصادي جنگ بر اقتصاد عراق.</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47</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62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بررسی آثار اقتصادي </a:t>
                      </a:r>
                      <a:r>
                        <a:rPr lang="fa-IR" sz="1400" dirty="0" smtClean="0">
                          <a:cs typeface="B Zar" pitchFamily="2" charset="-78"/>
                        </a:rPr>
                        <a:t>دوران </a:t>
                      </a:r>
                      <a:r>
                        <a:rPr lang="ar-SA" sz="1400" dirty="0" smtClean="0">
                          <a:cs typeface="B Zar" pitchFamily="2" charset="-78"/>
                        </a:rPr>
                        <a:t>جنگ تحميلي بر ساير كشورهاي منطقه و خاورميانه.</a:t>
                      </a:r>
                      <a:r>
                        <a:rPr lang="fa-IR" sz="1400" dirty="0" smtClean="0">
                          <a:solidFill>
                            <a:srgbClr val="FF0000"/>
                          </a:solidFill>
                          <a:cs typeface="B Zar" pitchFamily="2" charset="-78"/>
                        </a:rPr>
                        <a:t> </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48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1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بررسی آثار جنگ تحميلي بر اقتصاد جهاني </a:t>
                      </a:r>
                      <a:r>
                        <a:rPr lang="fa-IR" sz="1400" dirty="0" smtClean="0">
                          <a:cs typeface="B Zar" pitchFamily="2" charset="-78"/>
                        </a:rPr>
                        <a:t>(</a:t>
                      </a:r>
                      <a:r>
                        <a:rPr lang="ar-SA" sz="1400" dirty="0" smtClean="0">
                          <a:cs typeface="B Zar" pitchFamily="2" charset="-78"/>
                        </a:rPr>
                        <a:t>استقراض خارجي، تجارت بين الملل و مبادلات خارجي</a:t>
                      </a:r>
                      <a:r>
                        <a:rPr lang="fa-IR" sz="1400" dirty="0" smtClean="0">
                          <a:cs typeface="B Zar" pitchFamily="2" charset="-78"/>
                        </a:rPr>
                        <a:t>)</a:t>
                      </a:r>
                      <a:r>
                        <a:rPr lang="ar-SA" sz="1400" dirty="0" smtClean="0">
                          <a:cs typeface="B Zar" pitchFamily="2" charset="-78"/>
                        </a:rPr>
                        <a:t>. </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49</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بررسی سياست</a:t>
                      </a:r>
                      <a:r>
                        <a:rPr lang="fa-IR" sz="1400" dirty="0" smtClean="0">
                          <a:cs typeface="B Zar" pitchFamily="2" charset="-78"/>
                        </a:rPr>
                        <a:t>‌</a:t>
                      </a:r>
                      <a:r>
                        <a:rPr lang="ar-SA" sz="1400" dirty="0" smtClean="0">
                          <a:cs typeface="B Zar" pitchFamily="2" charset="-78"/>
                        </a:rPr>
                        <a:t>ها و برنامه</a:t>
                      </a:r>
                      <a:r>
                        <a:rPr lang="fa-IR" sz="1400" dirty="0" smtClean="0">
                          <a:cs typeface="B Zar" pitchFamily="2" charset="-78"/>
                        </a:rPr>
                        <a:t>‌</a:t>
                      </a:r>
                      <a:r>
                        <a:rPr lang="ar-SA" sz="1400" dirty="0" smtClean="0">
                          <a:cs typeface="B Zar" pitchFamily="2" charset="-78"/>
                        </a:rPr>
                        <a:t>هاي اقتصادي ايران در طول جنگ تحميلي.</a:t>
                      </a:r>
                      <a:r>
                        <a:rPr lang="fa-IR" sz="1400" dirty="0" smtClean="0">
                          <a:solidFill>
                            <a:srgbClr val="FF0000"/>
                          </a:solidFill>
                          <a:cs typeface="B Zar" pitchFamily="2" charset="-78"/>
                        </a:rPr>
                        <a:t> </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50</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بررسی استراتژي حاكم بر اقتصاد ايران در دور</a:t>
                      </a:r>
                      <a:r>
                        <a:rPr lang="fa-IR" sz="1400" dirty="0" smtClean="0">
                          <a:cs typeface="B Zar" pitchFamily="2" charset="-78"/>
                        </a:rPr>
                        <a:t>ان</a:t>
                      </a:r>
                      <a:r>
                        <a:rPr lang="ar-SA" sz="1400" dirty="0" smtClean="0">
                          <a:cs typeface="B Zar" pitchFamily="2" charset="-78"/>
                        </a:rPr>
                        <a:t> جنگ تحميلي.</a:t>
                      </a:r>
                      <a:r>
                        <a:rPr lang="fa-IR" sz="1400" dirty="0" smtClean="0">
                          <a:solidFill>
                            <a:srgbClr val="FF0000"/>
                          </a:solidFill>
                          <a:cs typeface="B Zar" pitchFamily="2" charset="-78"/>
                        </a:rPr>
                        <a:t> </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51</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سياست</a:t>
                      </a:r>
                      <a:r>
                        <a:rPr lang="fa-IR" sz="1400" dirty="0" smtClean="0">
                          <a:cs typeface="B Zar" pitchFamily="2" charset="-78"/>
                        </a:rPr>
                        <a:t>‌</a:t>
                      </a:r>
                      <a:r>
                        <a:rPr lang="ar-SA" sz="1400" dirty="0" smtClean="0">
                          <a:cs typeface="B Zar" pitchFamily="2" charset="-78"/>
                        </a:rPr>
                        <a:t>هاي اقتصادي اجرا شده در ايران در دوره جنگ تحميلي(بسيج اقتصادي).</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52</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49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موانع اجراي صحيح سياست</a:t>
                      </a:r>
                      <a:r>
                        <a:rPr lang="fa-IR" sz="1400" dirty="0" smtClean="0">
                          <a:cs typeface="B Zar" pitchFamily="2" charset="-78"/>
                        </a:rPr>
                        <a:t>‌</a:t>
                      </a:r>
                      <a:r>
                        <a:rPr lang="ar-SA" sz="1400" dirty="0" smtClean="0">
                          <a:cs typeface="B Zar" pitchFamily="2" charset="-78"/>
                        </a:rPr>
                        <a:t>هاي اقتصادي دوران جنگ تحميلي.</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53</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بررسی آثار سياست</a:t>
                      </a:r>
                      <a:r>
                        <a:rPr lang="fa-IR" sz="1400" dirty="0" smtClean="0">
                          <a:cs typeface="B Zar" pitchFamily="2" charset="-78"/>
                        </a:rPr>
                        <a:t>‌</a:t>
                      </a:r>
                      <a:r>
                        <a:rPr lang="ar-SA" sz="1400" dirty="0" smtClean="0">
                          <a:cs typeface="B Zar" pitchFamily="2" charset="-78"/>
                        </a:rPr>
                        <a:t>هاي اقتصادي اجرا شده در ايران در روند جنگ تحميلي.</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54</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نحوه مشاركت اقتصادي مردم در جنگ تحميلي.</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55</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رهيافت</a:t>
                      </a:r>
                      <a:r>
                        <a:rPr lang="fa-IR" sz="1400" dirty="0" smtClean="0">
                          <a:cs typeface="B Zar" pitchFamily="2" charset="-78"/>
                        </a:rPr>
                        <a:t>‌</a:t>
                      </a:r>
                      <a:r>
                        <a:rPr lang="ar-SA" sz="1400" dirty="0" smtClean="0">
                          <a:cs typeface="B Zar" pitchFamily="2" charset="-78"/>
                        </a:rPr>
                        <a:t>هاي جامعه ايران قبل از آغاز جنگ تحمیلی در حوزه انديشه </a:t>
                      </a:r>
                      <a:r>
                        <a:rPr lang="fa-IR" sz="1400" dirty="0" smtClean="0">
                          <a:cs typeface="B Zar" pitchFamily="2" charset="-78"/>
                        </a:rPr>
                        <a:t>اقتصادی</a:t>
                      </a:r>
                      <a:r>
                        <a:rPr lang="ar-SA" sz="1400" dirty="0" smtClean="0">
                          <a:cs typeface="B Zar" pitchFamily="2" charset="-78"/>
                        </a:rPr>
                        <a:t>.</a:t>
                      </a:r>
                      <a:r>
                        <a:rPr lang="fa-IR" sz="1400" dirty="0" smtClean="0">
                          <a:cs typeface="B Zar" pitchFamily="2" charset="-78"/>
                        </a:rPr>
                        <a:t> </a:t>
                      </a:r>
                      <a:endParaRPr lang="en-US"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56</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اوضاع </a:t>
                      </a:r>
                      <a:r>
                        <a:rPr lang="fa-IR" sz="1400" dirty="0" smtClean="0">
                          <a:cs typeface="B Zar" pitchFamily="2" charset="-78"/>
                        </a:rPr>
                        <a:t> اقتصادی </a:t>
                      </a:r>
                      <a:r>
                        <a:rPr lang="ar-SA" sz="1400" dirty="0" smtClean="0">
                          <a:cs typeface="B Zar" pitchFamily="2" charset="-78"/>
                        </a:rPr>
                        <a:t>حاكم بر نظام بين الملل در </a:t>
                      </a:r>
                      <a:r>
                        <a:rPr lang="fa-IR" sz="1400" dirty="0" smtClean="0">
                          <a:cs typeface="B Zar" pitchFamily="2" charset="-78"/>
                        </a:rPr>
                        <a:t>قبل از جنگ تحمیلی عراق علیه ایران</a:t>
                      </a:r>
                      <a:r>
                        <a:rPr lang="ar-SA" sz="1400" dirty="0" smtClean="0">
                          <a:cs typeface="B Zar" pitchFamily="2" charset="-78"/>
                        </a:rPr>
                        <a:t>.</a:t>
                      </a:r>
                      <a:endParaRPr lang="fa-IR"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57</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670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هزينه</a:t>
                      </a:r>
                      <a:r>
                        <a:rPr lang="fa-IR" sz="1400" dirty="0" smtClean="0">
                          <a:cs typeface="B Zar" pitchFamily="2" charset="-78"/>
                        </a:rPr>
                        <a:t>‌</a:t>
                      </a:r>
                      <a:r>
                        <a:rPr lang="ar-SA" sz="1400" dirty="0" smtClean="0">
                          <a:cs typeface="B Zar" pitchFamily="2" charset="-78"/>
                        </a:rPr>
                        <a:t>هاي اقتصادي جنگ تحميلي در ايران</a:t>
                      </a:r>
                      <a:r>
                        <a:rPr lang="fa-IR" sz="1400" dirty="0" smtClean="0">
                          <a:cs typeface="B Zar" pitchFamily="2" charset="-78"/>
                        </a:rPr>
                        <a:t>.</a:t>
                      </a:r>
                      <a:endParaRPr lang="en-US"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58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799" y="396240"/>
          <a:ext cx="8534401" cy="5090160"/>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583029"/>
                <a:gridCol w="1121592"/>
                <a:gridCol w="6330041"/>
                <a:gridCol w="499739"/>
              </a:tblGrid>
              <a:tr h="304797">
                <a:tc gridSpan="4">
                  <a:txBody>
                    <a:bodyPr/>
                    <a:lstStyle/>
                    <a:p>
                      <a:pPr algn="ctr"/>
                      <a:r>
                        <a:rPr kumimoji="0" lang="ar-SA" sz="2000" b="1" kern="1200" dirty="0" smtClean="0">
                          <a:ln>
                            <a:solidFill>
                              <a:schemeClr val="tx1"/>
                            </a:solidFill>
                          </a:ln>
                          <a:solidFill>
                            <a:srgbClr val="C00000"/>
                          </a:solidFill>
                          <a:latin typeface="+mn-lt"/>
                          <a:ea typeface="+mn-ea"/>
                          <a:cs typeface="+mn-cs"/>
                        </a:rPr>
                        <a:t>ابعاد اقتصادي جنگ ايران و عراق (7</a:t>
                      </a:r>
                      <a:r>
                        <a:rPr kumimoji="0" lang="fa-IR" sz="2000" b="1" kern="1200" dirty="0" smtClean="0">
                          <a:ln>
                            <a:solidFill>
                              <a:schemeClr val="tx1"/>
                            </a:solidFill>
                          </a:ln>
                          <a:solidFill>
                            <a:srgbClr val="C00000"/>
                          </a:solidFill>
                          <a:latin typeface="+mn-lt"/>
                          <a:ea typeface="+mn-ea"/>
                          <a:cs typeface="+mn-cs"/>
                        </a:rPr>
                        <a:t>1</a:t>
                      </a:r>
                      <a:r>
                        <a:rPr kumimoji="0" lang="ar-SA" sz="2000" b="1" kern="1200" dirty="0" smtClean="0">
                          <a:ln>
                            <a:solidFill>
                              <a:schemeClr val="tx1"/>
                            </a:solidFill>
                          </a:ln>
                          <a:solidFill>
                            <a:srgbClr val="C00000"/>
                          </a:solidFill>
                          <a:latin typeface="+mn-lt"/>
                          <a:ea typeface="+mn-ea"/>
                          <a:cs typeface="+mn-cs"/>
                        </a:rPr>
                        <a:t> عنوان)</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441957">
                <a:tc>
                  <a:txBody>
                    <a:bodyPr/>
                    <a:lstStyle/>
                    <a:p>
                      <a:r>
                        <a:rPr lang="fa-IR" sz="1400" dirty="0" smtClean="0">
                          <a:ln>
                            <a:solidFill>
                              <a:schemeClr val="tx1"/>
                            </a:solidFill>
                          </a:ln>
                          <a:cs typeface="B Zar" pitchFamily="2" charset="-78"/>
                        </a:rPr>
                        <a:t>سطح دکترا</a:t>
                      </a:r>
                      <a:endParaRPr lang="en-US" sz="140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عنوان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ردیف</a:t>
                      </a:r>
                      <a:endParaRPr lang="en-US" sz="140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7213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مجموع خسارت</a:t>
                      </a:r>
                      <a:r>
                        <a:rPr lang="fa-IR" sz="1400" dirty="0" smtClean="0">
                          <a:cs typeface="B Zar" pitchFamily="2" charset="-78"/>
                        </a:rPr>
                        <a:t>‌</a:t>
                      </a:r>
                      <a:r>
                        <a:rPr lang="ar-SA" sz="1400" dirty="0" smtClean="0">
                          <a:cs typeface="B Zar" pitchFamily="2" charset="-78"/>
                        </a:rPr>
                        <a:t>هاي وارده به مناطق مرزي در طول جنگ تحميلي.</a:t>
                      </a:r>
                      <a:endParaRPr lang="en-US" sz="1400" dirty="0" smtClean="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59</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388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بررسی نقش وضعيت اقتصادي كشور بر پذيرش قطعنامه 598 توسط ايران.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60</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183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بررسی آثار و تبعات بلند مدت جنگ تحميلي بر اقتصاد ايران.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61</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62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بررسی آثار جنگ تحميلي بر بودجه دولت ايران پس از</a:t>
                      </a:r>
                      <a:r>
                        <a:rPr lang="fa-IR" sz="1400" dirty="0" smtClean="0">
                          <a:cs typeface="B Zar" pitchFamily="2" charset="-78"/>
                        </a:rPr>
                        <a:t> پایان</a:t>
                      </a:r>
                      <a:r>
                        <a:rPr lang="ar-SA" sz="1400" dirty="0" smtClean="0">
                          <a:cs typeface="B Zar" pitchFamily="2" charset="-78"/>
                        </a:rPr>
                        <a:t> جنگ</a:t>
                      </a:r>
                      <a:r>
                        <a:rPr lang="fa-IR" sz="1400" dirty="0" smtClean="0">
                          <a:cs typeface="B Zar" pitchFamily="2" charset="-78"/>
                        </a:rPr>
                        <a:t> تحمیلی </a:t>
                      </a:r>
                      <a:r>
                        <a:rPr lang="ar-SA" sz="1400" dirty="0" smtClean="0">
                          <a:cs typeface="B Zar" pitchFamily="2" charset="-78"/>
                        </a:rPr>
                        <a:t>.</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62</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1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بررسی آثار جنگ تحميلي بر متغيرهاي عمده اقتصادي ايران پس از جنگ.</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63</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سياست</a:t>
                      </a:r>
                      <a:r>
                        <a:rPr lang="fa-IR" sz="1400" dirty="0" smtClean="0">
                          <a:cs typeface="B Zar" pitchFamily="2" charset="-78"/>
                        </a:rPr>
                        <a:t>‌</a:t>
                      </a:r>
                      <a:r>
                        <a:rPr lang="ar-SA" sz="1400" dirty="0" smtClean="0">
                          <a:cs typeface="B Zar" pitchFamily="2" charset="-78"/>
                        </a:rPr>
                        <a:t>ها و برنامه</a:t>
                      </a:r>
                      <a:r>
                        <a:rPr lang="fa-IR" sz="1400" dirty="0" smtClean="0">
                          <a:cs typeface="B Zar" pitchFamily="2" charset="-78"/>
                        </a:rPr>
                        <a:t>‌</a:t>
                      </a:r>
                      <a:r>
                        <a:rPr lang="ar-SA" sz="1400" dirty="0" smtClean="0">
                          <a:cs typeface="B Zar" pitchFamily="2" charset="-78"/>
                        </a:rPr>
                        <a:t>هاي اقتصادي بازسازي در طول دوران جنگ تحميلي.</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64</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سياست</a:t>
                      </a:r>
                      <a:r>
                        <a:rPr lang="fa-IR" sz="1400" dirty="0" smtClean="0">
                          <a:cs typeface="B Zar" pitchFamily="2" charset="-78"/>
                        </a:rPr>
                        <a:t>‌</a:t>
                      </a:r>
                      <a:r>
                        <a:rPr lang="ar-SA" sz="1400" dirty="0" smtClean="0">
                          <a:cs typeface="B Zar" pitchFamily="2" charset="-78"/>
                        </a:rPr>
                        <a:t>ها و برنامه</a:t>
                      </a:r>
                      <a:r>
                        <a:rPr lang="fa-IR" sz="1400" dirty="0" smtClean="0">
                          <a:cs typeface="B Zar" pitchFamily="2" charset="-78"/>
                        </a:rPr>
                        <a:t>‌</a:t>
                      </a:r>
                      <a:r>
                        <a:rPr lang="ar-SA" sz="1400" dirty="0" smtClean="0">
                          <a:cs typeface="B Zar" pitchFamily="2" charset="-78"/>
                        </a:rPr>
                        <a:t>هاي اقتصادي بازسازي بعد از پايان جنگ تحميلي.</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65</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آثار اقدامات انجام شده در بازسازي مناطق جنگي بر اقتصاد كشور.</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66</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49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مقايسه</a:t>
                      </a:r>
                      <a:r>
                        <a:rPr lang="fa-IR" sz="1400" dirty="0" smtClean="0">
                          <a:cs typeface="B Zar" pitchFamily="2" charset="-78"/>
                        </a:rPr>
                        <a:t>‌</a:t>
                      </a:r>
                      <a:r>
                        <a:rPr lang="ar-SA" sz="1400" dirty="0" smtClean="0">
                          <a:cs typeface="B Zar" pitchFamily="2" charset="-78"/>
                        </a:rPr>
                        <a:t>اي بازسازي اقتصادي در مناطق مختلف اقتصادي كشور.</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67</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درصد هزينه هاي نظامي ايران و عراق نسبت به كل هزينه</a:t>
                      </a:r>
                      <a:r>
                        <a:rPr lang="fa-IR" sz="1400" dirty="0" smtClean="0">
                          <a:cs typeface="B Zar" pitchFamily="2" charset="-78"/>
                        </a:rPr>
                        <a:t>‌</a:t>
                      </a:r>
                      <a:r>
                        <a:rPr lang="ar-SA" sz="1400" dirty="0" smtClean="0">
                          <a:cs typeface="B Zar" pitchFamily="2" charset="-78"/>
                        </a:rPr>
                        <a:t>ها و درآمدهاي آنها</a:t>
                      </a:r>
                      <a:r>
                        <a:rPr lang="fa-IR" sz="1400" dirty="0" smtClean="0">
                          <a:cs typeface="B Zar" pitchFamily="2" charset="-78"/>
                        </a:rPr>
                        <a:t> در دوران جنگ تحمیلی</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68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بررسی دلايل حمله عراق به تأسيسات نفتي و زيربنایي ايران در جنگ </a:t>
                      </a:r>
                      <a:r>
                        <a:rPr lang="fa-IR" sz="1400" dirty="0" smtClean="0">
                          <a:cs typeface="B Zar" pitchFamily="2" charset="-78"/>
                        </a:rPr>
                        <a:t>تحمیلی </a:t>
                      </a:r>
                      <a:r>
                        <a:rPr lang="ar-SA" sz="1400" dirty="0" smtClean="0">
                          <a:cs typeface="B Zar" pitchFamily="2" charset="-78"/>
                        </a:rPr>
                        <a:t>و ميزان تخريب تأسيسات نفتي توسط كشور عراق.</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69</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تحليل و بررسي وضعيت اقتصادي ايران و عراق در هنگام پايان جنگ</a:t>
                      </a:r>
                      <a:r>
                        <a:rPr lang="fa-IR" sz="1400" dirty="0" smtClean="0">
                          <a:cs typeface="B Zar" pitchFamily="2" charset="-78"/>
                        </a:rPr>
                        <a:t> تحمیلی</a:t>
                      </a:r>
                      <a:r>
                        <a:rPr lang="ar-SA" sz="1400" dirty="0" smtClean="0">
                          <a:cs typeface="B Zar" pitchFamily="2" charset="-78"/>
                        </a:rPr>
                        <a:t>.</a:t>
                      </a:r>
                      <a:r>
                        <a:rPr lang="fa-IR" sz="1400" dirty="0" smtClean="0">
                          <a:solidFill>
                            <a:srgbClr val="FF0000"/>
                          </a:solidFill>
                          <a:cs typeface="B Zar" pitchFamily="2" charset="-78"/>
                        </a:rPr>
                        <a:t> </a:t>
                      </a:r>
                      <a:endParaRPr lang="en-US"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70</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بررسی میزان و تأثیر</a:t>
                      </a:r>
                      <a:r>
                        <a:rPr lang="ar-SA" sz="1400" dirty="0" smtClean="0">
                          <a:cs typeface="B Zar" pitchFamily="2" charset="-78"/>
                        </a:rPr>
                        <a:t>كمك</a:t>
                      </a:r>
                      <a:r>
                        <a:rPr lang="fa-IR" sz="1400" dirty="0" smtClean="0">
                          <a:cs typeface="B Zar" pitchFamily="2" charset="-78"/>
                        </a:rPr>
                        <a:t>‌</a:t>
                      </a:r>
                      <a:r>
                        <a:rPr lang="ar-SA" sz="1400" dirty="0" smtClean="0">
                          <a:cs typeface="B Zar" pitchFamily="2" charset="-78"/>
                        </a:rPr>
                        <a:t>هاي ايرانيان خارج از كشور به جنگ.</a:t>
                      </a:r>
                      <a:r>
                        <a:rPr lang="fa-IR" sz="1400" dirty="0" smtClean="0">
                          <a:solidFill>
                            <a:srgbClr val="FF0000"/>
                          </a:solidFill>
                          <a:cs typeface="B Zar" pitchFamily="2" charset="-78"/>
                        </a:rPr>
                        <a:t> </a:t>
                      </a:r>
                      <a:endParaRPr lang="en-US"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71</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800" y="929640"/>
          <a:ext cx="8610600" cy="4328160"/>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588234"/>
                <a:gridCol w="1131605"/>
                <a:gridCol w="6470592"/>
                <a:gridCol w="420169"/>
              </a:tblGrid>
              <a:tr h="304797">
                <a:tc gridSpan="4">
                  <a:txBody>
                    <a:bodyPr/>
                    <a:lstStyle/>
                    <a:p>
                      <a:pPr algn="ctr"/>
                      <a:r>
                        <a:rPr kumimoji="0" lang="ar-SA" sz="2000" b="1" kern="1200" dirty="0" smtClean="0">
                          <a:ln>
                            <a:solidFill>
                              <a:schemeClr val="tx1"/>
                            </a:solidFill>
                          </a:ln>
                          <a:solidFill>
                            <a:srgbClr val="C00000"/>
                          </a:solidFill>
                          <a:latin typeface="+mn-lt"/>
                          <a:ea typeface="+mn-ea"/>
                          <a:cs typeface="+mn-cs"/>
                        </a:rPr>
                        <a:t>ابعاد اجتماعي جنگ ايران و عراق(</a:t>
                      </a:r>
                      <a:r>
                        <a:rPr kumimoji="0" lang="fa-IR" sz="2000" b="1" kern="1200" dirty="0" smtClean="0">
                          <a:ln>
                            <a:solidFill>
                              <a:schemeClr val="tx1"/>
                            </a:solidFill>
                          </a:ln>
                          <a:solidFill>
                            <a:srgbClr val="C00000"/>
                          </a:solidFill>
                          <a:latin typeface="+mn-lt"/>
                          <a:ea typeface="+mn-ea"/>
                          <a:cs typeface="+mn-cs"/>
                        </a:rPr>
                        <a:t>81</a:t>
                      </a:r>
                      <a:r>
                        <a:rPr kumimoji="0" lang="ar-SA" sz="2000" b="1" kern="1200" dirty="0" smtClean="0">
                          <a:ln>
                            <a:solidFill>
                              <a:schemeClr val="tx1"/>
                            </a:solidFill>
                          </a:ln>
                          <a:solidFill>
                            <a:srgbClr val="C00000"/>
                          </a:solidFill>
                          <a:latin typeface="+mn-lt"/>
                          <a:ea typeface="+mn-ea"/>
                          <a:cs typeface="+mn-cs"/>
                        </a:rPr>
                        <a:t> عنوان)</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441957">
                <a:tc>
                  <a:txBody>
                    <a:bodyPr/>
                    <a:lstStyle/>
                    <a:p>
                      <a:r>
                        <a:rPr lang="fa-IR" sz="1400" dirty="0" smtClean="0">
                          <a:ln>
                            <a:solidFill>
                              <a:schemeClr val="tx1"/>
                            </a:solidFill>
                          </a:ln>
                          <a:cs typeface="B Zar" pitchFamily="2" charset="-78"/>
                        </a:rPr>
                        <a:t>سطح دکترا</a:t>
                      </a:r>
                      <a:endParaRPr lang="en-US" sz="140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عنوان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ردیف</a:t>
                      </a:r>
                      <a:endParaRPr lang="en-US" sz="140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7213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300" dirty="0" smtClean="0">
                          <a:cs typeface="B Zar" pitchFamily="2" charset="-78"/>
                        </a:rPr>
                        <a:t>بررسي شرايط اجتماعي دو كشور ايران و عراق قبل از شروع جنگ</a:t>
                      </a:r>
                      <a:r>
                        <a:rPr lang="fa-IR" sz="1300" dirty="0" smtClean="0">
                          <a:cs typeface="B Zar" pitchFamily="2" charset="-78"/>
                        </a:rPr>
                        <a:t> تحمیلی</a:t>
                      </a:r>
                      <a:r>
                        <a:rPr lang="ar-SA" sz="1300" dirty="0" smtClean="0">
                          <a:cs typeface="B Zar" pitchFamily="2" charset="-78"/>
                        </a:rPr>
                        <a:t>.</a:t>
                      </a:r>
                      <a:endParaRPr lang="en-US" sz="1300" dirty="0" smtClean="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1</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388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300" dirty="0" smtClean="0">
                          <a:cs typeface="B Zar" pitchFamily="2" charset="-78"/>
                        </a:rPr>
                        <a:t>بررسي ساخت و تركيب اجتماعي و سني جمعيت ايران و عراق در آستانه جنگ تحميلي و تاثير آن بر جنگ و تداوم آن.</a:t>
                      </a:r>
                      <a:endParaRPr lang="en-US" sz="13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2</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183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300" dirty="0" smtClean="0">
                          <a:cs typeface="B Zar" pitchFamily="2" charset="-78"/>
                        </a:rPr>
                        <a:t>بررسي تاثيرات جنگ</a:t>
                      </a:r>
                      <a:r>
                        <a:rPr lang="fa-IR" sz="1300" dirty="0" smtClean="0">
                          <a:cs typeface="B Zar" pitchFamily="2" charset="-78"/>
                        </a:rPr>
                        <a:t> تحمیلی</a:t>
                      </a:r>
                      <a:r>
                        <a:rPr lang="ar-SA" sz="1300" dirty="0" smtClean="0">
                          <a:cs typeface="B Zar" pitchFamily="2" charset="-78"/>
                        </a:rPr>
                        <a:t> بر ساخت و تركيب اقتصادي</a:t>
                      </a:r>
                      <a:r>
                        <a:rPr lang="en-US" sz="1300" dirty="0" smtClean="0">
                          <a:cs typeface="B Zar" pitchFamily="2" charset="-78"/>
                        </a:rPr>
                        <a:t> </a:t>
                      </a:r>
                      <a:r>
                        <a:rPr lang="ar-SA" sz="1300" dirty="0" smtClean="0">
                          <a:cs typeface="B Zar" pitchFamily="2" charset="-78"/>
                        </a:rPr>
                        <a:t>اجتماعي و سني جمعيت ايران.</a:t>
                      </a:r>
                      <a:endParaRPr lang="en-US" sz="13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3</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14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300" dirty="0" smtClean="0">
                          <a:cs typeface="B Zar" pitchFamily="2" charset="-78"/>
                        </a:rPr>
                        <a:t>تحليل ساختار سني</a:t>
                      </a:r>
                      <a:r>
                        <a:rPr lang="en-US" sz="1300" dirty="0" smtClean="0">
                          <a:cs typeface="B Zar" pitchFamily="2" charset="-78"/>
                        </a:rPr>
                        <a:t> </a:t>
                      </a:r>
                      <a:r>
                        <a:rPr lang="ar-SA" sz="1300" dirty="0" smtClean="0">
                          <a:cs typeface="B Zar" pitchFamily="2" charset="-78"/>
                        </a:rPr>
                        <a:t>اجتماعي</a:t>
                      </a:r>
                      <a:r>
                        <a:rPr lang="en-US" sz="1300" dirty="0" smtClean="0">
                          <a:cs typeface="B Zar" pitchFamily="2" charset="-78"/>
                        </a:rPr>
                        <a:t> </a:t>
                      </a:r>
                      <a:r>
                        <a:rPr lang="ar-SA" sz="1300" dirty="0" smtClean="0">
                          <a:cs typeface="B Zar" pitchFamily="2" charset="-78"/>
                        </a:rPr>
                        <a:t>جمعيت اصلي درگير جنگ</a:t>
                      </a:r>
                      <a:r>
                        <a:rPr lang="fa-IR" sz="1300" dirty="0" smtClean="0">
                          <a:cs typeface="B Zar" pitchFamily="2" charset="-78"/>
                        </a:rPr>
                        <a:t> تحمیلی</a:t>
                      </a:r>
                      <a:r>
                        <a:rPr lang="ar-SA" sz="1300" dirty="0" smtClean="0">
                          <a:cs typeface="B Zar" pitchFamily="2" charset="-78"/>
                        </a:rPr>
                        <a:t>(</a:t>
                      </a:r>
                      <a:r>
                        <a:rPr lang="fa-IR" sz="1300" dirty="0" smtClean="0">
                          <a:cs typeface="B Zar" pitchFamily="2" charset="-78"/>
                        </a:rPr>
                        <a:t> ایثارگران</a:t>
                      </a:r>
                      <a:r>
                        <a:rPr lang="fa-IR" sz="1300" baseline="0" dirty="0" smtClean="0">
                          <a:cs typeface="B Zar" pitchFamily="2" charset="-78"/>
                        </a:rPr>
                        <a:t> و </a:t>
                      </a:r>
                      <a:r>
                        <a:rPr lang="ar-SA" sz="1300" dirty="0" smtClean="0">
                          <a:cs typeface="B Zar" pitchFamily="2" charset="-78"/>
                        </a:rPr>
                        <a:t>مهاجران) و بررسي تاثيرات آن بر ساختار كلي اجتماعي ايران.</a:t>
                      </a:r>
                      <a:endParaRPr lang="en-US" sz="13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4</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62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300" dirty="0" smtClean="0">
                          <a:cs typeface="B Zar" pitchFamily="2" charset="-78"/>
                        </a:rPr>
                        <a:t>بررسي تغيير و تحولات جمعيتي نظير ميزان رشد جمعيت، مهاجرت</a:t>
                      </a:r>
                      <a:r>
                        <a:rPr lang="fa-IR" sz="1300" dirty="0" smtClean="0">
                          <a:cs typeface="B Zar" pitchFamily="2" charset="-78"/>
                        </a:rPr>
                        <a:t>‌</a:t>
                      </a:r>
                      <a:r>
                        <a:rPr lang="ar-SA" sz="1300" dirty="0" smtClean="0">
                          <a:cs typeface="B Zar" pitchFamily="2" charset="-78"/>
                        </a:rPr>
                        <a:t>هاي جمعي (داخلي و خارجي) بر جنگ</a:t>
                      </a:r>
                      <a:r>
                        <a:rPr lang="fa-IR" sz="1300" dirty="0" smtClean="0">
                          <a:cs typeface="B Zar" pitchFamily="2" charset="-78"/>
                        </a:rPr>
                        <a:t> تحمیلی</a:t>
                      </a:r>
                      <a:r>
                        <a:rPr lang="ar-SA" sz="1300" dirty="0" smtClean="0">
                          <a:cs typeface="B Zar" pitchFamily="2" charset="-78"/>
                        </a:rPr>
                        <a:t> و تأثيرات آن در دوره پس از جنگ.</a:t>
                      </a:r>
                      <a:endParaRPr lang="en-US" sz="13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5</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1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300" dirty="0" smtClean="0">
                          <a:cs typeface="B Zar" pitchFamily="2" charset="-78"/>
                        </a:rPr>
                        <a:t>بررسي توزيع جمعيت در كشور و رابطه  آن </a:t>
                      </a:r>
                      <a:r>
                        <a:rPr lang="fa-IR" sz="1300" dirty="0" smtClean="0">
                          <a:cs typeface="B Zar" pitchFamily="2" charset="-78"/>
                        </a:rPr>
                        <a:t>در </a:t>
                      </a:r>
                      <a:r>
                        <a:rPr lang="ar-SA" sz="1300" dirty="0" smtClean="0">
                          <a:cs typeface="B Zar" pitchFamily="2" charset="-78"/>
                        </a:rPr>
                        <a:t>جنگ </a:t>
                      </a:r>
                      <a:r>
                        <a:rPr lang="fa-IR" sz="1300" dirty="0" smtClean="0">
                          <a:cs typeface="B Zar" pitchFamily="2" charset="-78"/>
                        </a:rPr>
                        <a:t>تحمیلی .</a:t>
                      </a: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6</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1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300" dirty="0" smtClean="0">
                          <a:cs typeface="B Zar" pitchFamily="2" charset="-78"/>
                        </a:rPr>
                        <a:t>بررسي تحول در كانون</a:t>
                      </a:r>
                      <a:r>
                        <a:rPr lang="fa-IR" sz="1300" dirty="0" smtClean="0">
                          <a:cs typeface="B Zar" pitchFamily="2" charset="-78"/>
                        </a:rPr>
                        <a:t>‌</a:t>
                      </a:r>
                      <a:r>
                        <a:rPr lang="ar-SA" sz="1300" dirty="0" smtClean="0">
                          <a:cs typeface="B Zar" pitchFamily="2" charset="-78"/>
                        </a:rPr>
                        <a:t>هاي جمعيتي و رابطه  آن </a:t>
                      </a:r>
                      <a:r>
                        <a:rPr lang="fa-IR" sz="1300" dirty="0" smtClean="0">
                          <a:cs typeface="B Zar" pitchFamily="2" charset="-78"/>
                        </a:rPr>
                        <a:t>در </a:t>
                      </a:r>
                      <a:r>
                        <a:rPr lang="ar-SA" sz="1300" dirty="0" smtClean="0">
                          <a:cs typeface="B Zar" pitchFamily="2" charset="-78"/>
                        </a:rPr>
                        <a:t>جنگ</a:t>
                      </a:r>
                      <a:r>
                        <a:rPr lang="fa-IR" sz="1300" dirty="0" smtClean="0">
                          <a:cs typeface="B Zar" pitchFamily="2" charset="-78"/>
                        </a:rPr>
                        <a:t> تحمیلی</a:t>
                      </a:r>
                      <a:r>
                        <a:rPr lang="ar-SA" sz="1300" dirty="0" smtClean="0">
                          <a:cs typeface="B Zar" pitchFamily="2" charset="-78"/>
                        </a:rPr>
                        <a:t>.</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7</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300" dirty="0" smtClean="0">
                          <a:cs typeface="B Zar" pitchFamily="2" charset="-78"/>
                        </a:rPr>
                        <a:t>بررسي تاثير سياست</a:t>
                      </a:r>
                      <a:r>
                        <a:rPr lang="fa-IR" sz="1300" dirty="0" smtClean="0">
                          <a:cs typeface="B Zar" pitchFamily="2" charset="-78"/>
                        </a:rPr>
                        <a:t>‌</a:t>
                      </a:r>
                      <a:r>
                        <a:rPr lang="ar-SA" sz="1300" dirty="0" smtClean="0">
                          <a:cs typeface="B Zar" pitchFamily="2" charset="-78"/>
                        </a:rPr>
                        <a:t>هاي جمعيتي به</a:t>
                      </a:r>
                      <a:r>
                        <a:rPr lang="fa-IR" sz="1300" dirty="0" smtClean="0">
                          <a:cs typeface="B Zar" pitchFamily="2" charset="-78"/>
                        </a:rPr>
                        <a:t>‌</a:t>
                      </a:r>
                      <a:r>
                        <a:rPr lang="ar-SA" sz="1300" dirty="0" smtClean="0">
                          <a:cs typeface="B Zar" pitchFamily="2" charset="-78"/>
                        </a:rPr>
                        <a:t>طور</a:t>
                      </a:r>
                      <a:r>
                        <a:rPr lang="fa-IR" sz="1300" dirty="0" smtClean="0">
                          <a:cs typeface="B Zar" pitchFamily="2" charset="-78"/>
                        </a:rPr>
                        <a:t>‌</a:t>
                      </a:r>
                      <a:r>
                        <a:rPr lang="ar-SA" sz="1300" dirty="0" smtClean="0">
                          <a:cs typeface="B Zar" pitchFamily="2" charset="-78"/>
                        </a:rPr>
                        <a:t>عام و به</a:t>
                      </a:r>
                      <a:r>
                        <a:rPr lang="fa-IR" sz="1300" dirty="0" smtClean="0">
                          <a:cs typeface="B Zar" pitchFamily="2" charset="-78"/>
                        </a:rPr>
                        <a:t>‌</a:t>
                      </a:r>
                      <a:r>
                        <a:rPr lang="ar-SA" sz="1300" dirty="0" smtClean="0">
                          <a:cs typeface="B Zar" pitchFamily="2" charset="-78"/>
                        </a:rPr>
                        <a:t>طور</a:t>
                      </a:r>
                      <a:r>
                        <a:rPr lang="fa-IR" sz="1300" dirty="0" smtClean="0">
                          <a:cs typeface="B Zar" pitchFamily="2" charset="-78"/>
                        </a:rPr>
                        <a:t>‌</a:t>
                      </a:r>
                      <a:r>
                        <a:rPr lang="ar-SA" sz="1300" dirty="0" smtClean="0">
                          <a:cs typeface="B Zar" pitchFamily="2" charset="-78"/>
                        </a:rPr>
                        <a:t>خاص در مورد حاشيه</a:t>
                      </a:r>
                      <a:r>
                        <a:rPr lang="fa-IR" sz="1300" dirty="0" smtClean="0">
                          <a:cs typeface="B Zar" pitchFamily="2" charset="-78"/>
                        </a:rPr>
                        <a:t>‌</a:t>
                      </a:r>
                      <a:r>
                        <a:rPr lang="ar-SA" sz="1300" dirty="0" smtClean="0">
                          <a:cs typeface="B Zar" pitchFamily="2" charset="-78"/>
                        </a:rPr>
                        <a:t>نشيني در دوران جنگ</a:t>
                      </a:r>
                      <a:r>
                        <a:rPr lang="fa-IR" sz="1300" dirty="0" smtClean="0">
                          <a:cs typeface="B Zar" pitchFamily="2" charset="-78"/>
                        </a:rPr>
                        <a:t> تحمیلی </a:t>
                      </a:r>
                      <a:r>
                        <a:rPr lang="ar-SA" sz="1300" dirty="0" smtClean="0">
                          <a:cs typeface="B Zar" pitchFamily="2" charset="-78"/>
                        </a:rPr>
                        <a:t>.</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300" dirty="0" smtClean="0">
                          <a:cs typeface="B Zar" pitchFamily="2" charset="-78"/>
                        </a:rPr>
                        <a:t>بررسي تغيير و تحولات طبقات اجتماعي</a:t>
                      </a:r>
                      <a:r>
                        <a:rPr lang="fa-IR" sz="1300" dirty="0" smtClean="0">
                          <a:cs typeface="B Zar" pitchFamily="2" charset="-78"/>
                        </a:rPr>
                        <a:t> ایران</a:t>
                      </a:r>
                      <a:r>
                        <a:rPr lang="ar-SA" sz="1300" dirty="0" smtClean="0">
                          <a:cs typeface="B Zar" pitchFamily="2" charset="-78"/>
                        </a:rPr>
                        <a:t> در </a:t>
                      </a:r>
                      <a:r>
                        <a:rPr lang="fa-IR" sz="1300" dirty="0" smtClean="0">
                          <a:cs typeface="B Zar" pitchFamily="2" charset="-78"/>
                        </a:rPr>
                        <a:t>دوران </a:t>
                      </a:r>
                      <a:r>
                        <a:rPr lang="ar-SA" sz="1300" dirty="0" smtClean="0">
                          <a:cs typeface="B Zar" pitchFamily="2" charset="-78"/>
                        </a:rPr>
                        <a:t>جنگ </a:t>
                      </a:r>
                      <a:r>
                        <a:rPr lang="fa-IR" sz="1300" dirty="0" smtClean="0">
                          <a:cs typeface="B Zar" pitchFamily="2" charset="-78"/>
                        </a:rPr>
                        <a:t>تحمیلی</a:t>
                      </a:r>
                      <a:r>
                        <a:rPr lang="ar-SA" sz="1300" dirty="0" smtClean="0">
                          <a:cs typeface="B Zar" pitchFamily="2" charset="-78"/>
                        </a:rPr>
                        <a:t>.</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9</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300" dirty="0" smtClean="0">
                          <a:cs typeface="B Zar" pitchFamily="2" charset="-78"/>
                        </a:rPr>
                        <a:t>بررسي ميزان پيوندهاي اجتماعي</a:t>
                      </a:r>
                      <a:r>
                        <a:rPr lang="fa-IR" sz="1300" dirty="0" smtClean="0">
                          <a:cs typeface="B Zar" pitchFamily="2" charset="-78"/>
                        </a:rPr>
                        <a:t>(</a:t>
                      </a:r>
                      <a:r>
                        <a:rPr lang="ar-SA" sz="1300" dirty="0" smtClean="0">
                          <a:cs typeface="B Zar" pitchFamily="2" charset="-78"/>
                        </a:rPr>
                        <a:t>قومي، مذهبي، زباني</a:t>
                      </a:r>
                      <a:r>
                        <a:rPr lang="fa-IR" sz="1300" dirty="0" smtClean="0">
                          <a:cs typeface="B Zar" pitchFamily="2" charset="-78"/>
                        </a:rPr>
                        <a:t> و </a:t>
                      </a:r>
                      <a:r>
                        <a:rPr lang="ar-SA" sz="1300" dirty="0" smtClean="0">
                          <a:cs typeface="B Zar" pitchFamily="2" charset="-78"/>
                        </a:rPr>
                        <a:t>...</a:t>
                      </a:r>
                      <a:r>
                        <a:rPr lang="fa-IR" sz="1300" dirty="0" smtClean="0">
                          <a:cs typeface="B Zar" pitchFamily="2" charset="-78"/>
                        </a:rPr>
                        <a:t>) </a:t>
                      </a:r>
                      <a:r>
                        <a:rPr lang="ar-SA" sz="1300" dirty="0" smtClean="0">
                          <a:cs typeface="B Zar" pitchFamily="2" charset="-78"/>
                        </a:rPr>
                        <a:t>و رابطه متقابل آن با آغاز، تداوم و پايان جنگ</a:t>
                      </a:r>
                      <a:r>
                        <a:rPr lang="fa-IR" sz="1300" dirty="0" smtClean="0">
                          <a:cs typeface="B Zar" pitchFamily="2" charset="-78"/>
                        </a:rPr>
                        <a:t> تحمیلی </a:t>
                      </a:r>
                      <a:r>
                        <a:rPr lang="ar-SA" sz="1300" dirty="0" smtClean="0">
                          <a:cs typeface="B Zar" pitchFamily="2" charset="-78"/>
                        </a:rPr>
                        <a:t>.</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10</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799" y="990600"/>
          <a:ext cx="8534401" cy="4754880"/>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583029"/>
                <a:gridCol w="1121592"/>
                <a:gridCol w="6413330"/>
                <a:gridCol w="416450"/>
              </a:tblGrid>
              <a:tr h="304797">
                <a:tc gridSpan="4">
                  <a:txBody>
                    <a:bodyPr/>
                    <a:lstStyle/>
                    <a:p>
                      <a:pPr algn="ctr"/>
                      <a:r>
                        <a:rPr kumimoji="0" lang="ar-SA" sz="2000" b="1" kern="1200" dirty="0" smtClean="0">
                          <a:ln>
                            <a:solidFill>
                              <a:schemeClr val="tx1"/>
                            </a:solidFill>
                          </a:ln>
                          <a:solidFill>
                            <a:srgbClr val="C00000"/>
                          </a:solidFill>
                          <a:latin typeface="+mn-lt"/>
                          <a:ea typeface="+mn-ea"/>
                          <a:cs typeface="+mn-cs"/>
                        </a:rPr>
                        <a:t>ابعاد اجتماعي جنگ ايران و عراق(</a:t>
                      </a:r>
                      <a:r>
                        <a:rPr kumimoji="0" lang="fa-IR" sz="2000" b="1" kern="1200" dirty="0" smtClean="0">
                          <a:ln>
                            <a:solidFill>
                              <a:schemeClr val="tx1"/>
                            </a:solidFill>
                          </a:ln>
                          <a:solidFill>
                            <a:srgbClr val="C00000"/>
                          </a:solidFill>
                          <a:latin typeface="+mn-lt"/>
                          <a:ea typeface="+mn-ea"/>
                          <a:cs typeface="+mn-cs"/>
                        </a:rPr>
                        <a:t>81</a:t>
                      </a:r>
                      <a:r>
                        <a:rPr kumimoji="0" lang="ar-SA" sz="2000" b="1" kern="1200" dirty="0" smtClean="0">
                          <a:ln>
                            <a:solidFill>
                              <a:schemeClr val="tx1"/>
                            </a:solidFill>
                          </a:ln>
                          <a:solidFill>
                            <a:srgbClr val="C00000"/>
                          </a:solidFill>
                          <a:latin typeface="+mn-lt"/>
                          <a:ea typeface="+mn-ea"/>
                          <a:cs typeface="+mn-cs"/>
                        </a:rPr>
                        <a:t> عنوان)</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441957">
                <a:tc>
                  <a:txBody>
                    <a:bodyPr/>
                    <a:lstStyle/>
                    <a:p>
                      <a:r>
                        <a:rPr lang="fa-IR" sz="1400" dirty="0" smtClean="0">
                          <a:ln>
                            <a:solidFill>
                              <a:schemeClr val="tx1"/>
                            </a:solidFill>
                          </a:ln>
                          <a:cs typeface="B Zar" pitchFamily="2" charset="-78"/>
                        </a:rPr>
                        <a:t>سطح دکترا</a:t>
                      </a:r>
                      <a:endParaRPr lang="en-US" sz="140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عنوان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ردیف</a:t>
                      </a:r>
                      <a:endParaRPr lang="en-US" sz="140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7213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300" dirty="0" smtClean="0">
                          <a:cs typeface="B Zar" pitchFamily="2" charset="-78"/>
                        </a:rPr>
                        <a:t>بررسي تاثير جنگ</a:t>
                      </a:r>
                      <a:r>
                        <a:rPr lang="fa-IR" sz="1300" dirty="0" smtClean="0">
                          <a:cs typeface="B Zar" pitchFamily="2" charset="-78"/>
                        </a:rPr>
                        <a:t> تحمیلی </a:t>
                      </a:r>
                      <a:r>
                        <a:rPr lang="ar-SA" sz="1300" dirty="0" smtClean="0">
                          <a:cs typeface="B Zar" pitchFamily="2" charset="-78"/>
                        </a:rPr>
                        <a:t> بر ساختار خانواده </a:t>
                      </a:r>
                      <a:r>
                        <a:rPr lang="fa-IR" sz="1300" dirty="0" smtClean="0">
                          <a:cs typeface="B Zar" pitchFamily="2" charset="-78"/>
                        </a:rPr>
                        <a:t>در ایران</a:t>
                      </a:r>
                      <a:r>
                        <a:rPr lang="ar-SA" sz="1300" dirty="0" smtClean="0">
                          <a:cs typeface="B Zar" pitchFamily="2" charset="-78"/>
                        </a:rPr>
                        <a:t>.</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11</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13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300" dirty="0" smtClean="0">
                          <a:cs typeface="B Zar" pitchFamily="2" charset="-78"/>
                        </a:rPr>
                        <a:t>بررسي نسبت جنگ </a:t>
                      </a:r>
                      <a:r>
                        <a:rPr lang="fa-IR" sz="1300" dirty="0" smtClean="0">
                          <a:cs typeface="B Zar" pitchFamily="2" charset="-78"/>
                        </a:rPr>
                        <a:t>تحمیلی </a:t>
                      </a:r>
                      <a:r>
                        <a:rPr lang="ar-SA" sz="1300" dirty="0" smtClean="0">
                          <a:cs typeface="B Zar" pitchFamily="2" charset="-78"/>
                        </a:rPr>
                        <a:t>با نوسازي ساختارها و نهادهاي اجتماعي در ايران.</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12</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13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300" dirty="0" smtClean="0">
                          <a:cs typeface="B Zar" pitchFamily="2" charset="-78"/>
                        </a:rPr>
                        <a:t>بررسي الگوي ارتباط</a:t>
                      </a:r>
                      <a:r>
                        <a:rPr lang="fa-IR" sz="1300" dirty="0" smtClean="0">
                          <a:cs typeface="B Zar" pitchFamily="2" charset="-78"/>
                        </a:rPr>
                        <a:t>،</a:t>
                      </a:r>
                      <a:r>
                        <a:rPr lang="ar-SA" sz="1300" dirty="0" smtClean="0">
                          <a:cs typeface="B Zar" pitchFamily="2" charset="-78"/>
                        </a:rPr>
                        <a:t> تعامل</a:t>
                      </a:r>
                      <a:r>
                        <a:rPr lang="fa-IR" sz="1300" dirty="0" smtClean="0">
                          <a:cs typeface="B Zar" pitchFamily="2" charset="-78"/>
                        </a:rPr>
                        <a:t>،</a:t>
                      </a:r>
                      <a:r>
                        <a:rPr lang="ar-SA" sz="1300" dirty="0" smtClean="0">
                          <a:cs typeface="B Zar" pitchFamily="2" charset="-78"/>
                        </a:rPr>
                        <a:t>و مشاركت</a:t>
                      </a:r>
                      <a:r>
                        <a:rPr lang="fa-IR" sz="1300" dirty="0" smtClean="0">
                          <a:cs typeface="B Zar" pitchFamily="2" charset="-78"/>
                        </a:rPr>
                        <a:t>‌</a:t>
                      </a:r>
                      <a:r>
                        <a:rPr lang="ar-SA" sz="1300" dirty="0" smtClean="0">
                          <a:cs typeface="B Zar" pitchFamily="2" charset="-78"/>
                        </a:rPr>
                        <a:t>هاي</a:t>
                      </a:r>
                      <a:r>
                        <a:rPr lang="fa-IR" sz="1300" dirty="0" smtClean="0">
                          <a:cs typeface="B Zar" pitchFamily="2" charset="-78"/>
                        </a:rPr>
                        <a:t> اجتماعی</a:t>
                      </a:r>
                      <a:r>
                        <a:rPr lang="ar-SA" sz="1300" dirty="0" smtClean="0">
                          <a:cs typeface="B Zar" pitchFamily="2" charset="-78"/>
                        </a:rPr>
                        <a:t> حاصل از جنگ </a:t>
                      </a:r>
                      <a:r>
                        <a:rPr lang="fa-IR" sz="1300" dirty="0" smtClean="0">
                          <a:cs typeface="B Zar" pitchFamily="2" charset="-78"/>
                        </a:rPr>
                        <a:t>تحمیلی در ایران</a:t>
                      </a:r>
                      <a:r>
                        <a:rPr lang="ar-SA" sz="1300" dirty="0" smtClean="0">
                          <a:cs typeface="B Zar" pitchFamily="2" charset="-78"/>
                        </a:rPr>
                        <a:t>.</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13</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13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300" dirty="0" smtClean="0">
                          <a:cs typeface="B Zar" pitchFamily="2" charset="-78"/>
                        </a:rPr>
                        <a:t>بررسي الگوي رفتارهاي جمعي در هنگام بروز جنگ </a:t>
                      </a:r>
                      <a:r>
                        <a:rPr lang="fa-IR" sz="1300" dirty="0" smtClean="0">
                          <a:cs typeface="B Zar" pitchFamily="2" charset="-78"/>
                        </a:rPr>
                        <a:t>تحمیلی </a:t>
                      </a:r>
                      <a:r>
                        <a:rPr lang="ar-SA" sz="1300" dirty="0" smtClean="0">
                          <a:cs typeface="B Zar" pitchFamily="2" charset="-78"/>
                        </a:rPr>
                        <a:t>و همزيستـي</a:t>
                      </a:r>
                      <a:r>
                        <a:rPr lang="fa-IR" sz="1300" dirty="0" smtClean="0">
                          <a:cs typeface="B Zar" pitchFamily="2" charset="-78"/>
                        </a:rPr>
                        <a:t>‌</a:t>
                      </a:r>
                      <a:r>
                        <a:rPr lang="ar-SA" sz="1300" dirty="0" smtClean="0">
                          <a:cs typeface="B Zar" pitchFamily="2" charset="-78"/>
                        </a:rPr>
                        <a:t>هاي اجباري و موقتي ناشي از آن نظير تعامل در اقامتگاههاي موقت و پناهگاهها</a:t>
                      </a:r>
                      <a:r>
                        <a:rPr lang="fa-IR" sz="1300" dirty="0" smtClean="0">
                          <a:cs typeface="B Zar" pitchFamily="2" charset="-78"/>
                        </a:rPr>
                        <a:t> </a:t>
                      </a:r>
                      <a:r>
                        <a:rPr lang="ar-SA" sz="1300" dirty="0" smtClean="0">
                          <a:cs typeface="B Zar" pitchFamily="2" charset="-78"/>
                        </a:rPr>
                        <a:t>.</a:t>
                      </a:r>
                      <a:endParaRPr lang="en-US" sz="13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14</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13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300" dirty="0" smtClean="0">
                          <a:cs typeface="B Zar" pitchFamily="2" charset="-78"/>
                        </a:rPr>
                        <a:t>بررسي سطح ارزش</a:t>
                      </a:r>
                      <a:r>
                        <a:rPr lang="fa-IR" sz="1300" dirty="0" smtClean="0">
                          <a:cs typeface="B Zar" pitchFamily="2" charset="-78"/>
                        </a:rPr>
                        <a:t>‌</a:t>
                      </a:r>
                      <a:r>
                        <a:rPr lang="ar-SA" sz="1300" dirty="0" smtClean="0">
                          <a:cs typeface="B Zar" pitchFamily="2" charset="-78"/>
                        </a:rPr>
                        <a:t>ها و نگرش</a:t>
                      </a:r>
                      <a:r>
                        <a:rPr lang="fa-IR" sz="1300" dirty="0" smtClean="0">
                          <a:cs typeface="B Zar" pitchFamily="2" charset="-78"/>
                        </a:rPr>
                        <a:t>‌</a:t>
                      </a:r>
                      <a:r>
                        <a:rPr lang="ar-SA" sz="1300" dirty="0" smtClean="0">
                          <a:cs typeface="B Zar" pitchFamily="2" charset="-78"/>
                        </a:rPr>
                        <a:t>هاي جمعي در مورد عام</a:t>
                      </a:r>
                      <a:r>
                        <a:rPr lang="fa-IR" sz="1300" dirty="0" smtClean="0">
                          <a:cs typeface="B Zar" pitchFamily="2" charset="-78"/>
                        </a:rPr>
                        <a:t>‌</a:t>
                      </a:r>
                      <a:r>
                        <a:rPr lang="ar-SA" sz="1300" dirty="0" smtClean="0">
                          <a:cs typeface="B Zar" pitchFamily="2" charset="-78"/>
                        </a:rPr>
                        <a:t>گرايی، خاص</a:t>
                      </a:r>
                      <a:r>
                        <a:rPr lang="fa-IR" sz="1300" dirty="0" smtClean="0">
                          <a:cs typeface="B Zar" pitchFamily="2" charset="-78"/>
                        </a:rPr>
                        <a:t>‌</a:t>
                      </a:r>
                      <a:r>
                        <a:rPr lang="ar-SA" sz="1300" dirty="0" smtClean="0">
                          <a:cs typeface="B Zar" pitchFamily="2" charset="-78"/>
                        </a:rPr>
                        <a:t>گرايي، فردگرايي، جمع</a:t>
                      </a:r>
                      <a:r>
                        <a:rPr lang="fa-IR" sz="1300" dirty="0" smtClean="0">
                          <a:cs typeface="B Zar" pitchFamily="2" charset="-78"/>
                        </a:rPr>
                        <a:t>‌</a:t>
                      </a:r>
                      <a:r>
                        <a:rPr lang="ar-SA" sz="1300" dirty="0" smtClean="0">
                          <a:cs typeface="B Zar" pitchFamily="2" charset="-78"/>
                        </a:rPr>
                        <a:t>گرايي و نسبت آنها با جنگ</a:t>
                      </a:r>
                      <a:r>
                        <a:rPr lang="fa-IR" sz="1300" dirty="0" smtClean="0">
                          <a:cs typeface="B Zar" pitchFamily="2" charset="-78"/>
                        </a:rPr>
                        <a:t> تحمیلی</a:t>
                      </a:r>
                      <a:r>
                        <a:rPr lang="ar-SA" sz="1300" dirty="0" smtClean="0">
                          <a:cs typeface="B Zar" pitchFamily="2" charset="-78"/>
                        </a:rPr>
                        <a:t>.</a:t>
                      </a:r>
                      <a:endParaRPr lang="en-US" sz="13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15</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13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300" dirty="0" smtClean="0">
                          <a:cs typeface="B Zar" pitchFamily="2" charset="-78"/>
                        </a:rPr>
                        <a:t>بررسي پنداشت مردم از عدالت، آزادي، رضايت ، دين، جنگ و</a:t>
                      </a:r>
                      <a:r>
                        <a:rPr lang="en-US" sz="1300" dirty="0" smtClean="0">
                          <a:cs typeface="B Zar" pitchFamily="2" charset="-78"/>
                        </a:rPr>
                        <a:t> ... </a:t>
                      </a:r>
                      <a:r>
                        <a:rPr lang="ar-SA" sz="1300" dirty="0" smtClean="0">
                          <a:cs typeface="B Zar" pitchFamily="2" charset="-78"/>
                        </a:rPr>
                        <a:t>و نسبت آن با جنگ</a:t>
                      </a:r>
                      <a:r>
                        <a:rPr lang="fa-IR" sz="1300" dirty="0" smtClean="0">
                          <a:cs typeface="B Zar" pitchFamily="2" charset="-78"/>
                        </a:rPr>
                        <a:t> تحمیلی</a:t>
                      </a:r>
                      <a:r>
                        <a:rPr lang="ar-SA" sz="1300" dirty="0" smtClean="0">
                          <a:cs typeface="B Zar" pitchFamily="2" charset="-78"/>
                        </a:rPr>
                        <a:t>.</a:t>
                      </a:r>
                      <a:endParaRPr lang="en-US" sz="13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16</a:t>
                      </a:r>
                      <a:endParaRPr kumimoji="0" lang="en-US" sz="1400" kern="1200" dirty="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13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تاثير جنگ</a:t>
                      </a:r>
                      <a:r>
                        <a:rPr lang="fa-IR" sz="1400" dirty="0" smtClean="0">
                          <a:cs typeface="B Zar" pitchFamily="2" charset="-78"/>
                        </a:rPr>
                        <a:t> تحمیلی</a:t>
                      </a:r>
                      <a:r>
                        <a:rPr lang="ar-SA" sz="1400" dirty="0" smtClean="0">
                          <a:cs typeface="B Zar" pitchFamily="2" charset="-78"/>
                        </a:rPr>
                        <a:t> بر هنجارهاي اجتماعي نظير قانون</a:t>
                      </a:r>
                      <a:r>
                        <a:rPr lang="fa-IR" sz="1400" dirty="0" smtClean="0">
                          <a:cs typeface="B Zar" pitchFamily="2" charset="-78"/>
                        </a:rPr>
                        <a:t>‌</a:t>
                      </a:r>
                      <a:r>
                        <a:rPr lang="ar-SA" sz="1400" dirty="0" smtClean="0">
                          <a:cs typeface="B Zar" pitchFamily="2" charset="-78"/>
                        </a:rPr>
                        <a:t>گرايي، وفاداري، تعلق اجتماعي، ايثار و از خودگذشتگي.</a:t>
                      </a:r>
                      <a:endParaRPr lang="en-US" sz="1300" dirty="0" smtClean="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17</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3885">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تاثير جنگ</a:t>
                      </a:r>
                      <a:r>
                        <a:rPr lang="fa-IR" sz="1400" dirty="0" smtClean="0">
                          <a:cs typeface="B Zar" pitchFamily="2" charset="-78"/>
                        </a:rPr>
                        <a:t> تحمیلی</a:t>
                      </a:r>
                      <a:r>
                        <a:rPr lang="ar-SA" sz="1400" dirty="0" smtClean="0">
                          <a:cs typeface="B Zar" pitchFamily="2" charset="-78"/>
                        </a:rPr>
                        <a:t> بر وضعيت گروهها (نظير زنان، جوانان</a:t>
                      </a:r>
                      <a:r>
                        <a:rPr lang="fa-IR" sz="1400" dirty="0" smtClean="0">
                          <a:cs typeface="B Zar" pitchFamily="2" charset="-78"/>
                        </a:rPr>
                        <a:t>،</a:t>
                      </a:r>
                      <a:r>
                        <a:rPr lang="fa-IR" sz="1400" baseline="0" dirty="0" smtClean="0">
                          <a:cs typeface="B Zar" pitchFamily="2" charset="-78"/>
                        </a:rPr>
                        <a:t> ...</a:t>
                      </a:r>
                      <a:r>
                        <a:rPr lang="ar-SA" sz="1400" dirty="0" smtClean="0">
                          <a:cs typeface="B Zar" pitchFamily="2" charset="-78"/>
                        </a:rPr>
                        <a:t>) و سازمانها اعم از دولتي و غيردولتي(نظير مسجد، بسيج، دانشگاه</a:t>
                      </a:r>
                      <a:r>
                        <a:rPr lang="fa-IR" sz="1400" dirty="0" smtClean="0">
                          <a:cs typeface="B Zar" pitchFamily="2" charset="-78"/>
                        </a:rPr>
                        <a:t>‌</a:t>
                      </a:r>
                      <a:r>
                        <a:rPr lang="ar-SA" sz="1400" dirty="0" smtClean="0">
                          <a:cs typeface="B Zar" pitchFamily="2" charset="-78"/>
                        </a:rPr>
                        <a:t>ها، بنياد شهيد ،.</a:t>
                      </a:r>
                      <a:r>
                        <a:rPr lang="en-US" sz="1400" dirty="0" smtClean="0">
                          <a:cs typeface="B Zar" pitchFamily="2" charset="-78"/>
                        </a:rPr>
                        <a:t> ..</a:t>
                      </a:r>
                      <a:r>
                        <a:rPr lang="ar-SA" sz="1400" dirty="0" smtClean="0">
                          <a:cs typeface="B Zar" pitchFamily="2" charset="-78"/>
                        </a:rPr>
                        <a:t>) و ميزان اثر پذيري از آنها.</a:t>
                      </a:r>
                      <a:r>
                        <a:rPr lang="fa-IR" sz="1400" dirty="0" smtClean="0">
                          <a:solidFill>
                            <a:srgbClr val="00B050"/>
                          </a:solidFill>
                          <a:cs typeface="B Zar" pitchFamily="2" charset="-78"/>
                        </a:rPr>
                        <a:t>(هرکدام از موضوعات یک عنوان تحقیقی می باشد)</a:t>
                      </a:r>
                      <a:endParaRPr lang="en-US" sz="1300" dirty="0">
                        <a:ln>
                          <a:solidFill>
                            <a:schemeClr val="tx1"/>
                          </a:solidFill>
                        </a:ln>
                        <a:solidFill>
                          <a:srgbClr val="00B050"/>
                        </a:solidFill>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18</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1836">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تاثيرات سياست</a:t>
                      </a:r>
                      <a:r>
                        <a:rPr lang="fa-IR" sz="1400" dirty="0" smtClean="0">
                          <a:cs typeface="B Zar" pitchFamily="2" charset="-78"/>
                        </a:rPr>
                        <a:t>‌</a:t>
                      </a:r>
                      <a:r>
                        <a:rPr lang="ar-SA" sz="1400" dirty="0" smtClean="0">
                          <a:cs typeface="B Zar" pitchFamily="2" charset="-78"/>
                        </a:rPr>
                        <a:t>هاي اجتماعي( نظير  تخصيص منابع و سرمايه گذاري</a:t>
                      </a:r>
                      <a:r>
                        <a:rPr lang="fa-IR" sz="1400" dirty="0" smtClean="0">
                          <a:cs typeface="B Zar" pitchFamily="2" charset="-78"/>
                        </a:rPr>
                        <a:t>‌</a:t>
                      </a:r>
                      <a:r>
                        <a:rPr lang="ar-SA" sz="1400" dirty="0" smtClean="0">
                          <a:cs typeface="B Zar" pitchFamily="2" charset="-78"/>
                        </a:rPr>
                        <a:t>ها، گسترش بروكراسي، مديريت بحران، نظام پاداش</a:t>
                      </a:r>
                      <a:r>
                        <a:rPr lang="fa-IR" sz="1400" dirty="0" smtClean="0">
                          <a:cs typeface="B Zar" pitchFamily="2" charset="-78"/>
                        </a:rPr>
                        <a:t>‌</a:t>
                      </a:r>
                      <a:r>
                        <a:rPr lang="ar-SA" sz="1400" dirty="0" smtClean="0">
                          <a:cs typeface="B Zar" pitchFamily="2" charset="-78"/>
                        </a:rPr>
                        <a:t>هاي اقتصادي</a:t>
                      </a:r>
                      <a:r>
                        <a:rPr lang="en-US" sz="1400" dirty="0" smtClean="0">
                          <a:cs typeface="B Zar" pitchFamily="2" charset="-78"/>
                        </a:rPr>
                        <a:t> </a:t>
                      </a:r>
                      <a:r>
                        <a:rPr lang="ar-SA" sz="1400" dirty="0" smtClean="0">
                          <a:cs typeface="B Zar" pitchFamily="2" charset="-78"/>
                        </a:rPr>
                        <a:t>اجتماعي، دفاع شهري و</a:t>
                      </a:r>
                      <a:r>
                        <a:rPr lang="en-US" sz="1400" dirty="0" smtClean="0">
                          <a:cs typeface="B Zar" pitchFamily="2" charset="-78"/>
                        </a:rPr>
                        <a:t> ...</a:t>
                      </a:r>
                      <a:r>
                        <a:rPr lang="ar-SA" sz="1400" dirty="0" smtClean="0">
                          <a:cs typeface="B Zar" pitchFamily="2" charset="-78"/>
                        </a:rPr>
                        <a:t>) </a:t>
                      </a:r>
                      <a:r>
                        <a:rPr lang="fa-IR" sz="1400" dirty="0" smtClean="0">
                          <a:cs typeface="B Zar" pitchFamily="2" charset="-78"/>
                        </a:rPr>
                        <a:t>د</a:t>
                      </a:r>
                      <a:r>
                        <a:rPr lang="ar-SA" sz="1400" dirty="0" smtClean="0">
                          <a:cs typeface="B Zar" pitchFamily="2" charset="-78"/>
                        </a:rPr>
                        <a:t>ر جنگ</a:t>
                      </a:r>
                      <a:r>
                        <a:rPr lang="fa-IR" sz="1400" dirty="0" smtClean="0">
                          <a:cs typeface="B Zar" pitchFamily="2" charset="-78"/>
                        </a:rPr>
                        <a:t> تحمیلی</a:t>
                      </a:r>
                      <a:r>
                        <a:rPr lang="ar-SA" sz="1400" dirty="0" smtClean="0">
                          <a:cs typeface="B Zar" pitchFamily="2" charset="-78"/>
                        </a:rPr>
                        <a:t>.</a:t>
                      </a:r>
                      <a:endParaRPr lang="en-US" sz="13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19</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148">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نقش جنگ </a:t>
                      </a:r>
                      <a:r>
                        <a:rPr lang="fa-IR" sz="1400" dirty="0" smtClean="0">
                          <a:cs typeface="B Zar" pitchFamily="2" charset="-78"/>
                        </a:rPr>
                        <a:t>تحمیلی </a:t>
                      </a:r>
                      <a:r>
                        <a:rPr lang="ar-SA" sz="1400" dirty="0" smtClean="0">
                          <a:cs typeface="B Zar" pitchFamily="2" charset="-78"/>
                        </a:rPr>
                        <a:t>در ايجاد هويت، مذهبي، ملي، قومي</a:t>
                      </a:r>
                      <a:r>
                        <a:rPr lang="fa-IR" sz="1400" dirty="0" smtClean="0">
                          <a:cs typeface="B Zar" pitchFamily="2" charset="-78"/>
                        </a:rPr>
                        <a:t>، </a:t>
                      </a:r>
                      <a:r>
                        <a:rPr lang="ar-SA" sz="1400" dirty="0" smtClean="0">
                          <a:cs typeface="B Zar" pitchFamily="2" charset="-78"/>
                        </a:rPr>
                        <a:t>طبقاتي و جامعه</a:t>
                      </a:r>
                      <a:r>
                        <a:rPr lang="fa-IR" sz="1400" dirty="0" smtClean="0">
                          <a:cs typeface="B Zar" pitchFamily="2" charset="-78"/>
                        </a:rPr>
                        <a:t>‌</a:t>
                      </a:r>
                      <a:r>
                        <a:rPr lang="ar-SA" sz="1400" dirty="0" smtClean="0">
                          <a:cs typeface="B Zar" pitchFamily="2" charset="-78"/>
                        </a:rPr>
                        <a:t>پذير كردن اقشار مختلف</a:t>
                      </a:r>
                      <a:r>
                        <a:rPr lang="fa-IR" sz="1400" dirty="0" smtClean="0">
                          <a:cs typeface="B Zar" pitchFamily="2" charset="-78"/>
                        </a:rPr>
                        <a:t> در ایران</a:t>
                      </a:r>
                      <a:r>
                        <a:rPr lang="ar-SA" sz="1400" dirty="0" smtClean="0">
                          <a:cs typeface="B Zar" pitchFamily="2" charset="-78"/>
                        </a:rPr>
                        <a:t>.</a:t>
                      </a:r>
                      <a:endParaRPr lang="en-US" sz="13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20</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 y="1066800"/>
          <a:ext cx="8610599" cy="4389120"/>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588234"/>
                <a:gridCol w="1131606"/>
                <a:gridCol w="6470591"/>
                <a:gridCol w="420168"/>
              </a:tblGrid>
              <a:tr h="304797">
                <a:tc gridSpan="4">
                  <a:txBody>
                    <a:bodyPr/>
                    <a:lstStyle/>
                    <a:p>
                      <a:pPr algn="ctr"/>
                      <a:r>
                        <a:rPr kumimoji="0" lang="ar-SA" sz="2000" b="1" kern="1200" dirty="0" smtClean="0">
                          <a:ln>
                            <a:solidFill>
                              <a:schemeClr val="tx1"/>
                            </a:solidFill>
                          </a:ln>
                          <a:solidFill>
                            <a:srgbClr val="C00000"/>
                          </a:solidFill>
                          <a:latin typeface="+mn-lt"/>
                          <a:ea typeface="+mn-ea"/>
                          <a:cs typeface="+mn-cs"/>
                        </a:rPr>
                        <a:t>ابعاد اجتماعي جنگ ايران و عراق(</a:t>
                      </a:r>
                      <a:r>
                        <a:rPr kumimoji="0" lang="fa-IR" sz="2000" b="1" kern="1200" dirty="0" smtClean="0">
                          <a:ln>
                            <a:solidFill>
                              <a:schemeClr val="tx1"/>
                            </a:solidFill>
                          </a:ln>
                          <a:solidFill>
                            <a:srgbClr val="C00000"/>
                          </a:solidFill>
                          <a:latin typeface="+mn-lt"/>
                          <a:ea typeface="+mn-ea"/>
                          <a:cs typeface="+mn-cs"/>
                        </a:rPr>
                        <a:t>81</a:t>
                      </a:r>
                      <a:r>
                        <a:rPr kumimoji="0" lang="ar-SA" sz="2000" b="1" kern="1200" dirty="0" smtClean="0">
                          <a:ln>
                            <a:solidFill>
                              <a:schemeClr val="tx1"/>
                            </a:solidFill>
                          </a:ln>
                          <a:solidFill>
                            <a:srgbClr val="C00000"/>
                          </a:solidFill>
                          <a:latin typeface="+mn-lt"/>
                          <a:ea typeface="+mn-ea"/>
                          <a:cs typeface="+mn-cs"/>
                        </a:rPr>
                        <a:t> عنوان)</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441957">
                <a:tc>
                  <a:txBody>
                    <a:bodyPr/>
                    <a:lstStyle/>
                    <a:p>
                      <a:pPr algn="ctr"/>
                      <a:r>
                        <a:rPr lang="fa-IR" sz="1400" dirty="0" smtClean="0">
                          <a:ln>
                            <a:solidFill>
                              <a:schemeClr val="tx1"/>
                            </a:solidFill>
                          </a:ln>
                          <a:cs typeface="B Zar" pitchFamily="2" charset="-78"/>
                        </a:rPr>
                        <a:t>سطح دکترا</a:t>
                      </a:r>
                      <a:endParaRPr lang="en-US" sz="140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عنوان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ردیف</a:t>
                      </a:r>
                      <a:endParaRPr lang="en-US" sz="140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1524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ar-SA" sz="1400" kern="1200" dirty="0" smtClean="0">
                          <a:solidFill>
                            <a:schemeClr val="dk1"/>
                          </a:solidFill>
                          <a:latin typeface="+mn-lt"/>
                          <a:ea typeface="+mn-ea"/>
                          <a:cs typeface="B Zar" pitchFamily="2" charset="-78"/>
                        </a:rPr>
                        <a:t>بررسي برنامه</a:t>
                      </a:r>
                      <a:r>
                        <a:rPr kumimoji="0" lang="fa-IR" sz="1400" kern="1200" dirty="0" smtClean="0">
                          <a:solidFill>
                            <a:schemeClr val="dk1"/>
                          </a:solidFill>
                          <a:latin typeface="+mn-lt"/>
                          <a:ea typeface="+mn-ea"/>
                          <a:cs typeface="B Zar" pitchFamily="2" charset="-78"/>
                        </a:rPr>
                        <a:t>‌</a:t>
                      </a:r>
                      <a:r>
                        <a:rPr kumimoji="0" lang="ar-SA" sz="1400" kern="1200" dirty="0" smtClean="0">
                          <a:solidFill>
                            <a:schemeClr val="dk1"/>
                          </a:solidFill>
                          <a:latin typeface="+mn-lt"/>
                          <a:ea typeface="+mn-ea"/>
                          <a:cs typeface="B Zar" pitchFamily="2" charset="-78"/>
                        </a:rPr>
                        <a:t>ها و سياست</a:t>
                      </a:r>
                      <a:r>
                        <a:rPr kumimoji="0" lang="fa-IR" sz="1400" kern="1200" dirty="0" smtClean="0">
                          <a:solidFill>
                            <a:schemeClr val="dk1"/>
                          </a:solidFill>
                          <a:latin typeface="+mn-lt"/>
                          <a:ea typeface="+mn-ea"/>
                          <a:cs typeface="B Zar" pitchFamily="2" charset="-78"/>
                        </a:rPr>
                        <a:t>‌</a:t>
                      </a:r>
                      <a:r>
                        <a:rPr kumimoji="0" lang="ar-SA" sz="1400" kern="1200" dirty="0" smtClean="0">
                          <a:solidFill>
                            <a:schemeClr val="dk1"/>
                          </a:solidFill>
                          <a:latin typeface="+mn-lt"/>
                          <a:ea typeface="+mn-ea"/>
                          <a:cs typeface="B Zar" pitchFamily="2" charset="-78"/>
                        </a:rPr>
                        <a:t>هاي فرهنگي </a:t>
                      </a:r>
                      <a:r>
                        <a:rPr kumimoji="0" lang="fa-IR" sz="1400" kern="1200" dirty="0" smtClean="0">
                          <a:solidFill>
                            <a:schemeClr val="dk1"/>
                          </a:solidFill>
                          <a:latin typeface="+mn-lt"/>
                          <a:ea typeface="+mn-ea"/>
                          <a:cs typeface="B Zar" pitchFamily="2" charset="-78"/>
                        </a:rPr>
                        <a:t>برای</a:t>
                      </a:r>
                      <a:r>
                        <a:rPr kumimoji="0" lang="ar-SA" sz="1400" kern="1200" dirty="0" smtClean="0">
                          <a:solidFill>
                            <a:schemeClr val="dk1"/>
                          </a:solidFill>
                          <a:latin typeface="+mn-lt"/>
                          <a:ea typeface="+mn-ea"/>
                          <a:cs typeface="B Zar" pitchFamily="2" charset="-78"/>
                        </a:rPr>
                        <a:t> آماده</a:t>
                      </a:r>
                      <a:r>
                        <a:rPr kumimoji="0" lang="fa-IR" sz="1400" kern="1200" dirty="0" smtClean="0">
                          <a:solidFill>
                            <a:schemeClr val="dk1"/>
                          </a:solidFill>
                          <a:latin typeface="+mn-lt"/>
                          <a:ea typeface="+mn-ea"/>
                          <a:cs typeface="B Zar" pitchFamily="2" charset="-78"/>
                        </a:rPr>
                        <a:t>‌</a:t>
                      </a:r>
                      <a:r>
                        <a:rPr kumimoji="0" lang="ar-SA" sz="1400" kern="1200" dirty="0" smtClean="0">
                          <a:solidFill>
                            <a:schemeClr val="dk1"/>
                          </a:solidFill>
                          <a:latin typeface="+mn-lt"/>
                          <a:ea typeface="+mn-ea"/>
                          <a:cs typeface="B Zar" pitchFamily="2" charset="-78"/>
                        </a:rPr>
                        <a:t>سازي اجتماعي</a:t>
                      </a:r>
                      <a:r>
                        <a:rPr kumimoji="0" lang="fa-IR" sz="1400" kern="1200" baseline="0" dirty="0" smtClean="0">
                          <a:solidFill>
                            <a:schemeClr val="dk1"/>
                          </a:solidFill>
                          <a:latin typeface="+mn-lt"/>
                          <a:ea typeface="+mn-ea"/>
                          <a:cs typeface="B Zar" pitchFamily="2" charset="-78"/>
                        </a:rPr>
                        <a:t> </a:t>
                      </a:r>
                      <a:r>
                        <a:rPr kumimoji="0" lang="ar-SA" sz="1400" kern="1200" dirty="0" smtClean="0">
                          <a:solidFill>
                            <a:schemeClr val="dk1"/>
                          </a:solidFill>
                          <a:latin typeface="+mn-lt"/>
                          <a:ea typeface="+mn-ea"/>
                          <a:cs typeface="B Zar" pitchFamily="2" charset="-78"/>
                        </a:rPr>
                        <a:t>در دوران جنگ </a:t>
                      </a:r>
                      <a:r>
                        <a:rPr kumimoji="0" lang="fa-IR" sz="1400" kern="1200" dirty="0" smtClean="0">
                          <a:solidFill>
                            <a:schemeClr val="dk1"/>
                          </a:solidFill>
                          <a:latin typeface="+mn-lt"/>
                          <a:ea typeface="+mn-ea"/>
                          <a:cs typeface="B Zar" pitchFamily="2" charset="-78"/>
                        </a:rPr>
                        <a:t>تحمیلی</a:t>
                      </a:r>
                      <a:r>
                        <a:rPr kumimoji="0" lang="ar-SA" sz="1400" kern="1200" dirty="0" smtClean="0">
                          <a:solidFill>
                            <a:schemeClr val="dk1"/>
                          </a:solidFill>
                          <a:latin typeface="+mn-lt"/>
                          <a:ea typeface="+mn-ea"/>
                          <a:cs typeface="B Zar" pitchFamily="2" charset="-78"/>
                        </a:rPr>
                        <a:t>.</a:t>
                      </a:r>
                      <a:r>
                        <a:rPr kumimoji="0" lang="fa-IR" sz="1400" kern="1200" dirty="0" smtClean="0">
                          <a:solidFill>
                            <a:schemeClr val="dk1"/>
                          </a:solidFill>
                          <a:latin typeface="+mn-lt"/>
                          <a:ea typeface="+mn-ea"/>
                          <a:cs typeface="B Zar" pitchFamily="2" charset="-78"/>
                        </a:rPr>
                        <a:t>(پشتیبانی معنوی و مادی از جنگ، اوقات فراغت، حضور مردم در جنگ و ...) </a:t>
                      </a:r>
                      <a:r>
                        <a:rPr kumimoji="0" lang="fa-IR" sz="1400" kern="1200" dirty="0" smtClean="0">
                          <a:solidFill>
                            <a:srgbClr val="00B050"/>
                          </a:solidFill>
                          <a:latin typeface="+mn-lt"/>
                          <a:ea typeface="+mn-ea"/>
                          <a:cs typeface="B Zar" pitchFamily="2" charset="-78"/>
                        </a:rPr>
                        <a:t>(هرکدام از موارد داخل پرانتز یک موضوع</a:t>
                      </a:r>
                      <a:r>
                        <a:rPr kumimoji="0" lang="fa-IR" sz="1400" kern="1200" baseline="0" dirty="0" smtClean="0">
                          <a:solidFill>
                            <a:srgbClr val="00B050"/>
                          </a:solidFill>
                          <a:latin typeface="+mn-lt"/>
                          <a:ea typeface="+mn-ea"/>
                          <a:cs typeface="B Zar" pitchFamily="2" charset="-78"/>
                        </a:rPr>
                        <a:t> تحقیق می باشد)</a:t>
                      </a:r>
                      <a:endParaRPr kumimoji="0" lang="en-US" sz="1400" kern="1200" dirty="0" smtClean="0">
                        <a:solidFill>
                          <a:srgbClr val="00B050"/>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21</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آسيب</a:t>
                      </a:r>
                      <a:r>
                        <a:rPr lang="fa-IR" sz="1400" dirty="0" smtClean="0">
                          <a:cs typeface="B Zar" pitchFamily="2" charset="-78"/>
                        </a:rPr>
                        <a:t>‌</a:t>
                      </a:r>
                      <a:r>
                        <a:rPr lang="ar-SA" sz="1400" dirty="0" smtClean="0">
                          <a:cs typeface="B Zar" pitchFamily="2" charset="-78"/>
                        </a:rPr>
                        <a:t>ها و انحرافات</a:t>
                      </a:r>
                      <a:r>
                        <a:rPr lang="fa-IR" sz="1400" baseline="0" dirty="0" smtClean="0">
                          <a:cs typeface="B Zar" pitchFamily="2" charset="-78"/>
                        </a:rPr>
                        <a:t> اجتماعی</a:t>
                      </a:r>
                      <a:r>
                        <a:rPr lang="ar-SA" sz="1400" dirty="0" smtClean="0">
                          <a:cs typeface="B Zar" pitchFamily="2" charset="-78"/>
                        </a:rPr>
                        <a:t> در جنگ</a:t>
                      </a:r>
                      <a:r>
                        <a:rPr lang="fa-IR" sz="1400" baseline="0" dirty="0" smtClean="0">
                          <a:cs typeface="B Zar" pitchFamily="2" charset="-78"/>
                        </a:rPr>
                        <a:t> تحمیلی (قبل، حین و بعداز جنگ تحمیلی)</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22</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ar-SA" sz="1400" kern="1200" dirty="0" smtClean="0">
                          <a:solidFill>
                            <a:schemeClr val="dk1"/>
                          </a:solidFill>
                          <a:latin typeface="+mn-lt"/>
                          <a:ea typeface="+mn-ea"/>
                          <a:cs typeface="B Zar" pitchFamily="2" charset="-78"/>
                        </a:rPr>
                        <a:t>بررسي وضعيت گروه خاص آسيب ديده از جنگ </a:t>
                      </a:r>
                      <a:r>
                        <a:rPr kumimoji="0" lang="fa-IR" sz="1400" kern="1200" dirty="0" smtClean="0">
                          <a:solidFill>
                            <a:schemeClr val="dk1"/>
                          </a:solidFill>
                          <a:latin typeface="+mn-lt"/>
                          <a:ea typeface="+mn-ea"/>
                          <a:cs typeface="B Zar" pitchFamily="2" charset="-78"/>
                        </a:rPr>
                        <a:t>تحمیلی</a:t>
                      </a:r>
                      <a:r>
                        <a:rPr kumimoji="0" lang="ar-SA" sz="1400" kern="1200" dirty="0" smtClean="0">
                          <a:solidFill>
                            <a:schemeClr val="dk1"/>
                          </a:solidFill>
                          <a:latin typeface="+mn-lt"/>
                          <a:ea typeface="+mn-ea"/>
                          <a:cs typeface="B Zar" pitchFamily="2" charset="-78"/>
                        </a:rPr>
                        <a:t>(ايثارگران) از نقطه نظر آسيب</a:t>
                      </a:r>
                      <a:r>
                        <a:rPr kumimoji="0" lang="fa-IR" sz="1400" kern="1200" dirty="0" smtClean="0">
                          <a:solidFill>
                            <a:schemeClr val="dk1"/>
                          </a:solidFill>
                          <a:latin typeface="+mn-lt"/>
                          <a:ea typeface="+mn-ea"/>
                          <a:cs typeface="B Zar" pitchFamily="2" charset="-78"/>
                        </a:rPr>
                        <a:t>‌</a:t>
                      </a:r>
                      <a:r>
                        <a:rPr kumimoji="0" lang="ar-SA" sz="1400" kern="1200" dirty="0" smtClean="0">
                          <a:solidFill>
                            <a:schemeClr val="dk1"/>
                          </a:solidFill>
                          <a:latin typeface="+mn-lt"/>
                          <a:ea typeface="+mn-ea"/>
                          <a:cs typeface="B Zar" pitchFamily="2" charset="-78"/>
                        </a:rPr>
                        <a:t>هاي رواني و اجتماعي.</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23</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تبيين مكانيسم</a:t>
                      </a:r>
                      <a:r>
                        <a:rPr lang="fa-IR" sz="1400" dirty="0" smtClean="0">
                          <a:cs typeface="B Zar" pitchFamily="2" charset="-78"/>
                        </a:rPr>
                        <a:t>‌</a:t>
                      </a:r>
                      <a:r>
                        <a:rPr lang="ar-SA" sz="1400" dirty="0" smtClean="0">
                          <a:cs typeface="B Zar" pitchFamily="2" charset="-78"/>
                        </a:rPr>
                        <a:t>هاي مرتبط با بازپروري گروه خاص آسيب ديده از جنگ </a:t>
                      </a:r>
                      <a:r>
                        <a:rPr lang="fa-IR" sz="1400" dirty="0" smtClean="0">
                          <a:cs typeface="B Zar" pitchFamily="2" charset="-78"/>
                        </a:rPr>
                        <a:t>تحمیلی </a:t>
                      </a:r>
                      <a:r>
                        <a:rPr lang="ar-SA" sz="1400" dirty="0" smtClean="0">
                          <a:cs typeface="B Zar" pitchFamily="2" charset="-78"/>
                        </a:rPr>
                        <a:t>و ايجاد تعامل مثبت آنان با اجتماع در دوره تداوم و پايان جنگ.</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24</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49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بررسی </a:t>
                      </a:r>
                      <a:r>
                        <a:rPr lang="fa-IR" sz="1400" dirty="0" smtClean="0">
                          <a:cs typeface="B Zar" pitchFamily="2" charset="-78"/>
                        </a:rPr>
                        <a:t>تأثیر </a:t>
                      </a:r>
                      <a:r>
                        <a:rPr lang="ar-SA" sz="1400" dirty="0" smtClean="0">
                          <a:cs typeface="B Zar" pitchFamily="2" charset="-78"/>
                        </a:rPr>
                        <a:t>جنگ</a:t>
                      </a:r>
                      <a:r>
                        <a:rPr lang="fa-IR" sz="1400" dirty="0" smtClean="0">
                          <a:cs typeface="B Zar" pitchFamily="2" charset="-78"/>
                        </a:rPr>
                        <a:t> تحمیلی بر</a:t>
                      </a:r>
                      <a:r>
                        <a:rPr lang="ar-SA" sz="1400" dirty="0" smtClean="0">
                          <a:cs typeface="B Zar" pitchFamily="2" charset="-78"/>
                        </a:rPr>
                        <a:t>مدرنيزاسيون و </a:t>
                      </a:r>
                      <a:r>
                        <a:rPr lang="fa-IR" sz="1400" dirty="0" smtClean="0">
                          <a:cs typeface="B Zar" pitchFamily="2" charset="-78"/>
                        </a:rPr>
                        <a:t>ساختار اجتماعی در ایران</a:t>
                      </a:r>
                      <a:r>
                        <a:rPr lang="ar-SA" sz="1400" dirty="0" smtClean="0">
                          <a:cs typeface="B Zar" pitchFamily="2" charset="-78"/>
                        </a:rPr>
                        <a:t>.</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25</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رشد و نحوه شكل</a:t>
                      </a:r>
                      <a:r>
                        <a:rPr lang="fa-IR" sz="1400" dirty="0" smtClean="0">
                          <a:cs typeface="B Zar" pitchFamily="2" charset="-78"/>
                        </a:rPr>
                        <a:t>‌</a:t>
                      </a:r>
                      <a:r>
                        <a:rPr lang="ar-SA" sz="1400" dirty="0" smtClean="0">
                          <a:cs typeface="B Zar" pitchFamily="2" charset="-78"/>
                        </a:rPr>
                        <a:t>گيري روابط اجتماعي در جنگ</a:t>
                      </a:r>
                      <a:r>
                        <a:rPr lang="fa-IR" sz="1400" dirty="0" smtClean="0">
                          <a:cs typeface="B Zar" pitchFamily="2" charset="-78"/>
                        </a:rPr>
                        <a:t> تحمیلی</a:t>
                      </a:r>
                      <a:r>
                        <a:rPr lang="ar-SA" sz="1400" dirty="0" smtClean="0">
                          <a:cs typeface="B Zar" pitchFamily="2" charset="-78"/>
                        </a:rPr>
                        <a:t>.</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26</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رفتارهاي جمعي در </a:t>
                      </a:r>
                      <a:r>
                        <a:rPr lang="fa-IR" sz="1400" dirty="0" smtClean="0">
                          <a:cs typeface="B Zar" pitchFamily="2" charset="-78"/>
                        </a:rPr>
                        <a:t>دوران</a:t>
                      </a:r>
                      <a:r>
                        <a:rPr lang="fa-IR" sz="1400" baseline="0" dirty="0" smtClean="0">
                          <a:cs typeface="B Zar" pitchFamily="2" charset="-78"/>
                        </a:rPr>
                        <a:t> </a:t>
                      </a:r>
                      <a:r>
                        <a:rPr lang="ar-SA" sz="1400" dirty="0" smtClean="0">
                          <a:cs typeface="B Zar" pitchFamily="2" charset="-78"/>
                        </a:rPr>
                        <a:t>جنگ</a:t>
                      </a:r>
                      <a:r>
                        <a:rPr lang="fa-IR" sz="1400" dirty="0" smtClean="0">
                          <a:cs typeface="B Zar" pitchFamily="2" charset="-78"/>
                        </a:rPr>
                        <a:t> تحمیلی</a:t>
                      </a:r>
                      <a:r>
                        <a:rPr lang="ar-SA" sz="1400" dirty="0" smtClean="0">
                          <a:cs typeface="B Zar" pitchFamily="2" charset="-78"/>
                        </a:rPr>
                        <a:t>.</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27</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روابط خانوادگي و شبكه هاي ارتباطي در دوران جنگ </a:t>
                      </a:r>
                      <a:r>
                        <a:rPr lang="fa-IR" sz="1400" dirty="0" smtClean="0">
                          <a:cs typeface="B Zar" pitchFamily="2" charset="-78"/>
                        </a:rPr>
                        <a:t>تحمیلی </a:t>
                      </a:r>
                      <a:r>
                        <a:rPr lang="ar-SA" sz="1400" dirty="0" smtClean="0">
                          <a:cs typeface="B Zar" pitchFamily="2" charset="-78"/>
                        </a:rPr>
                        <a:t>و ميزان تاثير پذيري آنها.</a:t>
                      </a:r>
                      <a:endParaRPr lang="en-US" sz="13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بررسی نقش هم</a:t>
                      </a:r>
                      <a:r>
                        <a:rPr lang="fa-IR" sz="1400" dirty="0" smtClean="0">
                          <a:cs typeface="B Zar" pitchFamily="2" charset="-78"/>
                        </a:rPr>
                        <a:t> </a:t>
                      </a:r>
                      <a:r>
                        <a:rPr lang="ar-SA" sz="1400" dirty="0" smtClean="0">
                          <a:cs typeface="B Zar" pitchFamily="2" charset="-78"/>
                        </a:rPr>
                        <a:t>زيستي</a:t>
                      </a:r>
                      <a:r>
                        <a:rPr lang="fa-IR" sz="1400" dirty="0" smtClean="0">
                          <a:cs typeface="B Zar" pitchFamily="2" charset="-78"/>
                        </a:rPr>
                        <a:t>‌</a:t>
                      </a:r>
                      <a:r>
                        <a:rPr lang="ar-SA" sz="1400" dirty="0" smtClean="0">
                          <a:cs typeface="B Zar" pitchFamily="2" charset="-78"/>
                        </a:rPr>
                        <a:t>هاي اجباري و موقتي و روابط اجتماعي مرتبط در طول جنگ</a:t>
                      </a:r>
                      <a:r>
                        <a:rPr lang="fa-IR" sz="1400" dirty="0" smtClean="0">
                          <a:cs typeface="B Zar" pitchFamily="2" charset="-78"/>
                        </a:rPr>
                        <a:t> تحمیلی</a:t>
                      </a:r>
                      <a:r>
                        <a:rPr lang="ar-SA" sz="1400" dirty="0" smtClean="0">
                          <a:cs typeface="B Zar" pitchFamily="2" charset="-78"/>
                        </a:rPr>
                        <a:t>.</a:t>
                      </a:r>
                      <a:endParaRPr lang="en-US" sz="13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29</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بررسی نقش الگوهاي مشاركت اجتماعي اقشار و گروههاي گوناگون در جنگ تحميلي.</a:t>
                      </a:r>
                      <a:endParaRPr lang="en-US"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30</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801" y="548640"/>
          <a:ext cx="8610599" cy="5394960"/>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588234"/>
                <a:gridCol w="1131606"/>
                <a:gridCol w="6470591"/>
                <a:gridCol w="420168"/>
              </a:tblGrid>
              <a:tr h="304797">
                <a:tc gridSpan="4">
                  <a:txBody>
                    <a:bodyPr/>
                    <a:lstStyle/>
                    <a:p>
                      <a:pPr algn="ctr"/>
                      <a:r>
                        <a:rPr kumimoji="0" lang="ar-SA" sz="2000" b="1" kern="1200" dirty="0" smtClean="0">
                          <a:ln>
                            <a:solidFill>
                              <a:schemeClr val="tx1"/>
                            </a:solidFill>
                          </a:ln>
                          <a:solidFill>
                            <a:srgbClr val="C00000"/>
                          </a:solidFill>
                          <a:latin typeface="+mn-lt"/>
                          <a:ea typeface="+mn-ea"/>
                          <a:cs typeface="+mn-cs"/>
                        </a:rPr>
                        <a:t>ابعاد اجتماعي جنگ ايران و عراق(</a:t>
                      </a:r>
                      <a:r>
                        <a:rPr kumimoji="0" lang="fa-IR" sz="2000" b="1" kern="1200" dirty="0" smtClean="0">
                          <a:ln>
                            <a:solidFill>
                              <a:schemeClr val="tx1"/>
                            </a:solidFill>
                          </a:ln>
                          <a:solidFill>
                            <a:srgbClr val="C00000"/>
                          </a:solidFill>
                          <a:latin typeface="+mn-lt"/>
                          <a:ea typeface="+mn-ea"/>
                          <a:cs typeface="+mn-cs"/>
                        </a:rPr>
                        <a:t>81</a:t>
                      </a:r>
                      <a:r>
                        <a:rPr kumimoji="0" lang="ar-SA" sz="2000" b="1" kern="1200" dirty="0" smtClean="0">
                          <a:ln>
                            <a:solidFill>
                              <a:schemeClr val="tx1"/>
                            </a:solidFill>
                          </a:ln>
                          <a:solidFill>
                            <a:srgbClr val="C00000"/>
                          </a:solidFill>
                          <a:latin typeface="+mn-lt"/>
                          <a:ea typeface="+mn-ea"/>
                          <a:cs typeface="+mn-cs"/>
                        </a:rPr>
                        <a:t> عنوان)</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441957">
                <a:tc>
                  <a:txBody>
                    <a:bodyPr/>
                    <a:lstStyle/>
                    <a:p>
                      <a:pPr algn="ctr"/>
                      <a:r>
                        <a:rPr lang="fa-IR" sz="1400" dirty="0" smtClean="0">
                          <a:ln>
                            <a:solidFill>
                              <a:schemeClr val="tx1"/>
                            </a:solidFill>
                          </a:ln>
                          <a:cs typeface="B Zar" pitchFamily="2" charset="-78"/>
                        </a:rPr>
                        <a:t>سطح دکترا</a:t>
                      </a:r>
                      <a:endParaRPr lang="en-US" sz="140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عنوان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ردیف</a:t>
                      </a:r>
                      <a:endParaRPr lang="en-US" sz="140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7213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نقش الگوهاي ارتباطي و تعاملي در ميان رزمندگان </a:t>
                      </a:r>
                      <a:r>
                        <a:rPr lang="fa-IR" sz="1400" dirty="0" smtClean="0">
                          <a:cs typeface="B Zar" pitchFamily="2" charset="-78"/>
                        </a:rPr>
                        <a:t>در </a:t>
                      </a:r>
                      <a:r>
                        <a:rPr lang="ar-SA" sz="1400" dirty="0" smtClean="0">
                          <a:cs typeface="B Zar" pitchFamily="2" charset="-78"/>
                        </a:rPr>
                        <a:t>جنگ تحميلي.</a:t>
                      </a:r>
                      <a:endParaRPr lang="en-US" sz="1300" dirty="0" smtClean="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31</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388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تحليل جامعه آماري كليه گرو</a:t>
                      </a:r>
                      <a:r>
                        <a:rPr lang="fa-IR" sz="1400" dirty="0" smtClean="0">
                          <a:cs typeface="B Zar" pitchFamily="2" charset="-78"/>
                        </a:rPr>
                        <a:t>‌هها </a:t>
                      </a:r>
                      <a:r>
                        <a:rPr lang="ar-SA" sz="1400" dirty="0" smtClean="0">
                          <a:cs typeface="B Zar" pitchFamily="2" charset="-78"/>
                        </a:rPr>
                        <a:t>و سازمان</a:t>
                      </a:r>
                      <a:r>
                        <a:rPr lang="fa-IR" sz="1400" dirty="0" smtClean="0">
                          <a:cs typeface="B Zar" pitchFamily="2" charset="-78"/>
                        </a:rPr>
                        <a:t>‌</a:t>
                      </a:r>
                      <a:r>
                        <a:rPr lang="ar-SA" sz="1400" dirty="0" smtClean="0">
                          <a:cs typeface="B Zar" pitchFamily="2" charset="-78"/>
                        </a:rPr>
                        <a:t>هاي درگير در جنگ تحميلي عراق علیه اير ان.</a:t>
                      </a:r>
                      <a:endParaRPr lang="en-US" sz="13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32</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نقش بنياد مهاجرين جنگي، جهاد</a:t>
                      </a:r>
                      <a:r>
                        <a:rPr lang="fa-IR" sz="1400" dirty="0" smtClean="0">
                          <a:cs typeface="B Zar" pitchFamily="2" charset="-78"/>
                        </a:rPr>
                        <a:t>سازندگی </a:t>
                      </a:r>
                      <a:r>
                        <a:rPr lang="ar-SA" sz="1400" dirty="0" smtClean="0">
                          <a:cs typeface="B Zar" pitchFamily="2" charset="-78"/>
                        </a:rPr>
                        <a:t>و هلال احمر در جنگ تحمیلی.</a:t>
                      </a:r>
                      <a:r>
                        <a:rPr lang="fa-IR" sz="1400" dirty="0" smtClean="0">
                          <a:solidFill>
                            <a:srgbClr val="00B050"/>
                          </a:solidFill>
                          <a:cs typeface="B Zar" pitchFamily="2" charset="-78"/>
                        </a:rPr>
                        <a:t>(هر کدام از موارد فوق یک عنوان تحقیقی می باشد)</a:t>
                      </a:r>
                      <a:endParaRPr lang="en-US" sz="1300" dirty="0">
                        <a:ln>
                          <a:solidFill>
                            <a:schemeClr val="tx1"/>
                          </a:solidFill>
                        </a:ln>
                        <a:solidFill>
                          <a:srgbClr val="00B050"/>
                        </a:solidFill>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33</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62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سياست</a:t>
                      </a:r>
                      <a:r>
                        <a:rPr lang="fa-IR" sz="1400" dirty="0" smtClean="0">
                          <a:cs typeface="B Zar" pitchFamily="2" charset="-78"/>
                        </a:rPr>
                        <a:t>‌</a:t>
                      </a:r>
                      <a:r>
                        <a:rPr lang="ar-SA" sz="1400" dirty="0" smtClean="0">
                          <a:cs typeface="B Zar" pitchFamily="2" charset="-78"/>
                        </a:rPr>
                        <a:t>هاي اجتماعي نظام جمهوري اسلامي ايران در طول دوران دفاع مقدس.</a:t>
                      </a:r>
                      <a:endParaRPr lang="en-US" sz="13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34</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1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تبیین </a:t>
                      </a:r>
                      <a:r>
                        <a:rPr lang="ar-SA" sz="1400" dirty="0" smtClean="0">
                          <a:cs typeface="B Zar" pitchFamily="2" charset="-78"/>
                        </a:rPr>
                        <a:t>ساماندهي اجتماعي</a:t>
                      </a:r>
                      <a:r>
                        <a:rPr lang="fa-IR" sz="1400" baseline="0" dirty="0" smtClean="0">
                          <a:cs typeface="B Zar" pitchFamily="2" charset="-78"/>
                        </a:rPr>
                        <a:t> و بسیج عمومی </a:t>
                      </a:r>
                      <a:r>
                        <a:rPr lang="ar-SA" sz="1400" dirty="0" smtClean="0">
                          <a:cs typeface="B Zar" pitchFamily="2" charset="-78"/>
                        </a:rPr>
                        <a:t>در جنگ</a:t>
                      </a:r>
                      <a:r>
                        <a:rPr lang="fa-IR" sz="1400" dirty="0" smtClean="0">
                          <a:cs typeface="B Zar" pitchFamily="2" charset="-78"/>
                        </a:rPr>
                        <a:t>‌</a:t>
                      </a:r>
                      <a:r>
                        <a:rPr lang="fa-IR" sz="1400" baseline="0" dirty="0" smtClean="0">
                          <a:cs typeface="B Zar" pitchFamily="2" charset="-78"/>
                        </a:rPr>
                        <a:t> تحمیلی</a:t>
                      </a:r>
                      <a:r>
                        <a:rPr lang="ar-SA" sz="1400" dirty="0" smtClean="0">
                          <a:cs typeface="B Zar" pitchFamily="2" charset="-78"/>
                        </a:rPr>
                        <a:t>.</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35</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بررسی دفاع شهري و مكانيسم</a:t>
                      </a:r>
                      <a:r>
                        <a:rPr lang="fa-IR" sz="1400" dirty="0" smtClean="0">
                          <a:cs typeface="B Zar" pitchFamily="2" charset="-78"/>
                        </a:rPr>
                        <a:t>‌</a:t>
                      </a:r>
                      <a:r>
                        <a:rPr lang="ar-SA" sz="1400" dirty="0" smtClean="0">
                          <a:cs typeface="B Zar" pitchFamily="2" charset="-78"/>
                        </a:rPr>
                        <a:t>هاي آن با رويكرد جامعه شناسي</a:t>
                      </a:r>
                      <a:r>
                        <a:rPr lang="fa-IR" sz="1400" dirty="0" smtClean="0">
                          <a:cs typeface="B Zar" pitchFamily="2" charset="-78"/>
                        </a:rPr>
                        <a:t> </a:t>
                      </a:r>
                      <a:r>
                        <a:rPr lang="ar-SA" sz="1400" dirty="0" smtClean="0">
                          <a:cs typeface="B Zar" pitchFamily="2" charset="-78"/>
                        </a:rPr>
                        <a:t>در طول دوران دفاع مقدس.</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36</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بررسی تخصيص منابع و سرمايه</a:t>
                      </a:r>
                      <a:r>
                        <a:rPr lang="fa-IR" sz="1400" dirty="0" smtClean="0">
                          <a:cs typeface="B Zar" pitchFamily="2" charset="-78"/>
                        </a:rPr>
                        <a:t>‌</a:t>
                      </a:r>
                      <a:r>
                        <a:rPr lang="ar-SA" sz="1400" dirty="0" smtClean="0">
                          <a:cs typeface="B Zar" pitchFamily="2" charset="-78"/>
                        </a:rPr>
                        <a:t>گذاري</a:t>
                      </a:r>
                      <a:r>
                        <a:rPr lang="fa-IR" sz="1400" dirty="0" smtClean="0">
                          <a:cs typeface="B Zar" pitchFamily="2" charset="-78"/>
                        </a:rPr>
                        <a:t>‌</a:t>
                      </a:r>
                      <a:r>
                        <a:rPr lang="ar-SA" sz="1400" dirty="0" smtClean="0">
                          <a:cs typeface="B Zar" pitchFamily="2" charset="-78"/>
                        </a:rPr>
                        <a:t>هاي اجتماعي در جنگ</a:t>
                      </a:r>
                      <a:r>
                        <a:rPr lang="fa-IR" sz="1400" dirty="0" smtClean="0">
                          <a:cs typeface="B Zar" pitchFamily="2" charset="-78"/>
                        </a:rPr>
                        <a:t> تحمیلی</a:t>
                      </a:r>
                      <a:r>
                        <a:rPr lang="ar-SA" sz="1400" dirty="0" smtClean="0">
                          <a:cs typeface="B Zar" pitchFamily="2" charset="-78"/>
                        </a:rPr>
                        <a:t>.</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37</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تحليل مديريت اجتماعي</a:t>
                      </a:r>
                      <a:r>
                        <a:rPr lang="fa-IR" sz="1400" dirty="0" smtClean="0">
                          <a:cs typeface="B Zar" pitchFamily="2" charset="-78"/>
                        </a:rPr>
                        <a:t> ایران</a:t>
                      </a:r>
                      <a:r>
                        <a:rPr lang="ar-SA" sz="1400" dirty="0" smtClean="0">
                          <a:cs typeface="B Zar" pitchFamily="2" charset="-78"/>
                        </a:rPr>
                        <a:t> در در طول دوران دفاع مقدس.</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38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بررسی </a:t>
                      </a:r>
                      <a:r>
                        <a:rPr lang="fa-IR" sz="1400" dirty="0" smtClean="0">
                          <a:cs typeface="B Zar" pitchFamily="2" charset="-78"/>
                        </a:rPr>
                        <a:t>عملکرد </a:t>
                      </a:r>
                      <a:r>
                        <a:rPr lang="ar-SA" sz="1400" dirty="0" smtClean="0">
                          <a:cs typeface="B Zar" pitchFamily="2" charset="-78"/>
                        </a:rPr>
                        <a:t>دولت در طول جنگ تحميلي در كشور ايران.</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39</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بررسی بروكراسي دولتي و ماهيت و ساختار آن</a:t>
                      </a:r>
                      <a:r>
                        <a:rPr lang="fa-IR" sz="1400" dirty="0" smtClean="0">
                          <a:cs typeface="B Zar" pitchFamily="2" charset="-78"/>
                        </a:rPr>
                        <a:t> </a:t>
                      </a:r>
                      <a:r>
                        <a:rPr lang="ar-SA" sz="1400" dirty="0" smtClean="0">
                          <a:cs typeface="B Zar" pitchFamily="2" charset="-78"/>
                        </a:rPr>
                        <a:t>در كشور عراق در طول جنگ </a:t>
                      </a:r>
                      <a:r>
                        <a:rPr lang="fa-IR" sz="1400" dirty="0" smtClean="0">
                          <a:cs typeface="B Zar" pitchFamily="2" charset="-78"/>
                        </a:rPr>
                        <a:t> با ایران</a:t>
                      </a:r>
                      <a:r>
                        <a:rPr lang="ar-SA" sz="1400" dirty="0" smtClean="0">
                          <a:cs typeface="B Zar" pitchFamily="2" charset="-78"/>
                        </a:rPr>
                        <a:t>.</a:t>
                      </a:r>
                      <a:endParaRPr lang="fa-IR"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40</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ar-SA" sz="1400" kern="1200" dirty="0" smtClean="0">
                          <a:solidFill>
                            <a:schemeClr val="dk1"/>
                          </a:solidFill>
                          <a:latin typeface="+mn-lt"/>
                          <a:ea typeface="+mn-ea"/>
                          <a:cs typeface="B Zar" pitchFamily="2" charset="-78"/>
                        </a:rPr>
                        <a:t>بررسی بروكراسي دولتي و ماهيت و ساختار آن در طول جنگ تحميلي در كشور </a:t>
                      </a:r>
                      <a:r>
                        <a:rPr kumimoji="0" lang="fa-IR" sz="1400" kern="1200" dirty="0" smtClean="0">
                          <a:solidFill>
                            <a:schemeClr val="dk1"/>
                          </a:solidFill>
                          <a:latin typeface="+mn-lt"/>
                          <a:ea typeface="+mn-ea"/>
                          <a:cs typeface="B Zar" pitchFamily="2" charset="-78"/>
                        </a:rPr>
                        <a:t>ایران</a:t>
                      </a:r>
                      <a:r>
                        <a:rPr kumimoji="0" lang="ar-SA"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41</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بررسی مديريت بحران و كشمكش</a:t>
                      </a:r>
                      <a:r>
                        <a:rPr lang="fa-IR" sz="1400" dirty="0" smtClean="0">
                          <a:cs typeface="B Zar" pitchFamily="2" charset="-78"/>
                        </a:rPr>
                        <a:t>‌</a:t>
                      </a:r>
                      <a:r>
                        <a:rPr lang="ar-SA" sz="1400" dirty="0" smtClean="0">
                          <a:cs typeface="B Zar" pitchFamily="2" charset="-78"/>
                        </a:rPr>
                        <a:t>هاي ناشي از جنگ</a:t>
                      </a:r>
                      <a:r>
                        <a:rPr lang="fa-IR" sz="1400" dirty="0" smtClean="0">
                          <a:cs typeface="B Zar" pitchFamily="2" charset="-78"/>
                        </a:rPr>
                        <a:t> تحمیلی </a:t>
                      </a:r>
                      <a:r>
                        <a:rPr lang="ar-SA" sz="1400" dirty="0" smtClean="0">
                          <a:cs typeface="B Zar" pitchFamily="2" charset="-78"/>
                        </a:rPr>
                        <a:t>.</a:t>
                      </a:r>
                      <a:endParaRPr lang="en-US" sz="13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42</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بررسی نظام پاداش</a:t>
                      </a:r>
                      <a:r>
                        <a:rPr lang="fa-IR" sz="1400" dirty="0" smtClean="0">
                          <a:cs typeface="B Zar" pitchFamily="2" charset="-78"/>
                        </a:rPr>
                        <a:t>‌</a:t>
                      </a:r>
                      <a:r>
                        <a:rPr lang="ar-SA" sz="1400" dirty="0" smtClean="0">
                          <a:cs typeface="B Zar" pitchFamily="2" charset="-78"/>
                        </a:rPr>
                        <a:t>هاي اقتصادي</a:t>
                      </a:r>
                      <a:r>
                        <a:rPr lang="en-US" sz="1400" dirty="0" smtClean="0">
                          <a:cs typeface="B Zar" pitchFamily="2" charset="-78"/>
                        </a:rPr>
                        <a:t>  </a:t>
                      </a:r>
                      <a:r>
                        <a:rPr lang="ar-SA" sz="1400" dirty="0" smtClean="0">
                          <a:cs typeface="B Zar" pitchFamily="2" charset="-78"/>
                        </a:rPr>
                        <a:t>اجتماعي و كاركرد آن در</a:t>
                      </a:r>
                      <a:r>
                        <a:rPr lang="fa-IR" sz="1400" dirty="0" smtClean="0">
                          <a:cs typeface="B Zar" pitchFamily="2" charset="-78"/>
                        </a:rPr>
                        <a:t>دوران </a:t>
                      </a:r>
                      <a:r>
                        <a:rPr lang="ar-SA" sz="1400" dirty="0" smtClean="0">
                          <a:cs typeface="B Zar" pitchFamily="2" charset="-78"/>
                        </a:rPr>
                        <a:t>دفاع مقدس.</a:t>
                      </a:r>
                      <a:endParaRPr lang="en-US" sz="13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43</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تحليلي حوزه جمعيتي ايران و عراق</a:t>
                      </a:r>
                      <a:r>
                        <a:rPr lang="fa-IR" sz="1400" dirty="0" smtClean="0">
                          <a:cs typeface="B Zar" pitchFamily="2" charset="-78"/>
                        </a:rPr>
                        <a:t> در دوران </a:t>
                      </a:r>
                      <a:r>
                        <a:rPr lang="ar-SA" sz="1400" dirty="0" smtClean="0">
                          <a:cs typeface="B Zar" pitchFamily="2" charset="-78"/>
                        </a:rPr>
                        <a:t>جنگ</a:t>
                      </a:r>
                      <a:r>
                        <a:rPr lang="fa-IR" sz="1400" dirty="0" smtClean="0">
                          <a:cs typeface="B Zar" pitchFamily="2" charset="-78"/>
                        </a:rPr>
                        <a:t> تحمیلی</a:t>
                      </a:r>
                      <a:r>
                        <a:rPr lang="ar-SA" sz="1400" dirty="0" smtClean="0">
                          <a:cs typeface="B Zar" pitchFamily="2" charset="-78"/>
                        </a:rPr>
                        <a:t> </a:t>
                      </a:r>
                      <a:r>
                        <a:rPr lang="fa-IR" sz="1400" dirty="0" smtClean="0">
                          <a:cs typeface="B Zar" pitchFamily="2" charset="-78"/>
                        </a:rPr>
                        <a:t> </a:t>
                      </a:r>
                      <a:r>
                        <a:rPr lang="ar-SA" sz="1400" dirty="0" smtClean="0">
                          <a:cs typeface="B Zar" pitchFamily="2" charset="-78"/>
                        </a:rPr>
                        <a:t>.</a:t>
                      </a:r>
                      <a:endParaRPr lang="en-US"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44</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801" y="533400"/>
          <a:ext cx="8610599" cy="5486400"/>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588234"/>
                <a:gridCol w="1131606"/>
                <a:gridCol w="6470591"/>
                <a:gridCol w="420168"/>
              </a:tblGrid>
              <a:tr h="304797">
                <a:tc gridSpan="4">
                  <a:txBody>
                    <a:bodyPr/>
                    <a:lstStyle/>
                    <a:p>
                      <a:pPr algn="ctr"/>
                      <a:r>
                        <a:rPr kumimoji="0" lang="ar-SA" sz="2000" b="1" kern="1200" dirty="0" smtClean="0">
                          <a:ln>
                            <a:solidFill>
                              <a:schemeClr val="tx1"/>
                            </a:solidFill>
                          </a:ln>
                          <a:solidFill>
                            <a:srgbClr val="C00000"/>
                          </a:solidFill>
                          <a:latin typeface="+mn-lt"/>
                          <a:ea typeface="+mn-ea"/>
                          <a:cs typeface="+mn-cs"/>
                        </a:rPr>
                        <a:t>ابعاد اجتماعي جنگ ايران و عراق(</a:t>
                      </a:r>
                      <a:r>
                        <a:rPr kumimoji="0" lang="fa-IR" sz="2000" b="1" kern="1200" dirty="0" smtClean="0">
                          <a:ln>
                            <a:solidFill>
                              <a:schemeClr val="tx1"/>
                            </a:solidFill>
                          </a:ln>
                          <a:solidFill>
                            <a:srgbClr val="C00000"/>
                          </a:solidFill>
                          <a:latin typeface="+mn-lt"/>
                          <a:ea typeface="+mn-ea"/>
                          <a:cs typeface="+mn-cs"/>
                        </a:rPr>
                        <a:t>81</a:t>
                      </a:r>
                      <a:r>
                        <a:rPr kumimoji="0" lang="ar-SA" sz="2000" b="1" kern="1200" dirty="0" smtClean="0">
                          <a:ln>
                            <a:solidFill>
                              <a:schemeClr val="tx1"/>
                            </a:solidFill>
                          </a:ln>
                          <a:solidFill>
                            <a:srgbClr val="C00000"/>
                          </a:solidFill>
                          <a:latin typeface="+mn-lt"/>
                          <a:ea typeface="+mn-ea"/>
                          <a:cs typeface="+mn-cs"/>
                        </a:rPr>
                        <a:t> عنوان)</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441957">
                <a:tc>
                  <a:txBody>
                    <a:bodyPr/>
                    <a:lstStyle/>
                    <a:p>
                      <a:pPr algn="ctr"/>
                      <a:r>
                        <a:rPr lang="fa-IR" sz="1400" dirty="0" smtClean="0">
                          <a:ln>
                            <a:solidFill>
                              <a:schemeClr val="tx1"/>
                            </a:solidFill>
                          </a:ln>
                          <a:cs typeface="B Zar" pitchFamily="2" charset="-78"/>
                        </a:rPr>
                        <a:t>سطح دکترا</a:t>
                      </a:r>
                      <a:endParaRPr lang="en-US" sz="140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عنوان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ردیف</a:t>
                      </a:r>
                      <a:endParaRPr lang="en-US" sz="140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7213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تحليلي ساخت</a:t>
                      </a:r>
                      <a:r>
                        <a:rPr lang="fa-IR" sz="1400" dirty="0" smtClean="0">
                          <a:cs typeface="B Zar" pitchFamily="2" charset="-78"/>
                        </a:rPr>
                        <a:t>ار</a:t>
                      </a:r>
                      <a:r>
                        <a:rPr lang="ar-SA" sz="1400" dirty="0" smtClean="0">
                          <a:cs typeface="B Zar" pitchFamily="2" charset="-78"/>
                        </a:rPr>
                        <a:t> و تركيب جمعيت در ايران در </a:t>
                      </a:r>
                      <a:r>
                        <a:rPr lang="fa-IR" sz="1400" dirty="0" smtClean="0">
                          <a:cs typeface="B Zar" pitchFamily="2" charset="-78"/>
                        </a:rPr>
                        <a:t>دوران </a:t>
                      </a:r>
                      <a:r>
                        <a:rPr lang="ar-SA" sz="1400" dirty="0" smtClean="0">
                          <a:cs typeface="B Zar" pitchFamily="2" charset="-78"/>
                        </a:rPr>
                        <a:t>جنگ تحمیلی.</a:t>
                      </a:r>
                      <a:endParaRPr lang="en-US" sz="1300" dirty="0" smtClean="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45</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388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تحليلي ساخت</a:t>
                      </a:r>
                      <a:r>
                        <a:rPr lang="fa-IR" sz="1400" dirty="0" smtClean="0">
                          <a:cs typeface="B Zar" pitchFamily="2" charset="-78"/>
                        </a:rPr>
                        <a:t>ار</a:t>
                      </a:r>
                      <a:r>
                        <a:rPr lang="ar-SA" sz="1400" dirty="0" smtClean="0">
                          <a:cs typeface="B Zar" pitchFamily="2" charset="-78"/>
                        </a:rPr>
                        <a:t> و تركيب جنسي جمعيت در ايران در </a:t>
                      </a:r>
                      <a:r>
                        <a:rPr lang="fa-IR" sz="1400" dirty="0" smtClean="0">
                          <a:cs typeface="B Zar" pitchFamily="2" charset="-78"/>
                        </a:rPr>
                        <a:t>دوران </a:t>
                      </a:r>
                      <a:r>
                        <a:rPr lang="ar-SA" sz="1400" dirty="0" smtClean="0">
                          <a:cs typeface="B Zar" pitchFamily="2" charset="-78"/>
                        </a:rPr>
                        <a:t>جنگ تحمیلی.</a:t>
                      </a:r>
                      <a:endParaRPr lang="en-US" sz="13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46</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تحليلي ساخت</a:t>
                      </a:r>
                      <a:r>
                        <a:rPr lang="fa-IR" sz="1400" dirty="0" smtClean="0">
                          <a:cs typeface="B Zar" pitchFamily="2" charset="-78"/>
                        </a:rPr>
                        <a:t>ار</a:t>
                      </a:r>
                      <a:r>
                        <a:rPr lang="ar-SA" sz="1400" dirty="0" smtClean="0">
                          <a:cs typeface="B Zar" pitchFamily="2" charset="-78"/>
                        </a:rPr>
                        <a:t> و تركيب سني جمعيت در ايران در </a:t>
                      </a:r>
                      <a:r>
                        <a:rPr lang="fa-IR" sz="1400" dirty="0" smtClean="0">
                          <a:cs typeface="B Zar" pitchFamily="2" charset="-78"/>
                        </a:rPr>
                        <a:t>دوران </a:t>
                      </a:r>
                      <a:r>
                        <a:rPr lang="ar-SA" sz="1400" dirty="0" smtClean="0">
                          <a:cs typeface="B Zar" pitchFamily="2" charset="-78"/>
                        </a:rPr>
                        <a:t>جنگ تحمیلی.</a:t>
                      </a:r>
                      <a:endParaRPr lang="en-US" sz="13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47</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14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بررسی مسئله جواني جمعيت در ایران و آثار و پيامدهاي آن در دوران دفاع مقدس.</a:t>
                      </a:r>
                      <a:endParaRPr lang="en-US" sz="13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48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62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بررسی نقش ساختار نيروي كار</a:t>
                      </a:r>
                      <a:r>
                        <a:rPr lang="fa-IR" sz="1400" dirty="0" smtClean="0">
                          <a:cs typeface="B Zar" pitchFamily="2" charset="-78"/>
                        </a:rPr>
                        <a:t> </a:t>
                      </a:r>
                      <a:r>
                        <a:rPr lang="ar-SA" sz="1400" dirty="0" smtClean="0">
                          <a:cs typeface="B Zar" pitchFamily="2" charset="-78"/>
                        </a:rPr>
                        <a:t>در جامعه ایران در </a:t>
                      </a:r>
                      <a:r>
                        <a:rPr lang="fa-IR" sz="1400" dirty="0" smtClean="0">
                          <a:cs typeface="B Zar" pitchFamily="2" charset="-78"/>
                        </a:rPr>
                        <a:t>دوران </a:t>
                      </a:r>
                      <a:r>
                        <a:rPr lang="ar-SA" sz="1400" dirty="0" smtClean="0">
                          <a:cs typeface="B Zar" pitchFamily="2" charset="-78"/>
                        </a:rPr>
                        <a:t>جنگ تحمیلی.</a:t>
                      </a:r>
                      <a:endParaRPr lang="en-US" sz="13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49</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1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بررسی </a:t>
                      </a:r>
                      <a:r>
                        <a:rPr lang="fa-IR" sz="1400" dirty="0" smtClean="0">
                          <a:cs typeface="B Zar" pitchFamily="2" charset="-78"/>
                        </a:rPr>
                        <a:t>آمار </a:t>
                      </a:r>
                      <a:r>
                        <a:rPr lang="ar-SA" sz="1400" dirty="0" smtClean="0">
                          <a:cs typeface="B Zar" pitchFamily="2" charset="-78"/>
                        </a:rPr>
                        <a:t>انساني </a:t>
                      </a:r>
                      <a:r>
                        <a:rPr lang="fa-IR" sz="1400" dirty="0" smtClean="0">
                          <a:cs typeface="B Zar" pitchFamily="2" charset="-78"/>
                        </a:rPr>
                        <a:t>(شهداء، جانبازان،</a:t>
                      </a:r>
                      <a:r>
                        <a:rPr lang="fa-IR" sz="1400" baseline="0" dirty="0" smtClean="0">
                          <a:cs typeface="B Zar" pitchFamily="2" charset="-78"/>
                        </a:rPr>
                        <a:t> رزمندگان و ...) </a:t>
                      </a:r>
                      <a:r>
                        <a:rPr lang="ar-SA" sz="1400" dirty="0" smtClean="0">
                          <a:cs typeface="B Zar" pitchFamily="2" charset="-78"/>
                        </a:rPr>
                        <a:t>جنگ تحميلي در کشور و پيامدهاي آن </a:t>
                      </a:r>
                      <a:r>
                        <a:rPr lang="fa-IR" sz="1400" dirty="0" smtClean="0">
                          <a:cs typeface="B Zar" pitchFamily="2" charset="-78"/>
                        </a:rPr>
                        <a:t>.</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50</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بررسی رشد و يا كاهش سن ازدواج در کشور و تأثير آن بر ساختار خانواده در دوران جنگ</a:t>
                      </a:r>
                      <a:r>
                        <a:rPr lang="fa-IR" sz="1400" dirty="0" smtClean="0">
                          <a:cs typeface="B Zar" pitchFamily="2" charset="-78"/>
                        </a:rPr>
                        <a:t> تحمیلی</a:t>
                      </a:r>
                      <a:r>
                        <a:rPr lang="ar-SA" sz="1400" dirty="0" smtClean="0">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51</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بررسی ساختار سني، اجتماعي و اقتصادي جمعيت كشور </a:t>
                      </a:r>
                      <a:r>
                        <a:rPr lang="fa-IR" sz="1400" dirty="0" smtClean="0">
                          <a:cs typeface="B Zar" pitchFamily="2" charset="-78"/>
                        </a:rPr>
                        <a:t>و </a:t>
                      </a:r>
                      <a:r>
                        <a:rPr lang="ar-SA" sz="1400" dirty="0" smtClean="0">
                          <a:cs typeface="B Zar" pitchFamily="2" charset="-78"/>
                        </a:rPr>
                        <a:t>مقايسه </a:t>
                      </a:r>
                      <a:r>
                        <a:rPr lang="fa-IR" sz="1400" dirty="0" smtClean="0">
                          <a:cs typeface="B Zar" pitchFamily="2" charset="-78"/>
                        </a:rPr>
                        <a:t>آن </a:t>
                      </a:r>
                      <a:r>
                        <a:rPr lang="ar-SA" sz="1400" dirty="0" smtClean="0">
                          <a:cs typeface="B Zar" pitchFamily="2" charset="-78"/>
                        </a:rPr>
                        <a:t>با ساختار سني رزمندگان.</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52</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بررسی ساختار سني، اجتماعي و اقتصادي جمعيت كشور </a:t>
                      </a:r>
                      <a:r>
                        <a:rPr lang="fa-IR" sz="1400" dirty="0" smtClean="0">
                          <a:cs typeface="B Zar" pitchFamily="2" charset="-78"/>
                        </a:rPr>
                        <a:t>و </a:t>
                      </a:r>
                      <a:r>
                        <a:rPr lang="ar-SA" sz="1400" dirty="0" smtClean="0">
                          <a:cs typeface="B Zar" pitchFamily="2" charset="-78"/>
                        </a:rPr>
                        <a:t>مقايسه</a:t>
                      </a:r>
                      <a:r>
                        <a:rPr lang="fa-IR" sz="1400" dirty="0" smtClean="0">
                          <a:cs typeface="B Zar" pitchFamily="2" charset="-78"/>
                        </a:rPr>
                        <a:t> آن</a:t>
                      </a:r>
                      <a:r>
                        <a:rPr lang="ar-SA" sz="1400" dirty="0" smtClean="0">
                          <a:cs typeface="B Zar" pitchFamily="2" charset="-78"/>
                        </a:rPr>
                        <a:t> با ساختار سني آزادگان.</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53</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49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بررسی ساختار و تركيب جمعيت مهاجرين جنگي ایران در دوران دفاع مقدس.</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54</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بررسی ساختار و تركيب جمعيت مناطق جنگي ایران در دوران دفاع مقدس.</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55</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ساختار سني و جنسي بازماندگان جنگ در ایران (خانواده</a:t>
                      </a:r>
                      <a:r>
                        <a:rPr lang="fa-IR" sz="1400" dirty="0" smtClean="0">
                          <a:cs typeface="B Zar" pitchFamily="2" charset="-78"/>
                        </a:rPr>
                        <a:t>‌</a:t>
                      </a:r>
                      <a:r>
                        <a:rPr lang="ar-SA" sz="1400" dirty="0" smtClean="0">
                          <a:cs typeface="B Zar" pitchFamily="2" charset="-78"/>
                        </a:rPr>
                        <a:t>هاي شهدا و جانبازان).</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56</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ميزان رشد جمعيت کشور و</a:t>
                      </a:r>
                      <a:r>
                        <a:rPr lang="fa-IR" sz="1400" dirty="0" smtClean="0">
                          <a:cs typeface="B Zar" pitchFamily="2" charset="-78"/>
                        </a:rPr>
                        <a:t> مقایسه آن</a:t>
                      </a:r>
                      <a:r>
                        <a:rPr lang="ar-SA" sz="1400" dirty="0" smtClean="0">
                          <a:cs typeface="B Zar" pitchFamily="2" charset="-78"/>
                        </a:rPr>
                        <a:t> در </a:t>
                      </a:r>
                      <a:r>
                        <a:rPr lang="fa-IR" sz="1400" dirty="0" smtClean="0">
                          <a:cs typeface="B Zar" pitchFamily="2" charset="-78"/>
                        </a:rPr>
                        <a:t>دوران </a:t>
                      </a:r>
                      <a:r>
                        <a:rPr lang="ar-SA" sz="1400" dirty="0" smtClean="0">
                          <a:cs typeface="B Zar" pitchFamily="2" charset="-78"/>
                        </a:rPr>
                        <a:t>جنگ</a:t>
                      </a:r>
                      <a:r>
                        <a:rPr lang="fa-IR" sz="1400" dirty="0" smtClean="0">
                          <a:cs typeface="B Zar" pitchFamily="2" charset="-78"/>
                        </a:rPr>
                        <a:t> تحمیلی</a:t>
                      </a:r>
                      <a:r>
                        <a:rPr lang="ar-SA" sz="1400" dirty="0" smtClean="0">
                          <a:cs typeface="B Zar" pitchFamily="2" charset="-78"/>
                        </a:rPr>
                        <a:t>.</a:t>
                      </a:r>
                      <a:endParaRPr lang="en-US" sz="13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57</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تحليل ساختار مهاجرت</a:t>
                      </a:r>
                      <a:r>
                        <a:rPr lang="fa-IR" sz="1400" dirty="0" smtClean="0">
                          <a:cs typeface="B Zar" pitchFamily="2" charset="-78"/>
                        </a:rPr>
                        <a:t>‌</a:t>
                      </a:r>
                      <a:r>
                        <a:rPr lang="ar-SA" sz="1400" dirty="0" smtClean="0">
                          <a:cs typeface="B Zar" pitchFamily="2" charset="-78"/>
                        </a:rPr>
                        <a:t>هاي جمعي و كانون</a:t>
                      </a:r>
                      <a:r>
                        <a:rPr lang="fa-IR" sz="1400" dirty="0" smtClean="0">
                          <a:cs typeface="B Zar" pitchFamily="2" charset="-78"/>
                        </a:rPr>
                        <a:t>‌</a:t>
                      </a:r>
                      <a:r>
                        <a:rPr lang="ar-SA" sz="1400" dirty="0" smtClean="0">
                          <a:cs typeface="B Zar" pitchFamily="2" charset="-78"/>
                        </a:rPr>
                        <a:t>هاي جمعيتي جديد در كشور بعد از جنگ تحميلي.</a:t>
                      </a:r>
                      <a:endParaRPr lang="en-US" sz="13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58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سياست</a:t>
                      </a:r>
                      <a:r>
                        <a:rPr lang="fa-IR" sz="1400" dirty="0" smtClean="0">
                          <a:cs typeface="B Zar" pitchFamily="2" charset="-78"/>
                        </a:rPr>
                        <a:t>‌</a:t>
                      </a:r>
                      <a:r>
                        <a:rPr lang="ar-SA" sz="1400" dirty="0" smtClean="0">
                          <a:cs typeface="B Zar" pitchFamily="2" charset="-78"/>
                        </a:rPr>
                        <a:t>هاي جمعيتي مرتبط با رشد جمعيت کشور </a:t>
                      </a:r>
                      <a:r>
                        <a:rPr lang="fa-IR" sz="1400" dirty="0" smtClean="0">
                          <a:cs typeface="B Zar" pitchFamily="2" charset="-78"/>
                        </a:rPr>
                        <a:t> در حین و </a:t>
                      </a:r>
                      <a:r>
                        <a:rPr lang="ar-SA" sz="1400" dirty="0" smtClean="0">
                          <a:cs typeface="B Zar" pitchFamily="2" charset="-78"/>
                        </a:rPr>
                        <a:t>بعد از پايان </a:t>
                      </a:r>
                      <a:r>
                        <a:rPr kumimoji="0" lang="ar-SA" sz="1400" kern="1200" dirty="0" smtClean="0">
                          <a:solidFill>
                            <a:schemeClr val="dk1"/>
                          </a:solidFill>
                          <a:latin typeface="+mn-lt"/>
                          <a:ea typeface="+mn-ea"/>
                          <a:cs typeface="B Zar" pitchFamily="2" charset="-78"/>
                        </a:rPr>
                        <a:t>جنگ تحميلي</a:t>
                      </a:r>
                      <a:r>
                        <a:rPr kumimoji="0" lang="fa-IR" sz="1400" kern="1200" dirty="0" smtClean="0">
                          <a:solidFill>
                            <a:schemeClr val="dk1"/>
                          </a:solidFill>
                          <a:latin typeface="+mn-lt"/>
                          <a:ea typeface="+mn-ea"/>
                          <a:cs typeface="B Zar" pitchFamily="2" charset="-78"/>
                        </a:rPr>
                        <a:t>.</a:t>
                      </a:r>
                      <a:endParaRPr kumimoji="0" lang="en-US" sz="1400" kern="1200" dirty="0" smtClean="0">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59</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800" y="1066800"/>
          <a:ext cx="8610600" cy="4480560"/>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588235"/>
                <a:gridCol w="1011965"/>
                <a:gridCol w="6590232"/>
                <a:gridCol w="420168"/>
              </a:tblGrid>
              <a:tr h="304797">
                <a:tc gridSpan="4">
                  <a:txBody>
                    <a:bodyPr/>
                    <a:lstStyle/>
                    <a:p>
                      <a:pPr algn="ctr"/>
                      <a:r>
                        <a:rPr kumimoji="0" lang="ar-SA" sz="2000" b="1" kern="1200" dirty="0" smtClean="0">
                          <a:ln>
                            <a:solidFill>
                              <a:schemeClr val="tx1"/>
                            </a:solidFill>
                          </a:ln>
                          <a:solidFill>
                            <a:srgbClr val="C00000"/>
                          </a:solidFill>
                          <a:latin typeface="+mn-lt"/>
                          <a:ea typeface="+mn-ea"/>
                          <a:cs typeface="+mn-cs"/>
                        </a:rPr>
                        <a:t>ابعاد اجتماعي جنگ ايران و عراق(</a:t>
                      </a:r>
                      <a:r>
                        <a:rPr kumimoji="0" lang="fa-IR" sz="2000" b="1" kern="1200" dirty="0" smtClean="0">
                          <a:ln>
                            <a:solidFill>
                              <a:schemeClr val="tx1"/>
                            </a:solidFill>
                          </a:ln>
                          <a:solidFill>
                            <a:srgbClr val="C00000"/>
                          </a:solidFill>
                          <a:latin typeface="+mn-lt"/>
                          <a:ea typeface="+mn-ea"/>
                          <a:cs typeface="+mn-cs"/>
                        </a:rPr>
                        <a:t>81</a:t>
                      </a:r>
                      <a:r>
                        <a:rPr kumimoji="0" lang="ar-SA" sz="2000" b="1" kern="1200" dirty="0" smtClean="0">
                          <a:ln>
                            <a:solidFill>
                              <a:schemeClr val="tx1"/>
                            </a:solidFill>
                          </a:ln>
                          <a:solidFill>
                            <a:srgbClr val="C00000"/>
                          </a:solidFill>
                          <a:latin typeface="+mn-lt"/>
                          <a:ea typeface="+mn-ea"/>
                          <a:cs typeface="+mn-cs"/>
                        </a:rPr>
                        <a:t> عنوان)</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441957">
                <a:tc>
                  <a:txBody>
                    <a:bodyPr/>
                    <a:lstStyle/>
                    <a:p>
                      <a:pPr algn="ctr"/>
                      <a:r>
                        <a:rPr lang="fa-IR" sz="1400" dirty="0" smtClean="0">
                          <a:ln>
                            <a:solidFill>
                              <a:schemeClr val="tx1"/>
                            </a:solidFill>
                          </a:ln>
                          <a:cs typeface="B Zar" pitchFamily="2" charset="-78"/>
                        </a:rPr>
                        <a:t>سطح دکترا</a:t>
                      </a:r>
                      <a:endParaRPr lang="en-US" sz="140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عنوان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ردیف</a:t>
                      </a:r>
                      <a:endParaRPr lang="en-US" sz="140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7213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تحليل مهاجرت</a:t>
                      </a:r>
                      <a:r>
                        <a:rPr lang="fa-IR" sz="1400" dirty="0" smtClean="0">
                          <a:cs typeface="B Zar" pitchFamily="2" charset="-78"/>
                        </a:rPr>
                        <a:t>‌</a:t>
                      </a:r>
                      <a:r>
                        <a:rPr lang="ar-SA" sz="1400" dirty="0" smtClean="0">
                          <a:cs typeface="B Zar" pitchFamily="2" charset="-78"/>
                        </a:rPr>
                        <a:t>هاي خارجي به ايران قبل و بعد از جنگ تحميلي.</a:t>
                      </a:r>
                      <a:endParaRPr lang="en-US" sz="1300" dirty="0" smtClean="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60</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388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سياست</a:t>
                      </a:r>
                      <a:r>
                        <a:rPr lang="fa-IR" sz="1400" dirty="0" smtClean="0">
                          <a:cs typeface="B Zar" pitchFamily="2" charset="-78"/>
                        </a:rPr>
                        <a:t>‌</a:t>
                      </a:r>
                      <a:r>
                        <a:rPr lang="ar-SA" sz="1400" dirty="0" smtClean="0">
                          <a:cs typeface="B Zar" pitchFamily="2" charset="-78"/>
                        </a:rPr>
                        <a:t>هاي جمعيتي مرتبط با توزيع جمعيت در مناطق جنگ زده کشور.</a:t>
                      </a:r>
                      <a:endParaRPr lang="en-US" sz="13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61</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14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بررسی بازسازي شهرها و اسكان جمعيتي در مناطق جنگ زده کشور.</a:t>
                      </a:r>
                      <a:endParaRPr lang="en-US" sz="13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62</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62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SA" sz="1400" dirty="0" smtClean="0">
                          <a:cs typeface="B Zar" pitchFamily="2" charset="-78"/>
                        </a:rPr>
                        <a:t>بررسي سمبل</a:t>
                      </a:r>
                      <a:r>
                        <a:rPr lang="fa-IR" sz="1400" dirty="0" smtClean="0">
                          <a:cs typeface="B Zar" pitchFamily="2" charset="-78"/>
                        </a:rPr>
                        <a:t>‌</a:t>
                      </a:r>
                      <a:r>
                        <a:rPr lang="ar-SA" sz="1400" dirty="0" smtClean="0">
                          <a:cs typeface="B Zar" pitchFamily="2" charset="-78"/>
                        </a:rPr>
                        <a:t>ها و نمادهاي جنگ </a:t>
                      </a:r>
                      <a:r>
                        <a:rPr lang="fa-IR" sz="1400" dirty="0" smtClean="0">
                          <a:cs typeface="B Zar" pitchFamily="2" charset="-78"/>
                        </a:rPr>
                        <a:t>تحمیلی </a:t>
                      </a:r>
                      <a:r>
                        <a:rPr lang="ar-SA" sz="1400" dirty="0" smtClean="0">
                          <a:cs typeface="B Zar" pitchFamily="2" charset="-78"/>
                        </a:rPr>
                        <a:t>در مناطق جنگ زده کشور.</a:t>
                      </a:r>
                      <a:endParaRPr lang="en-US" sz="13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63</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تبیین </a:t>
                      </a:r>
                      <a:r>
                        <a:rPr lang="ar-SA" sz="1400" dirty="0" smtClean="0">
                          <a:cs typeface="B Zar" pitchFamily="2" charset="-78"/>
                        </a:rPr>
                        <a:t>ارزش</a:t>
                      </a:r>
                      <a:r>
                        <a:rPr lang="fa-IR" sz="1400" dirty="0" smtClean="0">
                          <a:cs typeface="B Zar" pitchFamily="2" charset="-78"/>
                        </a:rPr>
                        <a:t>‌</a:t>
                      </a:r>
                      <a:r>
                        <a:rPr lang="ar-SA" sz="1400" dirty="0" smtClean="0">
                          <a:cs typeface="B Zar" pitchFamily="2" charset="-78"/>
                        </a:rPr>
                        <a:t>هاي فرهنگي باقي مانده در مناطق جنگ زده کشور.</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64</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بررسي سياست</a:t>
                      </a:r>
                      <a:r>
                        <a:rPr lang="fa-IR" sz="1400" dirty="0" smtClean="0">
                          <a:cs typeface="B Zar" pitchFamily="2" charset="-78"/>
                        </a:rPr>
                        <a:t>‌</a:t>
                      </a:r>
                      <a:r>
                        <a:rPr lang="ar-SA" sz="1400" dirty="0" smtClean="0">
                          <a:cs typeface="B Zar" pitchFamily="2" charset="-78"/>
                        </a:rPr>
                        <a:t>هاي فرهنگي</a:t>
                      </a:r>
                      <a:r>
                        <a:rPr lang="en-US" sz="1400" dirty="0" smtClean="0">
                          <a:cs typeface="B Zar" pitchFamily="2" charset="-78"/>
                        </a:rPr>
                        <a:t> </a:t>
                      </a:r>
                      <a:r>
                        <a:rPr lang="ar-SA" sz="1400" dirty="0" smtClean="0">
                          <a:cs typeface="B Zar" pitchFamily="2" charset="-78"/>
                        </a:rPr>
                        <a:t>اجتماعي در مقاطع آغاز، تداوم و پايان جنگ تحمیلی.</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65</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49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بررسی برنامه</a:t>
                      </a:r>
                      <a:r>
                        <a:rPr lang="fa-IR" sz="1400" dirty="0" smtClean="0">
                          <a:cs typeface="B Zar" pitchFamily="2" charset="-78"/>
                        </a:rPr>
                        <a:t>‌</a:t>
                      </a:r>
                      <a:r>
                        <a:rPr lang="ar-SA" sz="1400" dirty="0" smtClean="0">
                          <a:cs typeface="B Zar" pitchFamily="2" charset="-78"/>
                        </a:rPr>
                        <a:t>هاي فرهنگي برگزار شده براي تأثير بر روحيه جمعي در دوران جنگ تحمیلی.</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66</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بررسی سياست</a:t>
                      </a:r>
                      <a:r>
                        <a:rPr lang="fa-IR" sz="1400" dirty="0" smtClean="0">
                          <a:cs typeface="B Zar" pitchFamily="2" charset="-78"/>
                        </a:rPr>
                        <a:t>‌</a:t>
                      </a:r>
                      <a:r>
                        <a:rPr lang="ar-SA" sz="1400" dirty="0" smtClean="0">
                          <a:cs typeface="B Zar" pitchFamily="2" charset="-78"/>
                        </a:rPr>
                        <a:t>ها و برنامه</a:t>
                      </a:r>
                      <a:r>
                        <a:rPr lang="fa-IR" sz="1400" dirty="0" smtClean="0">
                          <a:cs typeface="B Zar" pitchFamily="2" charset="-78"/>
                        </a:rPr>
                        <a:t>‌</a:t>
                      </a:r>
                      <a:r>
                        <a:rPr lang="ar-SA" sz="1400" dirty="0" smtClean="0">
                          <a:cs typeface="B Zar" pitchFamily="2" charset="-78"/>
                        </a:rPr>
                        <a:t>هاي فرهنگي اجتماعي اجرا شده براي آماده</a:t>
                      </a:r>
                      <a:r>
                        <a:rPr lang="fa-IR" sz="1400" dirty="0" smtClean="0">
                          <a:cs typeface="B Zar" pitchFamily="2" charset="-78"/>
                        </a:rPr>
                        <a:t>‌</a:t>
                      </a:r>
                      <a:r>
                        <a:rPr lang="ar-SA" sz="1400" dirty="0" smtClean="0">
                          <a:cs typeface="B Zar" pitchFamily="2" charset="-78"/>
                        </a:rPr>
                        <a:t>سازي</a:t>
                      </a:r>
                      <a:r>
                        <a:rPr lang="fa-IR" sz="1400" dirty="0" smtClean="0">
                          <a:cs typeface="B Zar" pitchFamily="2" charset="-78"/>
                        </a:rPr>
                        <a:t> مردم برای ورود به جنگ تحمیلی</a:t>
                      </a:r>
                      <a:r>
                        <a:rPr lang="ar-SA" sz="1400" dirty="0" smtClean="0">
                          <a:cs typeface="B Zar" pitchFamily="2" charset="-78"/>
                        </a:rPr>
                        <a:t>.</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67</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ar-SA" sz="1400" dirty="0" smtClean="0">
                          <a:cs typeface="B Zar" pitchFamily="2" charset="-78"/>
                        </a:rPr>
                        <a:t>بررسی نحوه مقابله با شايعات و منابع و تأثيرات آن در دوران دفاع مقدس.</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68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بررسی مكانيسم</a:t>
                      </a:r>
                      <a:r>
                        <a:rPr lang="fa-IR" sz="1400" dirty="0" smtClean="0">
                          <a:cs typeface="B Zar" pitchFamily="2" charset="-78"/>
                        </a:rPr>
                        <a:t>‌</a:t>
                      </a:r>
                      <a:r>
                        <a:rPr lang="ar-SA" sz="1400" dirty="0" smtClean="0">
                          <a:cs typeface="B Zar" pitchFamily="2" charset="-78"/>
                        </a:rPr>
                        <a:t>هاي مرتبط با پاداش</a:t>
                      </a:r>
                      <a:r>
                        <a:rPr lang="fa-IR" sz="1400" dirty="0" smtClean="0">
                          <a:cs typeface="B Zar" pitchFamily="2" charset="-78"/>
                        </a:rPr>
                        <a:t>‌</a:t>
                      </a:r>
                      <a:r>
                        <a:rPr lang="ar-SA" sz="1400" dirty="0" smtClean="0">
                          <a:cs typeface="B Zar" pitchFamily="2" charset="-78"/>
                        </a:rPr>
                        <a:t>دهي اقتصادي اجتماعي به جمعيت خاص </a:t>
                      </a:r>
                      <a:r>
                        <a:rPr lang="fa-IR" sz="1400" dirty="0" smtClean="0">
                          <a:cs typeface="B Zar" pitchFamily="2" charset="-78"/>
                        </a:rPr>
                        <a:t>(رزمندگان) </a:t>
                      </a:r>
                      <a:r>
                        <a:rPr lang="ar-SA" sz="1400" dirty="0" smtClean="0">
                          <a:cs typeface="B Zar" pitchFamily="2" charset="-78"/>
                        </a:rPr>
                        <a:t>مرتبط با جنگ در دوران دفاع مقدس.</a:t>
                      </a:r>
                      <a:endParaRPr lang="en-US" sz="13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69</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بررسی شيوه</a:t>
                      </a:r>
                      <a:r>
                        <a:rPr lang="fa-IR" sz="1400" dirty="0" smtClean="0">
                          <a:cs typeface="B Zar" pitchFamily="2" charset="-78"/>
                        </a:rPr>
                        <a:t>‌</a:t>
                      </a:r>
                      <a:r>
                        <a:rPr lang="ar-SA" sz="1400" dirty="0" smtClean="0">
                          <a:cs typeface="B Zar" pitchFamily="2" charset="-78"/>
                        </a:rPr>
                        <a:t>هاي خدمات</a:t>
                      </a:r>
                      <a:r>
                        <a:rPr lang="fa-IR" sz="1400" dirty="0" smtClean="0">
                          <a:cs typeface="B Zar" pitchFamily="2" charset="-78"/>
                        </a:rPr>
                        <a:t>‌</a:t>
                      </a:r>
                      <a:r>
                        <a:rPr lang="ar-SA" sz="1400" dirty="0" smtClean="0">
                          <a:cs typeface="B Zar" pitchFamily="2" charset="-78"/>
                        </a:rPr>
                        <a:t>رساني به رزمندگان و بازماندگان حوادث مرتبط با جنگ</a:t>
                      </a:r>
                      <a:r>
                        <a:rPr lang="fa-IR" sz="1400" dirty="0" smtClean="0">
                          <a:cs typeface="B Zar" pitchFamily="2" charset="-78"/>
                        </a:rPr>
                        <a:t> تحمیلی </a:t>
                      </a:r>
                      <a:r>
                        <a:rPr lang="ar-SA" sz="1400" dirty="0" smtClean="0">
                          <a:cs typeface="B Zar" pitchFamily="2" charset="-78"/>
                        </a:rPr>
                        <a:t>.</a:t>
                      </a:r>
                      <a:endParaRPr lang="en-US" sz="13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70</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 y="990600"/>
          <a:ext cx="8610600" cy="4572000"/>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588235"/>
                <a:gridCol w="1011965"/>
                <a:gridCol w="6590232"/>
                <a:gridCol w="420168"/>
              </a:tblGrid>
              <a:tr h="304797">
                <a:tc gridSpan="4">
                  <a:txBody>
                    <a:bodyPr/>
                    <a:lstStyle/>
                    <a:p>
                      <a:pPr algn="ctr"/>
                      <a:r>
                        <a:rPr kumimoji="0" lang="ar-SA" sz="2000" b="1" kern="1200" dirty="0" smtClean="0">
                          <a:ln>
                            <a:solidFill>
                              <a:schemeClr val="tx1"/>
                            </a:solidFill>
                          </a:ln>
                          <a:solidFill>
                            <a:srgbClr val="C00000"/>
                          </a:solidFill>
                          <a:latin typeface="+mn-lt"/>
                          <a:ea typeface="+mn-ea"/>
                          <a:cs typeface="+mn-cs"/>
                        </a:rPr>
                        <a:t>ابعاد اجتماعي جنگ ايران و عراق(</a:t>
                      </a:r>
                      <a:r>
                        <a:rPr kumimoji="0" lang="fa-IR" sz="2000" b="1" kern="1200" dirty="0" smtClean="0">
                          <a:ln>
                            <a:solidFill>
                              <a:schemeClr val="tx1"/>
                            </a:solidFill>
                          </a:ln>
                          <a:solidFill>
                            <a:srgbClr val="C00000"/>
                          </a:solidFill>
                          <a:latin typeface="+mn-lt"/>
                          <a:ea typeface="+mn-ea"/>
                          <a:cs typeface="+mn-cs"/>
                        </a:rPr>
                        <a:t>81</a:t>
                      </a:r>
                      <a:r>
                        <a:rPr kumimoji="0" lang="ar-SA" sz="2000" b="1" kern="1200" dirty="0" smtClean="0">
                          <a:ln>
                            <a:solidFill>
                              <a:schemeClr val="tx1"/>
                            </a:solidFill>
                          </a:ln>
                          <a:solidFill>
                            <a:srgbClr val="C00000"/>
                          </a:solidFill>
                          <a:latin typeface="+mn-lt"/>
                          <a:ea typeface="+mn-ea"/>
                          <a:cs typeface="+mn-cs"/>
                        </a:rPr>
                        <a:t> عنوان)</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441957">
                <a:tc>
                  <a:txBody>
                    <a:bodyPr/>
                    <a:lstStyle/>
                    <a:p>
                      <a:pPr algn="ctr"/>
                      <a:r>
                        <a:rPr lang="fa-IR" sz="1400" dirty="0" smtClean="0">
                          <a:ln>
                            <a:solidFill>
                              <a:schemeClr val="tx1"/>
                            </a:solidFill>
                          </a:ln>
                          <a:cs typeface="B Zar" pitchFamily="2" charset="-78"/>
                        </a:rPr>
                        <a:t>سطح دکترا</a:t>
                      </a:r>
                      <a:endParaRPr lang="en-US" sz="140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عنوان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ردیف</a:t>
                      </a:r>
                      <a:endParaRPr lang="en-US" sz="140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چگونگي مقابلة مردم ايران در تجاوز عراق به خاك ايران</a:t>
                      </a:r>
                      <a:r>
                        <a:rPr lang="fa-IR" sz="1400" dirty="0" smtClean="0">
                          <a:cs typeface="B Zar" pitchFamily="2" charset="-78"/>
                        </a:rPr>
                        <a:t> در دوران جنگ تحمیلی .</a:t>
                      </a: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smtClean="0">
                          <a:ln>
                            <a:solidFill>
                              <a:schemeClr val="tx1"/>
                            </a:solidFill>
                          </a:ln>
                          <a:solidFill>
                            <a:schemeClr val="dk1"/>
                          </a:solidFill>
                          <a:latin typeface="+mn-lt"/>
                          <a:ea typeface="+mn-ea"/>
                          <a:cs typeface="B Zar" pitchFamily="2" charset="-78"/>
                        </a:rPr>
                        <a:t>71</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تحليل نهادينه شدن مفاهيم استقلال و آزادي </a:t>
                      </a:r>
                      <a:r>
                        <a:rPr lang="fa-IR" sz="1400" dirty="0" smtClean="0">
                          <a:cs typeface="B Zar" pitchFamily="2" charset="-78"/>
                        </a:rPr>
                        <a:t>در </a:t>
                      </a:r>
                      <a:r>
                        <a:rPr lang="ar-SA" sz="1400" dirty="0" smtClean="0">
                          <a:cs typeface="B Zar" pitchFamily="2" charset="-78"/>
                        </a:rPr>
                        <a:t>دوران جنگ </a:t>
                      </a:r>
                      <a:r>
                        <a:rPr lang="fa-IR" sz="1400" dirty="0" smtClean="0">
                          <a:cs typeface="B Zar" pitchFamily="2" charset="-78"/>
                        </a:rPr>
                        <a:t>تحمیلی </a:t>
                      </a:r>
                      <a:r>
                        <a:rPr lang="ar-SA" sz="1400" dirty="0" smtClean="0">
                          <a:cs typeface="B Zar" pitchFamily="2" charset="-78"/>
                        </a:rPr>
                        <a:t>به ويژه</a:t>
                      </a:r>
                      <a:r>
                        <a:rPr lang="fa-IR" sz="1400" dirty="0" smtClean="0">
                          <a:cs typeface="B Zar" pitchFamily="2" charset="-78"/>
                        </a:rPr>
                        <a:t> در</a:t>
                      </a:r>
                      <a:r>
                        <a:rPr lang="ar-SA" sz="1400" dirty="0" smtClean="0">
                          <a:cs typeface="B Zar" pitchFamily="2" charset="-78"/>
                        </a:rPr>
                        <a:t> </a:t>
                      </a:r>
                      <a:r>
                        <a:rPr lang="fa-IR" sz="1400" dirty="0" smtClean="0">
                          <a:cs typeface="B Zar" pitchFamily="2" charset="-78"/>
                        </a:rPr>
                        <a:t>بُعد اجتماعی</a:t>
                      </a:r>
                      <a:r>
                        <a:rPr lang="ar-SA" sz="1400" dirty="0" smtClean="0">
                          <a:cs typeface="B Zar" pitchFamily="2" charset="-78"/>
                        </a:rPr>
                        <a:t>. </a:t>
                      </a:r>
                      <a:endParaRPr lang="en-US"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smtClean="0">
                          <a:ln>
                            <a:solidFill>
                              <a:schemeClr val="tx1"/>
                            </a:solidFill>
                          </a:ln>
                          <a:solidFill>
                            <a:schemeClr val="dk1"/>
                          </a:solidFill>
                          <a:latin typeface="+mn-lt"/>
                          <a:ea typeface="+mn-ea"/>
                          <a:cs typeface="B Zar" pitchFamily="2" charset="-78"/>
                        </a:rPr>
                        <a:t>72</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بررسی </a:t>
                      </a:r>
                      <a:r>
                        <a:rPr lang="ar-SA" sz="1400" dirty="0" smtClean="0">
                          <a:cs typeface="B Zar" pitchFamily="2" charset="-78"/>
                        </a:rPr>
                        <a:t>چگونگي تبديل آسيب</a:t>
                      </a:r>
                      <a:r>
                        <a:rPr lang="fa-IR" sz="1400" dirty="0" smtClean="0">
                          <a:cs typeface="B Zar" pitchFamily="2" charset="-78"/>
                        </a:rPr>
                        <a:t>‌</a:t>
                      </a:r>
                      <a:r>
                        <a:rPr lang="ar-SA" sz="1400" dirty="0" smtClean="0">
                          <a:cs typeface="B Zar" pitchFamily="2" charset="-78"/>
                        </a:rPr>
                        <a:t>هاي قومي</a:t>
                      </a:r>
                      <a:r>
                        <a:rPr lang="fa-IR" sz="1400" baseline="0" dirty="0" smtClean="0">
                          <a:cs typeface="B Zar" pitchFamily="2" charset="-78"/>
                        </a:rPr>
                        <a:t> به فرصت </a:t>
                      </a:r>
                      <a:r>
                        <a:rPr lang="ar-SA" sz="1400" dirty="0" smtClean="0">
                          <a:cs typeface="B Zar" pitchFamily="2" charset="-78"/>
                        </a:rPr>
                        <a:t>براي تقويت </a:t>
                      </a:r>
                      <a:r>
                        <a:rPr lang="fa-IR" sz="1400" dirty="0" smtClean="0">
                          <a:cs typeface="B Zar" pitchFamily="2" charset="-78"/>
                        </a:rPr>
                        <a:t>دفاع مقدس</a:t>
                      </a:r>
                      <a:r>
                        <a:rPr lang="ar-SA" sz="1400" dirty="0" smtClean="0">
                          <a:cs typeface="B Zar" pitchFamily="2" charset="-78"/>
                        </a:rPr>
                        <a:t>.</a:t>
                      </a:r>
                      <a:r>
                        <a:rPr lang="fa-IR" sz="1400" dirty="0" smtClean="0">
                          <a:solidFill>
                            <a:srgbClr val="FF0000"/>
                          </a:solidFill>
                          <a:cs typeface="B Zar" pitchFamily="2" charset="-78"/>
                        </a:rPr>
                        <a:t> </a:t>
                      </a:r>
                      <a:endParaRPr lang="en-US"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73</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رهيافت</a:t>
                      </a:r>
                      <a:r>
                        <a:rPr lang="fa-IR" sz="1400" dirty="0" smtClean="0">
                          <a:cs typeface="B Zar" pitchFamily="2" charset="-78"/>
                        </a:rPr>
                        <a:t>‌</a:t>
                      </a:r>
                      <a:r>
                        <a:rPr lang="ar-SA" sz="1400" dirty="0" smtClean="0">
                          <a:cs typeface="B Zar" pitchFamily="2" charset="-78"/>
                        </a:rPr>
                        <a:t>هاي جامعه ايران قبل از آغاز جنگ تحمیلی در حوزه انديشه </a:t>
                      </a:r>
                      <a:r>
                        <a:rPr lang="fa-IR" sz="1400" dirty="0" smtClean="0">
                          <a:cs typeface="B Zar" pitchFamily="2" charset="-78"/>
                        </a:rPr>
                        <a:t>اجتماعی</a:t>
                      </a:r>
                      <a:r>
                        <a:rPr lang="ar-SA" sz="1400" dirty="0" smtClean="0">
                          <a:cs typeface="B Zar" pitchFamily="2" charset="-78"/>
                        </a:rPr>
                        <a:t>.</a:t>
                      </a:r>
                      <a:r>
                        <a:rPr lang="fa-IR" sz="1400" dirty="0" smtClean="0">
                          <a:cs typeface="B Zar" pitchFamily="2" charset="-78"/>
                        </a:rPr>
                        <a:t> </a:t>
                      </a:r>
                      <a:endParaRPr lang="en-US"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74</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نقش و كاركرد </a:t>
                      </a:r>
                      <a:r>
                        <a:rPr lang="fa-IR" sz="1400" dirty="0" smtClean="0">
                          <a:cs typeface="B Zar" pitchFamily="2" charset="-78"/>
                        </a:rPr>
                        <a:t>تشکل</a:t>
                      </a:r>
                      <a:r>
                        <a:rPr lang="fa-IR" sz="1400" baseline="0" dirty="0" smtClean="0">
                          <a:cs typeface="B Zar" pitchFamily="2" charset="-78"/>
                        </a:rPr>
                        <a:t>‌</a:t>
                      </a:r>
                      <a:r>
                        <a:rPr lang="ar-SA" sz="1400" dirty="0" smtClean="0">
                          <a:cs typeface="B Zar" pitchFamily="2" charset="-78"/>
                        </a:rPr>
                        <a:t>هاي م</a:t>
                      </a:r>
                      <a:r>
                        <a:rPr lang="fa-IR" sz="1400" dirty="0" smtClean="0">
                          <a:cs typeface="B Zar" pitchFamily="2" charset="-78"/>
                        </a:rPr>
                        <a:t>ردم</a:t>
                      </a:r>
                      <a:r>
                        <a:rPr lang="ar-SA" sz="1400" dirty="0" smtClean="0">
                          <a:cs typeface="B Zar" pitchFamily="2" charset="-78"/>
                        </a:rPr>
                        <a:t>ي در جنگ تحميلي عراق عليه ايران.</a:t>
                      </a:r>
                      <a:endParaRPr kumimoji="0" lang="en-US" sz="1400" kern="1200" dirty="0" smtClean="0">
                        <a:ln>
                          <a:solidFill>
                            <a:schemeClr val="tx1"/>
                          </a:solidFill>
                        </a:ln>
                        <a:solidFill>
                          <a:srgbClr val="FF0000"/>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75</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fa-IR" sz="1400" b="1" kern="1200" dirty="0" smtClean="0">
                          <a:ln>
                            <a:solidFill>
                              <a:schemeClr val="tx1"/>
                            </a:solidFill>
                          </a:ln>
                          <a:solidFill>
                            <a:srgbClr val="00B050"/>
                          </a:solidFill>
                          <a:latin typeface="+mn-lt"/>
                          <a:ea typeface="+mn-ea"/>
                          <a:cs typeface="B Zar" pitchFamily="2" charset="-78"/>
                        </a:rPr>
                        <a:t>                                                                       </a:t>
                      </a:r>
                      <a:r>
                        <a:rPr kumimoji="0" lang="fa-IR" sz="1400" b="1" kern="1200" smtClean="0">
                          <a:ln>
                            <a:solidFill>
                              <a:schemeClr val="tx1"/>
                            </a:solidFill>
                          </a:ln>
                          <a:solidFill>
                            <a:srgbClr val="00B050"/>
                          </a:solidFill>
                          <a:latin typeface="+mn-lt"/>
                          <a:ea typeface="+mn-ea"/>
                          <a:cs typeface="B Zar" pitchFamily="2" charset="-78"/>
                        </a:rPr>
                        <a:t>عناوین فرا </a:t>
                      </a:r>
                      <a:r>
                        <a:rPr kumimoji="0" lang="fa-IR" sz="1400" b="1" kern="1200" dirty="0" smtClean="0">
                          <a:ln>
                            <a:solidFill>
                              <a:schemeClr val="tx1"/>
                            </a:solidFill>
                          </a:ln>
                          <a:solidFill>
                            <a:srgbClr val="00B050"/>
                          </a:solidFill>
                          <a:latin typeface="+mn-lt"/>
                          <a:ea typeface="+mn-ea"/>
                          <a:cs typeface="B Zar" pitchFamily="2" charset="-78"/>
                        </a:rPr>
                        <a:t>ابعادی</a:t>
                      </a:r>
                      <a:endParaRPr kumimoji="0" lang="en-US" sz="1400" b="1" kern="1200" dirty="0" smtClean="0">
                        <a:ln>
                          <a:solidFill>
                            <a:schemeClr val="tx1"/>
                          </a:solidFill>
                        </a:ln>
                        <a:solidFill>
                          <a:srgbClr val="00B050"/>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ضرورت</a:t>
                      </a:r>
                      <a:r>
                        <a:rPr lang="fa-IR" sz="1400" dirty="0" smtClean="0">
                          <a:cs typeface="B Zar" pitchFamily="2" charset="-78"/>
                        </a:rPr>
                        <a:t>‌</a:t>
                      </a:r>
                      <a:r>
                        <a:rPr lang="ar-SA" sz="1400" dirty="0" smtClean="0">
                          <a:cs typeface="B Zar" pitchFamily="2" charset="-78"/>
                        </a:rPr>
                        <a:t>ها و شيوه</a:t>
                      </a:r>
                      <a:r>
                        <a:rPr lang="fa-IR" sz="1400" dirty="0" smtClean="0">
                          <a:cs typeface="B Zar" pitchFamily="2" charset="-78"/>
                        </a:rPr>
                        <a:t>‌</a:t>
                      </a:r>
                      <a:r>
                        <a:rPr lang="ar-SA" sz="1400" dirty="0" smtClean="0">
                          <a:cs typeface="B Zar" pitchFamily="2" charset="-78"/>
                        </a:rPr>
                        <a:t>هاي ذخيره</a:t>
                      </a:r>
                      <a:r>
                        <a:rPr lang="fa-IR" sz="1400" dirty="0" smtClean="0">
                          <a:cs typeface="B Zar" pitchFamily="2" charset="-78"/>
                        </a:rPr>
                        <a:t>‌</a:t>
                      </a:r>
                      <a:r>
                        <a:rPr lang="ar-SA" sz="1400" dirty="0" smtClean="0">
                          <a:cs typeface="B Zar" pitchFamily="2" charset="-78"/>
                        </a:rPr>
                        <a:t>سازي و بازتوليد</a:t>
                      </a:r>
                      <a:r>
                        <a:rPr lang="fa-IR" sz="1400" dirty="0" smtClean="0">
                          <a:cs typeface="B Zar" pitchFamily="2" charset="-78"/>
                        </a:rPr>
                        <a:t> معارف، آموزه‌ها و دستاوردهای</a:t>
                      </a:r>
                      <a:r>
                        <a:rPr lang="ar-SA" sz="1400" dirty="0" smtClean="0">
                          <a:cs typeface="B Zar" pitchFamily="2" charset="-78"/>
                        </a:rPr>
                        <a:t> دفاع مقدس.</a:t>
                      </a:r>
                      <a:r>
                        <a:rPr lang="fa-IR" sz="1400" dirty="0" smtClean="0">
                          <a:solidFill>
                            <a:srgbClr val="FF0000"/>
                          </a:solidFill>
                          <a:cs typeface="B Zar" pitchFamily="2" charset="-78"/>
                        </a:rPr>
                        <a:t> </a:t>
                      </a:r>
                      <a:endParaRPr lang="en-US"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76</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چالش</a:t>
                      </a:r>
                      <a:r>
                        <a:rPr lang="fa-IR" sz="1400" dirty="0" smtClean="0">
                          <a:cs typeface="B Zar" pitchFamily="2" charset="-78"/>
                        </a:rPr>
                        <a:t>‌</a:t>
                      </a:r>
                      <a:r>
                        <a:rPr lang="ar-SA" sz="1400" dirty="0" smtClean="0">
                          <a:cs typeface="B Zar" pitchFamily="2" charset="-78"/>
                        </a:rPr>
                        <a:t>ها پير</a:t>
                      </a:r>
                      <a:r>
                        <a:rPr lang="fa-IR" sz="1400" dirty="0" smtClean="0">
                          <a:cs typeface="B Zar" pitchFamily="2" charset="-78"/>
                        </a:rPr>
                        <a:t>ا</a:t>
                      </a:r>
                      <a:r>
                        <a:rPr lang="ar-SA" sz="1400" dirty="0" smtClean="0">
                          <a:cs typeface="B Zar" pitchFamily="2" charset="-78"/>
                        </a:rPr>
                        <a:t>مون </a:t>
                      </a:r>
                      <a:r>
                        <a:rPr lang="fa-IR" sz="1400" dirty="0" smtClean="0">
                          <a:cs typeface="B Zar" pitchFamily="2" charset="-78"/>
                        </a:rPr>
                        <a:t>معارف، </a:t>
                      </a:r>
                      <a:r>
                        <a:rPr lang="ar-SA" sz="1400" dirty="0" smtClean="0">
                          <a:cs typeface="B Zar" pitchFamily="2" charset="-78"/>
                        </a:rPr>
                        <a:t>ارزش</a:t>
                      </a:r>
                      <a:r>
                        <a:rPr lang="fa-IR" sz="1400" dirty="0" smtClean="0">
                          <a:cs typeface="B Zar" pitchFamily="2" charset="-78"/>
                        </a:rPr>
                        <a:t>‌</a:t>
                      </a:r>
                      <a:r>
                        <a:rPr lang="ar-SA" sz="1400" dirty="0" smtClean="0">
                          <a:cs typeface="B Zar" pitchFamily="2" charset="-78"/>
                        </a:rPr>
                        <a:t>ها</a:t>
                      </a:r>
                      <a:r>
                        <a:rPr lang="fa-IR" sz="1400" baseline="0" dirty="0" smtClean="0">
                          <a:cs typeface="B Zar" pitchFamily="2" charset="-78"/>
                        </a:rPr>
                        <a:t> و دستاوردهای</a:t>
                      </a:r>
                      <a:r>
                        <a:rPr lang="ar-SA" sz="1400" dirty="0" smtClean="0">
                          <a:cs typeface="B Zar" pitchFamily="2" charset="-78"/>
                        </a:rPr>
                        <a:t> دفاع مقدس.</a:t>
                      </a:r>
                      <a:endParaRPr lang="en-US"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77</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امام</a:t>
                      </a:r>
                      <a:r>
                        <a:rPr lang="fa-IR" sz="1400" dirty="0" smtClean="0">
                          <a:cs typeface="B Zar" pitchFamily="2" charset="-78"/>
                        </a:rPr>
                        <a:t>(ره)</a:t>
                      </a:r>
                      <a:r>
                        <a:rPr lang="ar-SA" sz="1400" dirty="0" smtClean="0">
                          <a:cs typeface="B Zar" pitchFamily="2" charset="-78"/>
                        </a:rPr>
                        <a:t>، جوانان و دفاع مقدس.</a:t>
                      </a:r>
                      <a:r>
                        <a:rPr lang="fa-IR" sz="1400" dirty="0" smtClean="0">
                          <a:solidFill>
                            <a:srgbClr val="FF0000"/>
                          </a:solidFill>
                          <a:cs typeface="B Zar" pitchFamily="2" charset="-78"/>
                        </a:rPr>
                        <a:t> </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78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بررسي شكل</a:t>
                      </a:r>
                      <a:r>
                        <a:rPr lang="fa-IR" sz="1400" dirty="0" smtClean="0">
                          <a:cs typeface="B Zar" pitchFamily="2" charset="-78"/>
                        </a:rPr>
                        <a:t>‌</a:t>
                      </a:r>
                      <a:r>
                        <a:rPr lang="ar-SA" sz="1400" dirty="0" smtClean="0">
                          <a:cs typeface="B Zar" pitchFamily="2" charset="-78"/>
                        </a:rPr>
                        <a:t>گيري و رشد مفاهيم و ارزش</a:t>
                      </a:r>
                      <a:r>
                        <a:rPr lang="fa-IR" sz="1400" dirty="0" smtClean="0">
                          <a:cs typeface="B Zar" pitchFamily="2" charset="-78"/>
                        </a:rPr>
                        <a:t>‌</a:t>
                      </a:r>
                      <a:r>
                        <a:rPr lang="ar-SA" sz="1400" dirty="0" smtClean="0">
                          <a:cs typeface="B Zar" pitchFamily="2" charset="-78"/>
                        </a:rPr>
                        <a:t>ها در دفاع مقدس.</a:t>
                      </a:r>
                      <a:r>
                        <a:rPr lang="fa-IR" sz="1400" dirty="0" smtClean="0">
                          <a:solidFill>
                            <a:srgbClr val="FF0000"/>
                          </a:solidFill>
                          <a:cs typeface="B Zar" pitchFamily="2" charset="-78"/>
                        </a:rPr>
                        <a:t> </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79</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400" dirty="0" smtClean="0">
                          <a:cs typeface="B Zar" pitchFamily="2" charset="-78"/>
                        </a:rPr>
                        <a:t>بررسی عبرت هاي بزرگ جنگ</a:t>
                      </a:r>
                      <a:r>
                        <a:rPr lang="fa-IR" sz="1400" dirty="0" smtClean="0">
                          <a:cs typeface="B Zar" pitchFamily="2" charset="-78"/>
                        </a:rPr>
                        <a:t> تحمیلی</a:t>
                      </a:r>
                      <a:r>
                        <a:rPr lang="ar-SA" sz="1400" dirty="0" smtClean="0">
                          <a:cs typeface="B Zar" pitchFamily="2" charset="-78"/>
                        </a:rPr>
                        <a:t> عراق</a:t>
                      </a:r>
                      <a:r>
                        <a:rPr lang="fa-IR" sz="1400" dirty="0" smtClean="0">
                          <a:cs typeface="B Zar" pitchFamily="2" charset="-78"/>
                        </a:rPr>
                        <a:t> علیه </a:t>
                      </a:r>
                      <a:r>
                        <a:rPr lang="ar-SA" sz="1400" dirty="0" smtClean="0">
                          <a:cs typeface="B Zar" pitchFamily="2" charset="-78"/>
                        </a:rPr>
                        <a:t>ايران </a:t>
                      </a:r>
                      <a:r>
                        <a:rPr lang="fa-IR" sz="1400" dirty="0" smtClean="0">
                          <a:cs typeface="B Zar" pitchFamily="2" charset="-78"/>
                        </a:rPr>
                        <a:t>.</a:t>
                      </a:r>
                      <a:endParaRPr lang="en-US" sz="1400" dirty="0" smtClean="0">
                        <a:solidFill>
                          <a:srgbClr val="00B050"/>
                        </a:solidFill>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80</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بررسی نقش اقشار( دانشجو، کارگر، ...) و اصناف (بازاری،</a:t>
                      </a:r>
                      <a:r>
                        <a:rPr lang="fa-IR" sz="1400" baseline="0" dirty="0" smtClean="0">
                          <a:cs typeface="B Zar" pitchFamily="2" charset="-78"/>
                        </a:rPr>
                        <a:t> تعمیرکار، ... )</a:t>
                      </a:r>
                      <a:r>
                        <a:rPr lang="fa-IR" sz="1400" dirty="0" smtClean="0">
                          <a:cs typeface="B Zar" pitchFamily="2" charset="-78"/>
                        </a:rPr>
                        <a:t> در دفاع مقدس .</a:t>
                      </a:r>
                      <a:endParaRPr lang="en-US"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81</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799" y="487680"/>
          <a:ext cx="8610601" cy="5608320"/>
        </p:xfrm>
        <a:graphic>
          <a:graphicData uri="http://schemas.openxmlformats.org/drawingml/2006/table">
            <a:tbl>
              <a:tblPr firstRow="1" bandRow="1">
                <a:effectLst>
                  <a:outerShdw blurRad="50800" dist="38100" dir="13500000" algn="br" rotWithShape="0">
                    <a:prstClr val="black">
                      <a:alpha val="40000"/>
                    </a:prstClr>
                  </a:outerShdw>
                </a:effectLst>
                <a:tableStyleId>{5C22544A-7EE6-4342-B048-85BDC9FD1C3A}</a:tableStyleId>
              </a:tblPr>
              <a:tblGrid>
                <a:gridCol w="588235"/>
                <a:gridCol w="1131606"/>
                <a:gridCol w="6470592"/>
                <a:gridCol w="420168"/>
              </a:tblGrid>
              <a:tr h="304797">
                <a:tc gridSpan="4">
                  <a:txBody>
                    <a:bodyPr/>
                    <a:lstStyle/>
                    <a:p>
                      <a:pPr algn="ctr"/>
                      <a:r>
                        <a:rPr kumimoji="0" lang="ar-SA" sz="2000" b="1" kern="1200" dirty="0" smtClean="0">
                          <a:ln>
                            <a:solidFill>
                              <a:schemeClr val="tx1"/>
                            </a:solidFill>
                          </a:ln>
                          <a:solidFill>
                            <a:srgbClr val="C00000"/>
                          </a:solidFill>
                          <a:latin typeface="+mn-lt"/>
                          <a:ea typeface="+mn-ea"/>
                          <a:cs typeface="+mn-cs"/>
                        </a:rPr>
                        <a:t>ابعاد کلی جنگ ایران و عراق (7</a:t>
                      </a:r>
                      <a:r>
                        <a:rPr kumimoji="0" lang="fa-IR" sz="2000" b="1" kern="1200" dirty="0" smtClean="0">
                          <a:ln>
                            <a:solidFill>
                              <a:schemeClr val="tx1"/>
                            </a:solidFill>
                          </a:ln>
                          <a:solidFill>
                            <a:srgbClr val="C00000"/>
                          </a:solidFill>
                          <a:latin typeface="+mn-lt"/>
                          <a:ea typeface="+mn-ea"/>
                          <a:cs typeface="+mn-cs"/>
                        </a:rPr>
                        <a:t>4</a:t>
                      </a:r>
                      <a:r>
                        <a:rPr kumimoji="0" lang="ar-SA" sz="2000" b="1" kern="1200" dirty="0" smtClean="0">
                          <a:ln>
                            <a:solidFill>
                              <a:schemeClr val="tx1"/>
                            </a:solidFill>
                          </a:ln>
                          <a:solidFill>
                            <a:srgbClr val="C00000"/>
                          </a:solidFill>
                          <a:latin typeface="+mn-lt"/>
                          <a:ea typeface="+mn-ea"/>
                          <a:cs typeface="+mn-cs"/>
                        </a:rPr>
                        <a:t> عنوان)</a:t>
                      </a:r>
                      <a:endParaRPr kumimoji="0" lang="en-US" sz="2000" b="1" kern="1200" dirty="0">
                        <a:ln>
                          <a:solidFill>
                            <a:schemeClr val="tx1"/>
                          </a:solidFill>
                        </a:ln>
                        <a:solidFill>
                          <a:srgbClr val="C00000"/>
                        </a:solidFill>
                        <a:latin typeface="+mn-lt"/>
                        <a:ea typeface="+mn-ea"/>
                        <a:cs typeface="+mn-cs"/>
                      </a:endParaRPr>
                    </a:p>
                  </a:txBody>
                  <a:tcPr/>
                </a:tc>
                <a:tc hMerge="1">
                  <a:txBody>
                    <a:bodyPr/>
                    <a:lstStyle/>
                    <a:p>
                      <a:endParaRPr kumimoji="0" lang="en-US" sz="1400" b="1" kern="1200" dirty="0">
                        <a:solidFill>
                          <a:schemeClr val="lt1"/>
                        </a:solidFill>
                        <a:latin typeface="+mn-lt"/>
                        <a:ea typeface="+mn-ea"/>
                        <a:cs typeface="B Zar" pitchFamily="2" charset="-78"/>
                      </a:endParaRPr>
                    </a:p>
                  </a:txBody>
                  <a:tcPr/>
                </a:tc>
                <a:tc hMerge="1">
                  <a:txBody>
                    <a:bodyPr/>
                    <a:lstStyle/>
                    <a:p>
                      <a:endParaRPr lang="en-US" sz="1400" dirty="0">
                        <a:cs typeface="B Zar" pitchFamily="2" charset="-78"/>
                      </a:endParaRPr>
                    </a:p>
                  </a:txBody>
                  <a:tcPr/>
                </a:tc>
                <a:tc hMerge="1">
                  <a:txBody>
                    <a:bodyPr/>
                    <a:lstStyle/>
                    <a:p>
                      <a:endParaRPr lang="en-US" sz="1400" dirty="0">
                        <a:cs typeface="B Zar" pitchFamily="2" charset="-78"/>
                      </a:endParaRPr>
                    </a:p>
                  </a:txBody>
                  <a:tcPr vert="vert"/>
                </a:tc>
              </a:tr>
              <a:tr h="441957">
                <a:tc>
                  <a:txBody>
                    <a:bodyPr/>
                    <a:lstStyle/>
                    <a:p>
                      <a:pPr algn="ctr"/>
                      <a:r>
                        <a:rPr lang="fa-IR" sz="1400" dirty="0" smtClean="0">
                          <a:ln>
                            <a:solidFill>
                              <a:schemeClr val="tx1"/>
                            </a:solidFill>
                          </a:ln>
                          <a:cs typeface="B Zar" pitchFamily="2" charset="-78"/>
                        </a:rPr>
                        <a:t>سطح دکترا</a:t>
                      </a:r>
                      <a:endParaRPr lang="en-US" sz="1400" dirty="0">
                        <a:ln>
                          <a:solidFill>
                            <a:schemeClr val="tx1"/>
                          </a:solidFill>
                        </a:ln>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b="0" dirty="0" smtClean="0">
                          <a:ln>
                            <a:solidFill>
                              <a:schemeClr val="tx1"/>
                            </a:solidFill>
                          </a:ln>
                          <a:solidFill>
                            <a:schemeClr val="tx1"/>
                          </a:solidFill>
                          <a:cs typeface="B Zar" pitchFamily="2" charset="-78"/>
                        </a:rPr>
                        <a:t>سطح </a:t>
                      </a:r>
                      <a:r>
                        <a:rPr kumimoji="0" lang="fa-IR" sz="1400" b="0" kern="1200" dirty="0" smtClean="0">
                          <a:ln>
                            <a:solidFill>
                              <a:schemeClr val="tx1"/>
                            </a:solidFill>
                          </a:ln>
                          <a:solidFill>
                            <a:schemeClr val="tx1"/>
                          </a:solidFill>
                          <a:latin typeface="+mn-lt"/>
                          <a:ea typeface="+mn-ea"/>
                          <a:cs typeface="B Zar" pitchFamily="2" charset="-78"/>
                        </a:rPr>
                        <a:t>کارشناسی‌ارشد</a:t>
                      </a:r>
                      <a:endParaRPr kumimoji="0" lang="en-US" sz="1400" b="0" kern="1200" dirty="0">
                        <a:ln>
                          <a:solidFill>
                            <a:schemeClr val="tx1"/>
                          </a:solidFill>
                        </a:ln>
                        <a:solidFill>
                          <a:schemeClr val="tx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عنوان</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fa-IR" sz="1400" dirty="0" smtClean="0">
                          <a:ln>
                            <a:solidFill>
                              <a:schemeClr val="tx1"/>
                            </a:solidFill>
                          </a:ln>
                          <a:cs typeface="B Zar" pitchFamily="2" charset="-78"/>
                        </a:rPr>
                        <a:t>ردیف</a:t>
                      </a:r>
                      <a:endParaRPr lang="en-US" sz="1400" dirty="0">
                        <a:ln>
                          <a:solidFill>
                            <a:schemeClr val="tx1"/>
                          </a:solidFill>
                        </a:ln>
                        <a:cs typeface="B Zar" pitchFamily="2" charset="-78"/>
                      </a:endParaRPr>
                    </a:p>
                  </a:txBody>
                  <a:tcPr vert="vert">
                    <a:lnL w="12700" cap="flat" cmpd="sng" algn="ctr">
                      <a:solidFill>
                        <a:schemeClr val="tx1">
                          <a:lumMod val="85000"/>
                          <a:lumOff val="15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7213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بررسی جنگ شهرها و پیامدهای آن بر شهر مورد بررسی .(برای هرکدام ار شهرهای مورد نظر مانند دزفول جداگانه بررسی شود)</a:t>
                      </a:r>
                      <a:endParaRPr lang="en-US" sz="1300" dirty="0" smtClean="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1</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388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جنگ نفتکش‌ها و تاثیر آن بر اقتصاد جمهوری اسلامی ایران در دوران جنگ تحمیلی  .</a:t>
                      </a:r>
                      <a:endParaRPr lang="en-US" sz="13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ln>
                            <a:solidFill>
                              <a:schemeClr val="tx1"/>
                            </a:solidFill>
                          </a:ln>
                          <a:cs typeface="B Zar" pitchFamily="2" charset="-78"/>
                        </a:rPr>
                        <a:t>2</a:t>
                      </a:r>
                      <a:endParaRPr lang="en-US" sz="14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جنگ نفتکش‌ها و تاثیر آن بر اقتصاد عراق در دوران جنگ تحمیلی.</a:t>
                      </a:r>
                      <a:endParaRPr lang="en-US" sz="13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3</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14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علل وقوع جنگ تحمیلی عراق علیه جمهوری اسلامی .</a:t>
                      </a:r>
                      <a:endParaRPr lang="en-US" sz="13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4</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62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a-IR" sz="1400" dirty="0" smtClean="0">
                          <a:cs typeface="B Zar" pitchFamily="2" charset="-78"/>
                        </a:rPr>
                        <a:t>بررسی نقش ظرفیت‌های صنعتی کشور در پشتیبانی از دفاع مقدس با تاکید بر صنایع نظامی ( تسلیحاتی،  موشکی و مهمات)</a:t>
                      </a:r>
                      <a:endParaRPr lang="en-US" sz="1300" dirty="0">
                        <a:ln>
                          <a:solidFill>
                            <a:schemeClr val="tx1"/>
                          </a:solidFill>
                        </a:ln>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5</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1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نقش ظرفیت‌های صنعتی کشور در پشتیبانی از دفاع مقدس با تاکید بر صنایع حمل و نقل دریائی. </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6</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نقش ظرفیت‌های صنعتی کشور در پشتیبانی از دفاع مقدس با تاکید بر صنایع الکترونیک و مخابرات .</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8</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نقش ظرفیت‌های صنعتی کشور در پشتیبانی از دفاع مقدس با تاکید بر صنعت نفت .</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9</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49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نقش ظرفیت‌های صنعتی کشور در پشتیبانی از دفاع مقدس با تاکید بر مهندسی پل .</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10</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قطعنامه‌های صادره سازمان ملل و تاثیر آن در نبرد 8 ساله دفاع مقدس .</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11</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117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lang="fa-IR" sz="1400" dirty="0" smtClean="0">
                          <a:cs typeface="B Zar" pitchFamily="2" charset="-78"/>
                        </a:rPr>
                        <a:t>بررسی حملات هوائی عراق به تاسیسات صنعتی وتاثیر آن بر جنگ تحمیلی .</a:t>
                      </a:r>
                      <a:endParaRPr kumimoji="0" lang="en-US" sz="13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12</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بررسی حملات هوائی عراق به تاسیسات صنعتی در دوران جنگ تحمیلی وتاثیر آن بر اقتصاد کشور .</a:t>
                      </a:r>
                      <a:endParaRPr lang="en-US" sz="13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13</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بررسی نقش سازمان کنفرانس اسلامی در دوران جنگ تحمیلی و تاثیر آن در روند صلح ایران و عراق .</a:t>
                      </a:r>
                      <a:endParaRPr lang="en-US" sz="13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14</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400" kern="1200" dirty="0" smtClean="0">
                        <a:ln>
                          <a:solidFill>
                            <a:schemeClr val="tx1"/>
                          </a:solidFill>
                        </a:ln>
                        <a:solidFill>
                          <a:schemeClr val="dk1"/>
                        </a:solidFill>
                        <a:latin typeface="+mn-lt"/>
                        <a:ea typeface="+mn-ea"/>
                        <a:cs typeface="B Zar" pitchFamily="2" charset="-78"/>
                      </a:endParaRPr>
                    </a:p>
                  </a:txBody>
                  <a:tcPr>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kern="1200" dirty="0" smtClean="0">
                          <a:ln>
                            <a:solidFill>
                              <a:schemeClr val="tx1"/>
                            </a:solidFill>
                          </a:ln>
                          <a:solidFill>
                            <a:schemeClr val="dk1"/>
                          </a:solidFill>
                          <a:latin typeface="+mn-lt"/>
                          <a:ea typeface="+mn-ea"/>
                          <a:cs typeface="B Zar" pitchFamily="2" charset="-78"/>
                        </a:rPr>
                        <a:t>+</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400" dirty="0" smtClean="0">
                          <a:cs typeface="B Zar" pitchFamily="2" charset="-78"/>
                        </a:rPr>
                        <a:t>بررسی نقش شورای امنیت سازمان ملل در دوران جنگ تحمیلی و تاثیر آن در روند صلح ایران و عراق .</a:t>
                      </a:r>
                      <a:endParaRPr lang="en-US" sz="1400" dirty="0" smtClean="0">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fa-IR" sz="1400" kern="1200" dirty="0" smtClean="0">
                          <a:ln>
                            <a:solidFill>
                              <a:schemeClr val="tx1"/>
                            </a:solidFill>
                          </a:ln>
                          <a:solidFill>
                            <a:schemeClr val="dk1"/>
                          </a:solidFill>
                          <a:latin typeface="+mn-lt"/>
                          <a:ea typeface="+mn-ea"/>
                          <a:cs typeface="B Zar" pitchFamily="2" charset="-78"/>
                        </a:rPr>
                        <a:t>15</a:t>
                      </a:r>
                      <a:endParaRPr kumimoji="0" lang="en-US" sz="1400" kern="1200" dirty="0" smtClean="0">
                        <a:ln>
                          <a:solidFill>
                            <a:schemeClr val="tx1"/>
                          </a:solidFill>
                        </a:ln>
                        <a:solidFill>
                          <a:schemeClr val="dk1"/>
                        </a:solidFill>
                        <a:latin typeface="+mn-lt"/>
                        <a:ea typeface="+mn-ea"/>
                        <a:cs typeface="B Zar" pitchFamily="2" charset="-78"/>
                      </a:endParaRPr>
                    </a:p>
                  </a:txBody>
                  <a:tcPr>
                    <a:lnL w="12700" cap="flat" cmpd="sng" algn="ctr">
                      <a:solidFill>
                        <a:schemeClr val="tx1">
                          <a:lumMod val="85000"/>
                          <a:lumOff val="1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19465</TotalTime>
  <Words>27548</Words>
  <Application>Microsoft Office PowerPoint</Application>
  <PresentationFormat>On-screen Show (4:3)</PresentationFormat>
  <Paragraphs>4069</Paragraphs>
  <Slides>108</Slides>
  <Notes>38</Notes>
  <HiddenSlides>0</HiddenSlides>
  <MMClips>0</MMClips>
  <ScaleCrop>false</ScaleCrop>
  <HeadingPairs>
    <vt:vector size="4" baseType="variant">
      <vt:variant>
        <vt:lpstr>Theme</vt:lpstr>
      </vt:variant>
      <vt:variant>
        <vt:i4>1</vt:i4>
      </vt:variant>
      <vt:variant>
        <vt:lpstr>Slide Titles</vt:lpstr>
      </vt:variant>
      <vt:variant>
        <vt:i4>108</vt:i4>
      </vt:variant>
    </vt:vector>
  </HeadingPairs>
  <TitlesOfParts>
    <vt:vector size="109" baseType="lpstr">
      <vt:lpstr>Solstice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Slide 99</vt:lpstr>
      <vt:lpstr>Slide 100</vt:lpstr>
      <vt:lpstr>Slide 101</vt:lpstr>
      <vt:lpstr>Slide 102</vt:lpstr>
      <vt:lpstr>Slide 103</vt:lpstr>
      <vt:lpstr>Slide 104</vt:lpstr>
      <vt:lpstr>Slide 105</vt:lpstr>
      <vt:lpstr>Slide 106</vt:lpstr>
      <vt:lpstr>Slide 107</vt:lpstr>
      <vt:lpstr>Slide 108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mr.khazraee</dc:creator>
  <cp:lastModifiedBy>admin</cp:lastModifiedBy>
  <cp:revision>2114</cp:revision>
  <dcterms:created xsi:type="dcterms:W3CDTF">2006-08-16T00:00:00Z</dcterms:created>
  <dcterms:modified xsi:type="dcterms:W3CDTF">2017-04-16T15:37:54Z</dcterms:modified>
</cp:coreProperties>
</file>